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28"/>
  </p:notesMasterIdLst>
  <p:sldIdLst>
    <p:sldId id="364" r:id="rId2"/>
    <p:sldId id="365" r:id="rId3"/>
    <p:sldId id="391" r:id="rId4"/>
    <p:sldId id="368" r:id="rId5"/>
    <p:sldId id="369" r:id="rId6"/>
    <p:sldId id="370" r:id="rId7"/>
    <p:sldId id="407" r:id="rId8"/>
    <p:sldId id="408" r:id="rId9"/>
    <p:sldId id="401" r:id="rId10"/>
    <p:sldId id="402" r:id="rId11"/>
    <p:sldId id="403" r:id="rId12"/>
    <p:sldId id="376" r:id="rId13"/>
    <p:sldId id="393" r:id="rId14"/>
    <p:sldId id="394" r:id="rId15"/>
    <p:sldId id="395" r:id="rId16"/>
    <p:sldId id="429" r:id="rId17"/>
    <p:sldId id="265" r:id="rId18"/>
    <p:sldId id="453" r:id="rId19"/>
    <p:sldId id="454" r:id="rId20"/>
    <p:sldId id="383" r:id="rId21"/>
    <p:sldId id="405" r:id="rId22"/>
    <p:sldId id="380" r:id="rId23"/>
    <p:sldId id="387" r:id="rId24"/>
    <p:sldId id="388" r:id="rId25"/>
    <p:sldId id="389" r:id="rId26"/>
    <p:sldId id="390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0EFDAA8-0355-634C-9572-AD6DD6B43970}">
          <p14:sldIdLst/>
        </p14:section>
        <p14:section name="Presentation " id="{956F23CF-D9C6-2448-9A31-78F3FE438818}">
          <p14:sldIdLst>
            <p14:sldId id="364"/>
            <p14:sldId id="365"/>
            <p14:sldId id="391"/>
            <p14:sldId id="368"/>
            <p14:sldId id="369"/>
            <p14:sldId id="370"/>
            <p14:sldId id="407"/>
            <p14:sldId id="408"/>
            <p14:sldId id="401"/>
            <p14:sldId id="402"/>
            <p14:sldId id="403"/>
            <p14:sldId id="376"/>
            <p14:sldId id="393"/>
            <p14:sldId id="394"/>
            <p14:sldId id="395"/>
            <p14:sldId id="429"/>
            <p14:sldId id="265"/>
            <p14:sldId id="453"/>
            <p14:sldId id="454"/>
            <p14:sldId id="383"/>
            <p14:sldId id="405"/>
            <p14:sldId id="380"/>
            <p14:sldId id="387"/>
            <p14:sldId id="388"/>
            <p14:sldId id="389"/>
            <p14:sldId id="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B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A76"/>
    <a:srgbClr val="B91A1B"/>
    <a:srgbClr val="666666"/>
    <a:srgbClr val="91A81B"/>
    <a:srgbClr val="D6BC2E"/>
    <a:srgbClr val="1C556B"/>
    <a:srgbClr val="D0836B"/>
    <a:srgbClr val="775F55"/>
    <a:srgbClr val="CA2020"/>
    <a:srgbClr val="FEE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2" autoAdjust="0"/>
    <p:restoredTop sz="94280" autoAdjust="0"/>
  </p:normalViewPr>
  <p:slideViewPr>
    <p:cSldViewPr snapToGrid="0" snapToObjects="1">
      <p:cViewPr varScale="1">
        <p:scale>
          <a:sx n="127" d="100"/>
          <a:sy n="127" d="100"/>
        </p:scale>
        <p:origin x="184" y="1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Alvarado Vives" userId="339c42c30fe65b0d" providerId="LiveId" clId="{5354C32D-AB30-479B-800A-6612FACDF58D}"/>
    <pc:docChg chg="custSel modSld">
      <pc:chgData name="Alexandra Alvarado Vives" userId="339c42c30fe65b0d" providerId="LiveId" clId="{5354C32D-AB30-479B-800A-6612FACDF58D}" dt="2018-12-14T09:36:47.666" v="185" actId="1076"/>
      <pc:docMkLst>
        <pc:docMk/>
      </pc:docMkLst>
      <pc:sldChg chg="addSp delSp modSp">
        <pc:chgData name="Alexandra Alvarado Vives" userId="339c42c30fe65b0d" providerId="LiveId" clId="{5354C32D-AB30-479B-800A-6612FACDF58D}" dt="2018-12-14T09:32:38.793" v="96" actId="14100"/>
        <pc:sldMkLst>
          <pc:docMk/>
          <pc:sldMk cId="1312835322" sldId="364"/>
        </pc:sldMkLst>
        <pc:picChg chg="add mod">
          <ac:chgData name="Alexandra Alvarado Vives" userId="339c42c30fe65b0d" providerId="LiveId" clId="{5354C32D-AB30-479B-800A-6612FACDF58D}" dt="2018-12-14T09:32:38.793" v="96" actId="14100"/>
          <ac:picMkLst>
            <pc:docMk/>
            <pc:sldMk cId="1312835322" sldId="364"/>
            <ac:picMk id="3" creationId="{F6560BF6-3083-41AD-8375-3456BFFF4E06}"/>
          </ac:picMkLst>
        </pc:picChg>
        <pc:picChg chg="del">
          <ac:chgData name="Alexandra Alvarado Vives" userId="339c42c30fe65b0d" providerId="LiveId" clId="{5354C32D-AB30-479B-800A-6612FACDF58D}" dt="2018-12-14T09:32:31.580" v="89" actId="478"/>
          <ac:picMkLst>
            <pc:docMk/>
            <pc:sldMk cId="1312835322" sldId="364"/>
            <ac:picMk id="12" creationId="{6A528564-E117-4E6D-BB0C-5AFCD8878D05}"/>
          </ac:picMkLst>
        </pc:picChg>
      </pc:sldChg>
      <pc:sldChg chg="addSp delSp modSp">
        <pc:chgData name="Alexandra Alvarado Vives" userId="339c42c30fe65b0d" providerId="LiveId" clId="{5354C32D-AB30-479B-800A-6612FACDF58D}" dt="2018-12-14T09:32:54.009" v="101" actId="1076"/>
        <pc:sldMkLst>
          <pc:docMk/>
          <pc:sldMk cId="2077349115" sldId="365"/>
        </pc:sldMkLst>
        <pc:spChg chg="add mod">
          <ac:chgData name="Alexandra Alvarado Vives" userId="339c42c30fe65b0d" providerId="LiveId" clId="{5354C32D-AB30-479B-800A-6612FACDF58D}" dt="2018-12-14T09:32:44.636" v="97" actId="478"/>
          <ac:spMkLst>
            <pc:docMk/>
            <pc:sldMk cId="2077349115" sldId="365"/>
            <ac:spMk id="3" creationId="{B63A845B-124F-4673-9D4B-F9AC6108A6BD}"/>
          </ac:spMkLst>
        </pc:spChg>
        <pc:picChg chg="add mod">
          <ac:chgData name="Alexandra Alvarado Vives" userId="339c42c30fe65b0d" providerId="LiveId" clId="{5354C32D-AB30-479B-800A-6612FACDF58D}" dt="2018-12-14T09:32:54.009" v="101" actId="1076"/>
          <ac:picMkLst>
            <pc:docMk/>
            <pc:sldMk cId="2077349115" sldId="365"/>
            <ac:picMk id="6" creationId="{D135B592-31FE-442F-B3B8-4E64294D3AF2}"/>
          </ac:picMkLst>
        </pc:picChg>
        <pc:picChg chg="del">
          <ac:chgData name="Alexandra Alvarado Vives" userId="339c42c30fe65b0d" providerId="LiveId" clId="{5354C32D-AB30-479B-800A-6612FACDF58D}" dt="2018-12-14T09:32:44.636" v="97" actId="478"/>
          <ac:picMkLst>
            <pc:docMk/>
            <pc:sldMk cId="2077349115" sldId="365"/>
            <ac:picMk id="7" creationId="{0EC5F0CC-C45C-429D-A254-A060AF9B3135}"/>
          </ac:picMkLst>
        </pc:picChg>
      </pc:sldChg>
      <pc:sldChg chg="addSp delSp">
        <pc:chgData name="Alexandra Alvarado Vives" userId="339c42c30fe65b0d" providerId="LiveId" clId="{5354C32D-AB30-479B-800A-6612FACDF58D}" dt="2018-12-14T09:33:18.813" v="120"/>
        <pc:sldMkLst>
          <pc:docMk/>
          <pc:sldMk cId="86238189" sldId="368"/>
        </pc:sldMkLst>
        <pc:picChg chg="del">
          <ac:chgData name="Alexandra Alvarado Vives" userId="339c42c30fe65b0d" providerId="LiveId" clId="{5354C32D-AB30-479B-800A-6612FACDF58D}" dt="2018-12-14T09:33:18.593" v="119" actId="478"/>
          <ac:picMkLst>
            <pc:docMk/>
            <pc:sldMk cId="86238189" sldId="368"/>
            <ac:picMk id="4" creationId="{874DE7F0-BE26-4F3A-AD65-70212A6E2748}"/>
          </ac:picMkLst>
        </pc:picChg>
        <pc:picChg chg="add">
          <ac:chgData name="Alexandra Alvarado Vives" userId="339c42c30fe65b0d" providerId="LiveId" clId="{5354C32D-AB30-479B-800A-6612FACDF58D}" dt="2018-12-14T09:33:18.813" v="120"/>
          <ac:picMkLst>
            <pc:docMk/>
            <pc:sldMk cId="86238189" sldId="368"/>
            <ac:picMk id="5" creationId="{EDB28810-1CEA-4DFC-A1D4-93EB807DC059}"/>
          </ac:picMkLst>
        </pc:picChg>
      </pc:sldChg>
      <pc:sldChg chg="addSp delSp">
        <pc:chgData name="Alexandra Alvarado Vives" userId="339c42c30fe65b0d" providerId="LiveId" clId="{5354C32D-AB30-479B-800A-6612FACDF58D}" dt="2018-12-14T09:33:21.885" v="122"/>
        <pc:sldMkLst>
          <pc:docMk/>
          <pc:sldMk cId="2624096887" sldId="369"/>
        </pc:sldMkLst>
        <pc:picChg chg="del">
          <ac:chgData name="Alexandra Alvarado Vives" userId="339c42c30fe65b0d" providerId="LiveId" clId="{5354C32D-AB30-479B-800A-6612FACDF58D}" dt="2018-12-14T09:33:21.661" v="121" actId="478"/>
          <ac:picMkLst>
            <pc:docMk/>
            <pc:sldMk cId="2624096887" sldId="369"/>
            <ac:picMk id="4" creationId="{874DE7F0-BE26-4F3A-AD65-70212A6E2748}"/>
          </ac:picMkLst>
        </pc:picChg>
        <pc:picChg chg="add">
          <ac:chgData name="Alexandra Alvarado Vives" userId="339c42c30fe65b0d" providerId="LiveId" clId="{5354C32D-AB30-479B-800A-6612FACDF58D}" dt="2018-12-14T09:33:21.885" v="122"/>
          <ac:picMkLst>
            <pc:docMk/>
            <pc:sldMk cId="2624096887" sldId="369"/>
            <ac:picMk id="6" creationId="{1D96C325-AC17-47CD-8F0E-3CD8F30F1334}"/>
          </ac:picMkLst>
        </pc:picChg>
      </pc:sldChg>
      <pc:sldChg chg="addSp delSp">
        <pc:chgData name="Alexandra Alvarado Vives" userId="339c42c30fe65b0d" providerId="LiveId" clId="{5354C32D-AB30-479B-800A-6612FACDF58D}" dt="2018-12-14T09:33:50.724" v="135"/>
        <pc:sldMkLst>
          <pc:docMk/>
          <pc:sldMk cId="2081716648" sldId="376"/>
        </pc:sldMkLst>
        <pc:picChg chg="del">
          <ac:chgData name="Alexandra Alvarado Vives" userId="339c42c30fe65b0d" providerId="LiveId" clId="{5354C32D-AB30-479B-800A-6612FACDF58D}" dt="2018-12-14T09:33:50.256" v="134" actId="478"/>
          <ac:picMkLst>
            <pc:docMk/>
            <pc:sldMk cId="2081716648" sldId="376"/>
            <ac:picMk id="5" creationId="{FC0B40D6-7745-4502-958C-893FF2BE2140}"/>
          </ac:picMkLst>
        </pc:picChg>
        <pc:picChg chg="add">
          <ac:chgData name="Alexandra Alvarado Vives" userId="339c42c30fe65b0d" providerId="LiveId" clId="{5354C32D-AB30-479B-800A-6612FACDF58D}" dt="2018-12-14T09:33:50.724" v="135"/>
          <ac:picMkLst>
            <pc:docMk/>
            <pc:sldMk cId="2081716648" sldId="376"/>
            <ac:picMk id="6" creationId="{7405576A-EF4B-45CA-AF7B-60891BD63FBE}"/>
          </ac:picMkLst>
        </pc:picChg>
      </pc:sldChg>
      <pc:sldChg chg="addSp delSp">
        <pc:chgData name="Alexandra Alvarado Vives" userId="339c42c30fe65b0d" providerId="LiveId" clId="{5354C32D-AB30-479B-800A-6612FACDF58D}" dt="2018-12-14T09:35:31.152" v="174"/>
        <pc:sldMkLst>
          <pc:docMk/>
          <pc:sldMk cId="2360859271" sldId="380"/>
        </pc:sldMkLst>
        <pc:picChg chg="del">
          <ac:chgData name="Alexandra Alvarado Vives" userId="339c42c30fe65b0d" providerId="LiveId" clId="{5354C32D-AB30-479B-800A-6612FACDF58D}" dt="2018-12-14T09:35:29.438" v="173" actId="478"/>
          <ac:picMkLst>
            <pc:docMk/>
            <pc:sldMk cId="2360859271" sldId="380"/>
            <ac:picMk id="5" creationId="{C2A0BB49-3B2E-425B-BC44-7CA8D0B7F628}"/>
          </ac:picMkLst>
        </pc:picChg>
        <pc:picChg chg="add">
          <ac:chgData name="Alexandra Alvarado Vives" userId="339c42c30fe65b0d" providerId="LiveId" clId="{5354C32D-AB30-479B-800A-6612FACDF58D}" dt="2018-12-14T09:35:31.152" v="174"/>
          <ac:picMkLst>
            <pc:docMk/>
            <pc:sldMk cId="2360859271" sldId="380"/>
            <ac:picMk id="6" creationId="{6D8DA1E0-A0AD-412B-8082-888D88FBD7AC}"/>
          </ac:picMkLst>
        </pc:picChg>
      </pc:sldChg>
      <pc:sldChg chg="addSp delSp modSp">
        <pc:chgData name="Alexandra Alvarado Vives" userId="339c42c30fe65b0d" providerId="LiveId" clId="{5354C32D-AB30-479B-800A-6612FACDF58D}" dt="2018-12-14T09:35:25.313" v="172" actId="1076"/>
        <pc:sldMkLst>
          <pc:docMk/>
          <pc:sldMk cId="859666055" sldId="383"/>
        </pc:sldMkLst>
        <pc:spChg chg="mod">
          <ac:chgData name="Alexandra Alvarado Vives" userId="339c42c30fe65b0d" providerId="LiveId" clId="{5354C32D-AB30-479B-800A-6612FACDF58D}" dt="2018-12-14T09:35:22.742" v="171" actId="20577"/>
          <ac:spMkLst>
            <pc:docMk/>
            <pc:sldMk cId="859666055" sldId="383"/>
            <ac:spMk id="5" creationId="{00000000-0000-0000-0000-000000000000}"/>
          </ac:spMkLst>
        </pc:spChg>
        <pc:picChg chg="add mod">
          <ac:chgData name="Alexandra Alvarado Vives" userId="339c42c30fe65b0d" providerId="LiveId" clId="{5354C32D-AB30-479B-800A-6612FACDF58D}" dt="2018-12-14T09:35:25.313" v="172" actId="1076"/>
          <ac:picMkLst>
            <pc:docMk/>
            <pc:sldMk cId="859666055" sldId="383"/>
            <ac:picMk id="4" creationId="{C97F0513-7FEC-405C-9688-D7ECEB01B647}"/>
          </ac:picMkLst>
        </pc:picChg>
        <pc:picChg chg="del">
          <ac:chgData name="Alexandra Alvarado Vives" userId="339c42c30fe65b0d" providerId="LiveId" clId="{5354C32D-AB30-479B-800A-6612FACDF58D}" dt="2018-12-14T09:34:56.430" v="162" actId="478"/>
          <ac:picMkLst>
            <pc:docMk/>
            <pc:sldMk cId="859666055" sldId="383"/>
            <ac:picMk id="7" creationId="{CB12EDE8-AFA1-4625-AF51-4A4040C59540}"/>
          </ac:picMkLst>
        </pc:picChg>
        <pc:picChg chg="del">
          <ac:chgData name="Alexandra Alvarado Vives" userId="339c42c30fe65b0d" providerId="LiveId" clId="{5354C32D-AB30-479B-800A-6612FACDF58D}" dt="2018-12-14T09:35:03.310" v="163" actId="478"/>
          <ac:picMkLst>
            <pc:docMk/>
            <pc:sldMk cId="859666055" sldId="383"/>
            <ac:picMk id="8" creationId="{5D98877F-B68C-4B1E-94D8-F4898694C501}"/>
          </ac:picMkLst>
        </pc:picChg>
        <pc:picChg chg="add">
          <ac:chgData name="Alexandra Alvarado Vives" userId="339c42c30fe65b0d" providerId="LiveId" clId="{5354C32D-AB30-479B-800A-6612FACDF58D}" dt="2018-12-14T09:34:51.496" v="161"/>
          <ac:picMkLst>
            <pc:docMk/>
            <pc:sldMk cId="859666055" sldId="383"/>
            <ac:picMk id="9" creationId="{79BDE9A4-AA4D-4781-9516-27D20D278612}"/>
          </ac:picMkLst>
        </pc:picChg>
      </pc:sldChg>
      <pc:sldChg chg="addSp delSp">
        <pc:chgData name="Alexandra Alvarado Vives" userId="339c42c30fe65b0d" providerId="LiveId" clId="{5354C32D-AB30-479B-800A-6612FACDF58D}" dt="2018-12-14T09:35:37.758" v="176" actId="478"/>
        <pc:sldMkLst>
          <pc:docMk/>
          <pc:sldMk cId="1853279910" sldId="388"/>
        </pc:sldMkLst>
        <pc:picChg chg="del">
          <ac:chgData name="Alexandra Alvarado Vives" userId="339c42c30fe65b0d" providerId="LiveId" clId="{5354C32D-AB30-479B-800A-6612FACDF58D}" dt="2018-12-14T09:35:37.758" v="176" actId="478"/>
          <ac:picMkLst>
            <pc:docMk/>
            <pc:sldMk cId="1853279910" sldId="388"/>
            <ac:picMk id="5" creationId="{752CA17A-09BE-4BCB-9780-2B72B6AC7190}"/>
          </ac:picMkLst>
        </pc:picChg>
        <pc:picChg chg="add">
          <ac:chgData name="Alexandra Alvarado Vives" userId="339c42c30fe65b0d" providerId="LiveId" clId="{5354C32D-AB30-479B-800A-6612FACDF58D}" dt="2018-12-14T09:35:36.477" v="175"/>
          <ac:picMkLst>
            <pc:docMk/>
            <pc:sldMk cId="1853279910" sldId="388"/>
            <ac:picMk id="6" creationId="{FC463151-78E8-498F-B898-B1B26E164204}"/>
          </ac:picMkLst>
        </pc:picChg>
      </pc:sldChg>
      <pc:sldChg chg="addSp delSp">
        <pc:chgData name="Alexandra Alvarado Vives" userId="339c42c30fe65b0d" providerId="LiveId" clId="{5354C32D-AB30-479B-800A-6612FACDF58D}" dt="2018-12-14T09:35:40.122" v="178"/>
        <pc:sldMkLst>
          <pc:docMk/>
          <pc:sldMk cId="3802526858" sldId="389"/>
        </pc:sldMkLst>
        <pc:picChg chg="del">
          <ac:chgData name="Alexandra Alvarado Vives" userId="339c42c30fe65b0d" providerId="LiveId" clId="{5354C32D-AB30-479B-800A-6612FACDF58D}" dt="2018-12-14T09:35:39.787" v="177" actId="478"/>
          <ac:picMkLst>
            <pc:docMk/>
            <pc:sldMk cId="3802526858" sldId="389"/>
            <ac:picMk id="4" creationId="{7F490601-6D34-4073-8B16-EC9EF42AF96B}"/>
          </ac:picMkLst>
        </pc:picChg>
        <pc:picChg chg="add">
          <ac:chgData name="Alexandra Alvarado Vives" userId="339c42c30fe65b0d" providerId="LiveId" clId="{5354C32D-AB30-479B-800A-6612FACDF58D}" dt="2018-12-14T09:35:40.122" v="178"/>
          <ac:picMkLst>
            <pc:docMk/>
            <pc:sldMk cId="3802526858" sldId="389"/>
            <ac:picMk id="5" creationId="{958D344D-E24E-4BBF-8094-81F7E565E739}"/>
          </ac:picMkLst>
        </pc:picChg>
      </pc:sldChg>
      <pc:sldChg chg="addSp delSp modSp">
        <pc:chgData name="Alexandra Alvarado Vives" userId="339c42c30fe65b0d" providerId="LiveId" clId="{5354C32D-AB30-479B-800A-6612FACDF58D}" dt="2018-12-14T09:36:47.666" v="185" actId="1076"/>
        <pc:sldMkLst>
          <pc:docMk/>
          <pc:sldMk cId="574054751" sldId="390"/>
        </pc:sldMkLst>
        <pc:picChg chg="del">
          <ac:chgData name="Alexandra Alvarado Vives" userId="339c42c30fe65b0d" providerId="LiveId" clId="{5354C32D-AB30-479B-800A-6612FACDF58D}" dt="2018-12-14T09:35:44.346" v="179" actId="478"/>
          <ac:picMkLst>
            <pc:docMk/>
            <pc:sldMk cId="574054751" sldId="390"/>
            <ac:picMk id="6" creationId="{A3B0D02E-AA77-4467-98A6-E3FC5DD2E85E}"/>
          </ac:picMkLst>
        </pc:picChg>
        <pc:picChg chg="add mod">
          <ac:chgData name="Alexandra Alvarado Vives" userId="339c42c30fe65b0d" providerId="LiveId" clId="{5354C32D-AB30-479B-800A-6612FACDF58D}" dt="2018-12-14T09:36:47.666" v="185" actId="1076"/>
          <ac:picMkLst>
            <pc:docMk/>
            <pc:sldMk cId="574054751" sldId="390"/>
            <ac:picMk id="8" creationId="{178A7DDA-57AB-4DEB-A6C0-CD9DC08CF9B5}"/>
          </ac:picMkLst>
        </pc:picChg>
      </pc:sldChg>
      <pc:sldChg chg="addSp delSp modSp">
        <pc:chgData name="Alexandra Alvarado Vives" userId="339c42c30fe65b0d" providerId="LiveId" clId="{5354C32D-AB30-479B-800A-6612FACDF58D}" dt="2018-12-14T09:33:15.273" v="118" actId="14100"/>
        <pc:sldMkLst>
          <pc:docMk/>
          <pc:sldMk cId="868875448" sldId="391"/>
        </pc:sldMkLst>
        <pc:spChg chg="mod">
          <ac:chgData name="Alexandra Alvarado Vives" userId="339c42c30fe65b0d" providerId="LiveId" clId="{5354C32D-AB30-479B-800A-6612FACDF58D}" dt="2018-12-14T09:33:15.273" v="118" actId="14100"/>
          <ac:spMkLst>
            <pc:docMk/>
            <pc:sldMk cId="868875448" sldId="391"/>
            <ac:spMk id="2" creationId="{00000000-0000-0000-0000-000000000000}"/>
          </ac:spMkLst>
        </pc:spChg>
        <pc:picChg chg="del">
          <ac:chgData name="Alexandra Alvarado Vives" userId="339c42c30fe65b0d" providerId="LiveId" clId="{5354C32D-AB30-479B-800A-6612FACDF58D}" dt="2018-12-14T09:33:04.275" v="103" actId="478"/>
          <ac:picMkLst>
            <pc:docMk/>
            <pc:sldMk cId="868875448" sldId="391"/>
            <ac:picMk id="5" creationId="{00000000-0000-0000-0000-000000000000}"/>
          </ac:picMkLst>
        </pc:picChg>
        <pc:picChg chg="add">
          <ac:chgData name="Alexandra Alvarado Vives" userId="339c42c30fe65b0d" providerId="LiveId" clId="{5354C32D-AB30-479B-800A-6612FACDF58D}" dt="2018-12-14T09:33:01.745" v="102"/>
          <ac:picMkLst>
            <pc:docMk/>
            <pc:sldMk cId="868875448" sldId="391"/>
            <ac:picMk id="7" creationId="{E1234820-A38F-4351-8C6C-BE226A4A7102}"/>
          </ac:picMkLst>
        </pc:picChg>
      </pc:sldChg>
      <pc:sldChg chg="addSp delSp">
        <pc:chgData name="Alexandra Alvarado Vives" userId="339c42c30fe65b0d" providerId="LiveId" clId="{5354C32D-AB30-479B-800A-6612FACDF58D}" dt="2018-12-14T09:33:59.001" v="137"/>
        <pc:sldMkLst>
          <pc:docMk/>
          <pc:sldMk cId="807146027" sldId="393"/>
        </pc:sldMkLst>
        <pc:picChg chg="add">
          <ac:chgData name="Alexandra Alvarado Vives" userId="339c42c30fe65b0d" providerId="LiveId" clId="{5354C32D-AB30-479B-800A-6612FACDF58D}" dt="2018-12-14T09:33:59.001" v="137"/>
          <ac:picMkLst>
            <pc:docMk/>
            <pc:sldMk cId="807146027" sldId="393"/>
            <ac:picMk id="7" creationId="{B6D47BEB-60CF-4D7A-810B-A46C5F8494FD}"/>
          </ac:picMkLst>
        </pc:picChg>
        <pc:picChg chg="del">
          <ac:chgData name="Alexandra Alvarado Vives" userId="339c42c30fe65b0d" providerId="LiveId" clId="{5354C32D-AB30-479B-800A-6612FACDF58D}" dt="2018-12-14T09:33:57.146" v="136" actId="478"/>
          <ac:picMkLst>
            <pc:docMk/>
            <pc:sldMk cId="807146027" sldId="393"/>
            <ac:picMk id="13" creationId="{00000000-0000-0000-0000-000000000000}"/>
          </ac:picMkLst>
        </pc:picChg>
      </pc:sldChg>
      <pc:sldChg chg="addSp delSp">
        <pc:chgData name="Alexandra Alvarado Vives" userId="339c42c30fe65b0d" providerId="LiveId" clId="{5354C32D-AB30-479B-800A-6612FACDF58D}" dt="2018-12-14T09:34:03.920" v="139"/>
        <pc:sldMkLst>
          <pc:docMk/>
          <pc:sldMk cId="3885107394" sldId="394"/>
        </pc:sldMkLst>
        <pc:picChg chg="add">
          <ac:chgData name="Alexandra Alvarado Vives" userId="339c42c30fe65b0d" providerId="LiveId" clId="{5354C32D-AB30-479B-800A-6612FACDF58D}" dt="2018-12-14T09:34:03.920" v="139"/>
          <ac:picMkLst>
            <pc:docMk/>
            <pc:sldMk cId="3885107394" sldId="394"/>
            <ac:picMk id="7" creationId="{0A8D434F-84A5-471A-921B-13B100ED6EA2}"/>
          </ac:picMkLst>
        </pc:picChg>
        <pc:picChg chg="del">
          <ac:chgData name="Alexandra Alvarado Vives" userId="339c42c30fe65b0d" providerId="LiveId" clId="{5354C32D-AB30-479B-800A-6612FACDF58D}" dt="2018-12-14T09:34:01.685" v="138" actId="478"/>
          <ac:picMkLst>
            <pc:docMk/>
            <pc:sldMk cId="3885107394" sldId="394"/>
            <ac:picMk id="8" creationId="{00000000-0000-0000-0000-000000000000}"/>
          </ac:picMkLst>
        </pc:picChg>
      </pc:sldChg>
      <pc:sldChg chg="addSp delSp">
        <pc:chgData name="Alexandra Alvarado Vives" userId="339c42c30fe65b0d" providerId="LiveId" clId="{5354C32D-AB30-479B-800A-6612FACDF58D}" dt="2018-12-14T09:34:11.489" v="141"/>
        <pc:sldMkLst>
          <pc:docMk/>
          <pc:sldMk cId="879671276" sldId="395"/>
        </pc:sldMkLst>
        <pc:picChg chg="del">
          <ac:chgData name="Alexandra Alvarado Vives" userId="339c42c30fe65b0d" providerId="LiveId" clId="{5354C32D-AB30-479B-800A-6612FACDF58D}" dt="2018-12-14T09:34:09.676" v="140" actId="478"/>
          <ac:picMkLst>
            <pc:docMk/>
            <pc:sldMk cId="879671276" sldId="395"/>
            <ac:picMk id="16" creationId="{00000000-0000-0000-0000-000000000000}"/>
          </ac:picMkLst>
        </pc:picChg>
        <pc:picChg chg="add">
          <ac:chgData name="Alexandra Alvarado Vives" userId="339c42c30fe65b0d" providerId="LiveId" clId="{5354C32D-AB30-479B-800A-6612FACDF58D}" dt="2018-12-14T09:34:11.489" v="141"/>
          <ac:picMkLst>
            <pc:docMk/>
            <pc:sldMk cId="879671276" sldId="395"/>
            <ac:picMk id="17" creationId="{AE33D28C-8CF0-4680-837A-EADFE8FE7A91}"/>
          </ac:picMkLst>
        </pc:picChg>
      </pc:sldChg>
      <pc:sldChg chg="addSp delSp">
        <pc:chgData name="Alexandra Alvarado Vives" userId="339c42c30fe65b0d" providerId="LiveId" clId="{5354C32D-AB30-479B-800A-6612FACDF58D}" dt="2018-12-14T09:33:38.296" v="128"/>
        <pc:sldMkLst>
          <pc:docMk/>
          <pc:sldMk cId="1659761427" sldId="401"/>
        </pc:sldMkLst>
        <pc:picChg chg="del">
          <ac:chgData name="Alexandra Alvarado Vives" userId="339c42c30fe65b0d" providerId="LiveId" clId="{5354C32D-AB30-479B-800A-6612FACDF58D}" dt="2018-12-14T09:33:36.745" v="127" actId="478"/>
          <ac:picMkLst>
            <pc:docMk/>
            <pc:sldMk cId="1659761427" sldId="401"/>
            <ac:picMk id="16" creationId="{37906F8E-4CEE-4A1E-8EAF-ADCEA6621D02}"/>
          </ac:picMkLst>
        </pc:picChg>
        <pc:picChg chg="add">
          <ac:chgData name="Alexandra Alvarado Vives" userId="339c42c30fe65b0d" providerId="LiveId" clId="{5354C32D-AB30-479B-800A-6612FACDF58D}" dt="2018-12-14T09:33:38.296" v="128"/>
          <ac:picMkLst>
            <pc:docMk/>
            <pc:sldMk cId="1659761427" sldId="401"/>
            <ac:picMk id="17" creationId="{29E53149-1B2A-4760-88C4-73541586D3D7}"/>
          </ac:picMkLst>
        </pc:picChg>
      </pc:sldChg>
      <pc:sldChg chg="addSp delSp modSp">
        <pc:chgData name="Alexandra Alvarado Vives" userId="339c42c30fe65b0d" providerId="LiveId" clId="{5354C32D-AB30-479B-800A-6612FACDF58D}" dt="2018-12-14T09:33:43.546" v="131"/>
        <pc:sldMkLst>
          <pc:docMk/>
          <pc:sldMk cId="449494169" sldId="402"/>
        </pc:sldMkLst>
        <pc:spChg chg="mod">
          <ac:chgData name="Alexandra Alvarado Vives" userId="339c42c30fe65b0d" providerId="LiveId" clId="{5354C32D-AB30-479B-800A-6612FACDF58D}" dt="2018-12-14T09:33:42.086" v="130" actId="1076"/>
          <ac:spMkLst>
            <pc:docMk/>
            <pc:sldMk cId="449494169" sldId="402"/>
            <ac:spMk id="4" creationId="{00000000-0000-0000-0000-000000000000}"/>
          </ac:spMkLst>
        </pc:spChg>
        <pc:picChg chg="del">
          <ac:chgData name="Alexandra Alvarado Vives" userId="339c42c30fe65b0d" providerId="LiveId" clId="{5354C32D-AB30-479B-800A-6612FACDF58D}" dt="2018-12-14T09:33:40.905" v="129" actId="478"/>
          <ac:picMkLst>
            <pc:docMk/>
            <pc:sldMk cId="449494169" sldId="402"/>
            <ac:picMk id="7" creationId="{3442948B-54F2-46D0-BFFA-F64DE7F249A9}"/>
          </ac:picMkLst>
        </pc:picChg>
        <pc:picChg chg="add">
          <ac:chgData name="Alexandra Alvarado Vives" userId="339c42c30fe65b0d" providerId="LiveId" clId="{5354C32D-AB30-479B-800A-6612FACDF58D}" dt="2018-12-14T09:33:43.546" v="131"/>
          <ac:picMkLst>
            <pc:docMk/>
            <pc:sldMk cId="449494169" sldId="402"/>
            <ac:picMk id="8" creationId="{3CAA9374-DB3A-4625-BDD7-F65B251C9CBF}"/>
          </ac:picMkLst>
        </pc:picChg>
      </pc:sldChg>
      <pc:sldChg chg="addSp delSp">
        <pc:chgData name="Alexandra Alvarado Vives" userId="339c42c30fe65b0d" providerId="LiveId" clId="{5354C32D-AB30-479B-800A-6612FACDF58D}" dt="2018-12-14T09:33:47.762" v="133"/>
        <pc:sldMkLst>
          <pc:docMk/>
          <pc:sldMk cId="731911455" sldId="403"/>
        </pc:sldMkLst>
        <pc:picChg chg="del">
          <ac:chgData name="Alexandra Alvarado Vives" userId="339c42c30fe65b0d" providerId="LiveId" clId="{5354C32D-AB30-479B-800A-6612FACDF58D}" dt="2018-12-14T09:33:46.320" v="132" actId="478"/>
          <ac:picMkLst>
            <pc:docMk/>
            <pc:sldMk cId="731911455" sldId="403"/>
            <ac:picMk id="7" creationId="{1335EF82-2F16-4F67-914E-A57C47163E8E}"/>
          </ac:picMkLst>
        </pc:picChg>
        <pc:picChg chg="add">
          <ac:chgData name="Alexandra Alvarado Vives" userId="339c42c30fe65b0d" providerId="LiveId" clId="{5354C32D-AB30-479B-800A-6612FACDF58D}" dt="2018-12-14T09:33:47.762" v="133"/>
          <ac:picMkLst>
            <pc:docMk/>
            <pc:sldMk cId="731911455" sldId="403"/>
            <ac:picMk id="9" creationId="{49D54AB1-83DD-4375-AF3C-C0E5D7C1A528}"/>
          </ac:picMkLst>
        </pc:picChg>
      </pc:sldChg>
      <pc:sldChg chg="addSp delSp modSp">
        <pc:chgData name="Alexandra Alvarado Vives" userId="339c42c30fe65b0d" providerId="LiveId" clId="{5354C32D-AB30-479B-800A-6612FACDF58D}" dt="2018-12-14T09:34:48.178" v="160" actId="108"/>
        <pc:sldMkLst>
          <pc:docMk/>
          <pc:sldMk cId="1832466217" sldId="405"/>
        </pc:sldMkLst>
        <pc:spChg chg="mod">
          <ac:chgData name="Alexandra Alvarado Vives" userId="339c42c30fe65b0d" providerId="LiveId" clId="{5354C32D-AB30-479B-800A-6612FACDF58D}" dt="2018-12-14T09:34:48.178" v="160" actId="108"/>
          <ac:spMkLst>
            <pc:docMk/>
            <pc:sldMk cId="1832466217" sldId="405"/>
            <ac:spMk id="11" creationId="{00000000-0000-0000-0000-000000000000}"/>
          </ac:spMkLst>
        </pc:spChg>
        <pc:picChg chg="add">
          <ac:chgData name="Alexandra Alvarado Vives" userId="339c42c30fe65b0d" providerId="LiveId" clId="{5354C32D-AB30-479B-800A-6612FACDF58D}" dt="2018-12-14T09:34:42.978" v="158"/>
          <ac:picMkLst>
            <pc:docMk/>
            <pc:sldMk cId="1832466217" sldId="405"/>
            <ac:picMk id="7" creationId="{3E276888-8D54-4D45-812C-C5A4667EDD8B}"/>
          </ac:picMkLst>
        </pc:picChg>
        <pc:picChg chg="del">
          <ac:chgData name="Alexandra Alvarado Vives" userId="339c42c30fe65b0d" providerId="LiveId" clId="{5354C32D-AB30-479B-800A-6612FACDF58D}" dt="2018-12-14T09:34:44.275" v="159" actId="478"/>
          <ac:picMkLst>
            <pc:docMk/>
            <pc:sldMk cId="1832466217" sldId="405"/>
            <ac:picMk id="1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AFD94-7119-494F-9FE4-3D366EECB779}" type="datetimeFigureOut">
              <a:rPr lang="fr-FR" smtClean="0"/>
              <a:pPr/>
              <a:t>08/02/2019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10F21-EF27-4376-B860-EE3A518773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15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aseline="0" noProof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330AF-D5FF-0049-BDEB-896ACE806F3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74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eaLnBrk="1" hangingPunct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10F21-EF27-4376-B860-EE3A5187737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52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886200" y="8686353"/>
            <a:ext cx="2971799" cy="4576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914400" y="4343921"/>
            <a:ext cx="5029199" cy="4114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579" marR="0" lvl="0" indent="-228579" algn="l" rtl="0">
              <a:spcBef>
                <a:spcPts val="0"/>
              </a:spcBef>
              <a:buSzPct val="25000"/>
              <a:buNone/>
            </a:pPr>
            <a:endParaRPr lang="en" sz="1800" u="none" strike="noStrike" cap="none" baseline="0" dirty="0">
              <a:latin typeface="Calibri Light" charset="0"/>
              <a:ea typeface="Calibri Light" charset="0"/>
              <a:cs typeface="Calibri Light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179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Released in 2012, the Universal Standards is a comprehensive manual of best practices in SPM.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The Universal Standards are the first and only resource that draws on the many processes in the field to create a common structure and language for SPM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Globally accepted standards based on best practices from leading organizations (e.g., ILO, Smart Campaign) 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Developed for and by the people in microfinance (regulators, investors, microfinance services providers, raters, auditors) </a:t>
            </a:r>
          </a:p>
          <a:p>
            <a:pPr>
              <a:spcAft>
                <a:spcPts val="600"/>
              </a:spcAft>
              <a:buSzPct val="80000"/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Also a resource for investor due diligence and monitoring of investees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330AF-D5FF-0049-BDEB-896ACE806F3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21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10F21-EF27-4376-B860-EE3A5187737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9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10F21-EF27-4376-B860-EE3A5187737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rgbClr val="B91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B8A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 b="0" i="0" spc="-38" baseline="0">
                <a:solidFill>
                  <a:srgbClr val="666666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rgbClr val="666666"/>
                </a:solidFill>
                <a:latin typeface="News Gothic MT" panose="020B0503020103020203" pitchFamily="34" charset="0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B8BF-C605-3E4A-9EED-DD46FB681F93}" type="datetimeFigureOut">
              <a:rPr lang="fr-FR" smtClean="0"/>
              <a:t>08/02/2019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ED7-B9EF-1E4A-849D-E93B1093C5EC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6E0ADBC-2A16-DA47-843E-C23E891AB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5344" y="86703"/>
            <a:ext cx="1585431" cy="62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8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B8BF-C605-3E4A-9EED-DD46FB681F93}" type="datetimeFigureOut">
              <a:rPr lang="fr-FR" smtClean="0"/>
              <a:t>08/02/2019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ED7-B9EF-1E4A-849D-E93B1093C5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51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B8BF-C605-3E4A-9EED-DD46FB681F93}" type="datetimeFigureOut">
              <a:rPr lang="fr-FR" smtClean="0"/>
              <a:t>08/02/2019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ED7-B9EF-1E4A-849D-E93B1093C5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7E3C88-F768-FF47-B9D6-54C23FB6575C}"/>
              </a:ext>
            </a:extLst>
          </p:cNvPr>
          <p:cNvSpPr txBox="1"/>
          <p:nvPr userDrawn="1"/>
        </p:nvSpPr>
        <p:spPr>
          <a:xfrm>
            <a:off x="494071" y="-117987"/>
            <a:ext cx="98814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406925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B8BF-C605-3E4A-9EED-DD46FB681F93}" type="datetimeFigureOut">
              <a:rPr lang="fr-FR" smtClean="0"/>
              <a:t>08/02/2019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ED7-B9EF-1E4A-849D-E93B1093C5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40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rgbClr val="B91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B8A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 i="0">
                <a:solidFill>
                  <a:srgbClr val="666666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b="0" i="0" cap="all" spc="150" baseline="0">
                <a:solidFill>
                  <a:srgbClr val="666666"/>
                </a:solidFill>
                <a:latin typeface="News Gothic MT" panose="020B0503020103020203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B8BF-C605-3E4A-9EED-DD46FB681F93}" type="datetimeFigureOut">
              <a:rPr lang="fr-FR" smtClean="0"/>
              <a:t>08/02/2019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ED7-B9EF-1E4A-849D-E93B1093C5EC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02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B8BF-C605-3E4A-9EED-DD46FB681F93}" type="datetimeFigureOut">
              <a:rPr lang="fr-FR" smtClean="0"/>
              <a:t>08/02/2019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ED7-B9EF-1E4A-849D-E93B1093C5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48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B8BF-C605-3E4A-9EED-DD46FB681F93}" type="datetimeFigureOut">
              <a:rPr lang="fr-FR" smtClean="0"/>
              <a:t>08/02/2019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ED7-B9EF-1E4A-849D-E93B1093C5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06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B8BF-C605-3E4A-9EED-DD46FB681F93}" type="datetimeFigureOut">
              <a:rPr lang="fr-FR" smtClean="0"/>
              <a:t>08/02/2019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ED7-B9EF-1E4A-849D-E93B1093C5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63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rgbClr val="B91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B8A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B8BF-C605-3E4A-9EED-DD46FB681F93}" type="datetimeFigureOut">
              <a:rPr lang="fr-FR" smtClean="0"/>
              <a:t>08/02/2019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ED7-B9EF-1E4A-849D-E93B1093C5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05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038093" cy="6858000"/>
          </a:xfrm>
          <a:prstGeom prst="rect">
            <a:avLst/>
          </a:prstGeom>
          <a:solidFill>
            <a:srgbClr val="B8A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B91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632B8BF-C605-3E4A-9EED-DD46FB681F93}" type="datetimeFigureOut">
              <a:rPr lang="fr-FR" smtClean="0"/>
              <a:t>08/02/2019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7D7ED7-B9EF-1E4A-849D-E93B1093C5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54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rgbClr val="B91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rgbClr val="B91A1B"/>
          </a:solid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B8BF-C605-3E4A-9EED-DD46FB681F93}" type="datetimeFigureOut">
              <a:rPr lang="fr-FR" smtClean="0"/>
              <a:t>08/02/2019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ED7-B9EF-1E4A-849D-E93B1093C5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64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B91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rgbClr val="B8A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632B8BF-C605-3E4A-9EED-DD46FB681F93}" type="datetimeFigureOut">
              <a:rPr lang="fr-FR" smtClean="0"/>
              <a:t>08/02/2019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677D7ED7-B9EF-1E4A-849D-E93B1093C5EC}" type="slidenum">
              <a:rPr lang="fr-FR" smtClean="0"/>
              <a:t>‹#›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1096630-D3A2-1B47-ACEF-D8BC135E854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425344" y="86703"/>
            <a:ext cx="1585431" cy="62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9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b="0" i="0" kern="1200" spc="-38" baseline="0">
          <a:solidFill>
            <a:srgbClr val="666666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rgbClr val="B91A1B"/>
        </a:buClr>
        <a:buSzPct val="100000"/>
        <a:buFont typeface="Calibri" panose="020F0502020204030204" pitchFamily="34" charset="0"/>
        <a:buChar char=" "/>
        <a:defRPr sz="1500" kern="1200">
          <a:solidFill>
            <a:srgbClr val="666666"/>
          </a:solidFill>
          <a:latin typeface="News Gothic MT" panose="020B0503020103020203" pitchFamily="34" charset="0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91A1B"/>
        </a:buClr>
        <a:buFont typeface="Calibri" pitchFamily="34" charset="0"/>
        <a:buChar char="◦"/>
        <a:defRPr sz="1350" kern="1200">
          <a:solidFill>
            <a:srgbClr val="666666"/>
          </a:solidFill>
          <a:latin typeface="News Gothic MT" panose="020B0503020103020203" pitchFamily="34" charset="0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91A1B"/>
        </a:buClr>
        <a:buFont typeface="Calibri" pitchFamily="34" charset="0"/>
        <a:buChar char="◦"/>
        <a:defRPr sz="1050" kern="1200">
          <a:solidFill>
            <a:srgbClr val="666666"/>
          </a:solidFill>
          <a:latin typeface="News Gothic MT" panose="020B0503020103020203" pitchFamily="34" charset="0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91A1B"/>
        </a:buClr>
        <a:buFont typeface="Calibri" pitchFamily="34" charset="0"/>
        <a:buChar char="◦"/>
        <a:defRPr sz="1050" kern="1200">
          <a:solidFill>
            <a:srgbClr val="666666"/>
          </a:solidFill>
          <a:latin typeface="News Gothic MT" panose="020B0503020103020203" pitchFamily="34" charset="0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91A1B"/>
        </a:buClr>
        <a:buFont typeface="Calibri" pitchFamily="34" charset="0"/>
        <a:buChar char="◦"/>
        <a:defRPr sz="1050" kern="1200">
          <a:solidFill>
            <a:srgbClr val="666666"/>
          </a:solidFill>
          <a:latin typeface="News Gothic MT" panose="020B0503020103020203" pitchFamily="34" charset="0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22960" y="650690"/>
            <a:ext cx="7543800" cy="59399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spcAft>
                <a:spcPts val="450"/>
              </a:spcAft>
            </a:pPr>
            <a:endParaRPr lang="en-US" sz="3300" spc="-38" dirty="0">
              <a:solidFill>
                <a:srgbClr val="000000">
                  <a:lumMod val="75000"/>
                  <a:lumOff val="25000"/>
                </a:srgbClr>
              </a:solidFill>
              <a:latin typeface="Calibri Light" panose="020F0302020204030204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D958B7A-6D8E-48D1-86F8-52244297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94781"/>
            <a:ext cx="7543800" cy="28014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ym typeface="Garamond"/>
              </a:rPr>
              <a:t>Mission </a:t>
            </a:r>
            <a:r>
              <a:rPr lang="en" dirty="0">
                <a:sym typeface="Garamond"/>
              </a:rPr>
              <a:t>SPI4</a:t>
            </a:r>
            <a:r>
              <a:rPr lang="en-US" dirty="0">
                <a:sym typeface="Garamond"/>
              </a:rPr>
              <a:t>+</a:t>
            </a:r>
            <a:br>
              <a:rPr lang="en-US" dirty="0">
                <a:sym typeface="Garamond"/>
              </a:rPr>
            </a:br>
            <a:r>
              <a:rPr lang="en-US" dirty="0">
                <a:sym typeface="Garamond"/>
              </a:rPr>
              <a:t>NAME MFI</a:t>
            </a:r>
            <a:br>
              <a:rPr lang="en-US" dirty="0">
                <a:sym typeface="Garamond"/>
              </a:rPr>
            </a:br>
            <a:br>
              <a:rPr lang="en-US" dirty="0">
                <a:sym typeface="Garamond"/>
              </a:rPr>
            </a:br>
            <a:br>
              <a:rPr lang="fr-FR" dirty="0"/>
            </a:b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3F96FB-50D6-46D0-9635-4BEC1D6EE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73761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600" dirty="0">
                <a:sym typeface="Garamond"/>
              </a:rPr>
              <a:t>Name auditors</a:t>
            </a:r>
            <a:br>
              <a:rPr lang="en-US" sz="3600" dirty="0">
                <a:sym typeface="Garamond"/>
              </a:rPr>
            </a:br>
            <a:r>
              <a:rPr lang="en-US" sz="3600" dirty="0">
                <a:sym typeface="Garamond"/>
              </a:rPr>
              <a:t>Date</a:t>
            </a:r>
            <a:endParaRPr lang="fr-FR" sz="3600" dirty="0">
              <a:latin typeface="+mj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81E4500-8F36-4CF9-99A7-0ECB5F850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94" y="5469694"/>
            <a:ext cx="1811111" cy="73761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16CADE0-C9DF-4CD9-9EC5-3E5FE23DEE0A}"/>
              </a:ext>
            </a:extLst>
          </p:cNvPr>
          <p:cNvSpPr txBox="1"/>
          <p:nvPr/>
        </p:nvSpPr>
        <p:spPr>
          <a:xfrm>
            <a:off x="3537679" y="5696262"/>
            <a:ext cx="247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LOGO PARTENAIRE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50B4F2-5DA6-C14D-AA41-9C2AA09F1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340" y="5469694"/>
            <a:ext cx="2096593" cy="82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3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89824" y="337234"/>
            <a:ext cx="7568376" cy="1088068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Malgun Gothic Semilight" charset="-127"/>
                <a:ea typeface="Malgun Gothic Semilight" charset="-127"/>
                <a:cs typeface="Malgun Gothic Semilight" charset="-127"/>
              </a:rPr>
              <a:t>The </a:t>
            </a:r>
            <a:r>
              <a:rPr lang="fr-FR" sz="3200" dirty="0" err="1">
                <a:latin typeface="Malgun Gothic Semilight" charset="-127"/>
                <a:ea typeface="Malgun Gothic Semilight" charset="-127"/>
                <a:cs typeface="Malgun Gothic Semilight" charset="-127"/>
              </a:rPr>
              <a:t>risks</a:t>
            </a:r>
            <a:r>
              <a:rPr lang="fr-FR" sz="3200" dirty="0">
                <a:latin typeface="Malgun Gothic Semilight" charset="-127"/>
                <a:ea typeface="Malgun Gothic Semilight" charset="-127"/>
                <a:cs typeface="Malgun Gothic Semilight" charset="-127"/>
              </a:rPr>
              <a:t> of </a:t>
            </a:r>
            <a:r>
              <a:rPr lang="fr-FR" sz="3200" dirty="0" err="1">
                <a:latin typeface="Malgun Gothic Semilight" charset="-127"/>
                <a:ea typeface="Malgun Gothic Semilight" charset="-127"/>
                <a:cs typeface="Malgun Gothic Semilight" charset="-127"/>
              </a:rPr>
              <a:t>unbalanced</a:t>
            </a:r>
            <a:r>
              <a:rPr lang="fr-FR" sz="3200" dirty="0">
                <a:latin typeface="Malgun Gothic Semilight" charset="-127"/>
                <a:ea typeface="Malgun Gothic Semilight" charset="-127"/>
                <a:cs typeface="Malgun Gothic Semilight" charset="-127"/>
              </a:rPr>
              <a:t> management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24413" y="2021035"/>
            <a:ext cx="7949814" cy="252332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900"/>
              </a:spcBef>
              <a:spcAft>
                <a:spcPts val="150"/>
              </a:spcAft>
              <a:buClr>
                <a:srgbClr val="C00000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666666"/>
                </a:solidFill>
                <a:latin typeface="+mj-lt"/>
              </a:rPr>
              <a:t>Repercussions on clients</a:t>
            </a:r>
          </a:p>
          <a:p>
            <a:pPr marL="342900" lvl="1" indent="-342900">
              <a:spcBef>
                <a:spcPts val="900"/>
              </a:spcBef>
              <a:spcAft>
                <a:spcPts val="150"/>
              </a:spcAft>
              <a:buClr>
                <a:srgbClr val="C00000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666666"/>
                </a:solidFill>
                <a:latin typeface="+mj-lt"/>
              </a:rPr>
              <a:t>Bad reputation, difficulties in attracting / retaining clients</a:t>
            </a:r>
          </a:p>
          <a:p>
            <a:pPr marL="342900" lvl="1" indent="-342900">
              <a:spcBef>
                <a:spcPts val="900"/>
              </a:spcBef>
              <a:spcAft>
                <a:spcPts val="150"/>
              </a:spcAft>
              <a:buClr>
                <a:srgbClr val="C00000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666666"/>
                </a:solidFill>
                <a:latin typeface="+mj-lt"/>
              </a:rPr>
              <a:t>Products that do not meet customer needs</a:t>
            </a:r>
          </a:p>
          <a:p>
            <a:pPr marL="342900" lvl="1" indent="-342900">
              <a:spcBef>
                <a:spcPts val="900"/>
              </a:spcBef>
              <a:spcAft>
                <a:spcPts val="150"/>
              </a:spcAft>
              <a:buClr>
                <a:srgbClr val="C00000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666666"/>
                </a:solidFill>
                <a:latin typeface="+mj-lt"/>
              </a:rPr>
              <a:t>Difficulties in attracting investment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0782" y="5022625"/>
            <a:ext cx="596646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66666"/>
                </a:solidFill>
                <a:latin typeface="+mj-lt"/>
              </a:rPr>
              <a:t>Without SPM, an institution is unlikely to achieve its social mission</a:t>
            </a:r>
          </a:p>
        </p:txBody>
      </p:sp>
    </p:spTree>
    <p:extLst>
      <p:ext uri="{BB962C8B-B14F-4D97-AF65-F5344CB8AC3E}">
        <p14:creationId xmlns:p14="http://schemas.microsoft.com/office/powerpoint/2010/main" val="44949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68233" y="500790"/>
            <a:ext cx="7955280" cy="1088068"/>
          </a:xfrm>
        </p:spPr>
        <p:txBody>
          <a:bodyPr>
            <a:normAutofit/>
          </a:bodyPr>
          <a:lstStyle/>
          <a:p>
            <a:r>
              <a:rPr lang="fr-FR" sz="3200" dirty="0" err="1">
                <a:ea typeface="Malgun Gothic Semilight" charset="-127"/>
                <a:cs typeface="Malgun Gothic Semilight" charset="-127"/>
              </a:rPr>
              <a:t>Benefits</a:t>
            </a:r>
            <a:r>
              <a:rPr lang="fr-FR" sz="3200" dirty="0">
                <a:ea typeface="Malgun Gothic Semilight" charset="-127"/>
                <a:cs typeface="Malgun Gothic Semilight" charset="-127"/>
              </a:rPr>
              <a:t> of good social performance management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66822" y="2015521"/>
            <a:ext cx="5597843" cy="2712167"/>
          </a:xfrm>
        </p:spPr>
        <p:txBody>
          <a:bodyPr numCol="1">
            <a:normAutofit/>
          </a:bodyPr>
          <a:lstStyle/>
          <a:p>
            <a:pPr marL="342900" lvl="1" indent="-342900">
              <a:spcBef>
                <a:spcPts val="900"/>
              </a:spcBef>
              <a:spcAft>
                <a:spcPts val="150"/>
              </a:spcAft>
              <a:buClr>
                <a:srgbClr val="C00000"/>
              </a:buClr>
              <a:buSzPct val="100000"/>
              <a:buFont typeface="Wingdings" charset="2"/>
              <a:buChar char="§"/>
            </a:pPr>
            <a:r>
              <a:rPr lang="fr-FR" sz="2400" dirty="0" err="1">
                <a:latin typeface="+mj-lt"/>
                <a:sym typeface="Wingdings" pitchFamily="2" charset="2"/>
              </a:rPr>
              <a:t>Improved</a:t>
            </a:r>
            <a:r>
              <a:rPr lang="fr-FR" sz="2400" dirty="0">
                <a:latin typeface="+mj-lt"/>
                <a:sym typeface="Wingdings" pitchFamily="2" charset="2"/>
              </a:rPr>
              <a:t> </a:t>
            </a:r>
            <a:r>
              <a:rPr lang="fr-FR" sz="2400" dirty="0" err="1">
                <a:latin typeface="+mj-lt"/>
                <a:sym typeface="Wingdings" pitchFamily="2" charset="2"/>
              </a:rPr>
              <a:t>customer</a:t>
            </a:r>
            <a:r>
              <a:rPr lang="fr-FR" sz="2400" dirty="0">
                <a:latin typeface="+mj-lt"/>
                <a:sym typeface="Wingdings" pitchFamily="2" charset="2"/>
              </a:rPr>
              <a:t> </a:t>
            </a:r>
            <a:r>
              <a:rPr lang="fr-FR" sz="2400" dirty="0" err="1">
                <a:latin typeface="+mj-lt"/>
                <a:sym typeface="Wingdings" pitchFamily="2" charset="2"/>
              </a:rPr>
              <a:t>loyalty</a:t>
            </a:r>
            <a:endParaRPr lang="fr-FR" sz="2400" dirty="0">
              <a:latin typeface="+mj-lt"/>
              <a:sym typeface="Wingdings" pitchFamily="2" charset="2"/>
            </a:endParaRPr>
          </a:p>
          <a:p>
            <a:pPr marL="342900" lvl="1" indent="-342900">
              <a:spcBef>
                <a:spcPts val="900"/>
              </a:spcBef>
              <a:spcAft>
                <a:spcPts val="150"/>
              </a:spcAft>
              <a:buClr>
                <a:srgbClr val="C00000"/>
              </a:buClr>
              <a:buSzPct val="100000"/>
              <a:buFont typeface="Wingdings" charset="2"/>
              <a:buChar char="§"/>
            </a:pPr>
            <a:r>
              <a:rPr lang="fr-FR" sz="2400" dirty="0" err="1">
                <a:latin typeface="+mj-lt"/>
                <a:sym typeface="Wingdings" pitchFamily="2" charset="2"/>
              </a:rPr>
              <a:t>Less</a:t>
            </a:r>
            <a:r>
              <a:rPr lang="fr-FR" sz="2400" dirty="0">
                <a:latin typeface="+mj-lt"/>
                <a:sym typeface="Wingdings" pitchFamily="2" charset="2"/>
              </a:rPr>
              <a:t> </a:t>
            </a:r>
            <a:r>
              <a:rPr lang="fr-FR" sz="2400" dirty="0" err="1">
                <a:latin typeface="+mj-lt"/>
                <a:sym typeface="Wingdings" pitchFamily="2" charset="2"/>
              </a:rPr>
              <a:t>loan</a:t>
            </a:r>
            <a:r>
              <a:rPr lang="fr-FR" sz="2400" dirty="0">
                <a:latin typeface="+mj-lt"/>
                <a:sym typeface="Wingdings" pitchFamily="2" charset="2"/>
              </a:rPr>
              <a:t> default</a:t>
            </a:r>
          </a:p>
          <a:p>
            <a:pPr marL="342900" lvl="1" indent="-342900">
              <a:spcBef>
                <a:spcPts val="900"/>
              </a:spcBef>
              <a:spcAft>
                <a:spcPts val="150"/>
              </a:spcAft>
              <a:buClr>
                <a:srgbClr val="C00000"/>
              </a:buClr>
              <a:buSzPct val="100000"/>
              <a:buFont typeface="Wingdings" charset="2"/>
              <a:buChar char="§"/>
            </a:pPr>
            <a:r>
              <a:rPr lang="fr-FR" sz="2400" dirty="0" err="1">
                <a:latin typeface="+mj-lt"/>
                <a:sym typeface="Wingdings" pitchFamily="2" charset="2"/>
              </a:rPr>
              <a:t>Improved</a:t>
            </a:r>
            <a:r>
              <a:rPr lang="fr-FR" sz="2400" dirty="0">
                <a:latin typeface="+mj-lt"/>
                <a:sym typeface="Wingdings" pitchFamily="2" charset="2"/>
              </a:rPr>
              <a:t> </a:t>
            </a:r>
            <a:r>
              <a:rPr lang="fr-FR" sz="2400" dirty="0" err="1">
                <a:latin typeface="+mj-lt"/>
                <a:sym typeface="Wingdings" pitchFamily="2" charset="2"/>
              </a:rPr>
              <a:t>reputation</a:t>
            </a:r>
            <a:endParaRPr lang="fr-FR" sz="2400" dirty="0">
              <a:latin typeface="+mj-lt"/>
              <a:sym typeface="Wingdings" pitchFamily="2" charset="2"/>
            </a:endParaRPr>
          </a:p>
          <a:p>
            <a:pPr>
              <a:buClr>
                <a:srgbClr val="C00000"/>
              </a:buClr>
              <a:buFont typeface="Wingdings" charset="2"/>
              <a:buChar char="§"/>
            </a:pPr>
            <a:endParaRPr lang="fr-FR" sz="1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5215" y="4986698"/>
            <a:ext cx="624131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66666"/>
                </a:solidFill>
                <a:latin typeface="+mj-lt"/>
              </a:rPr>
              <a:t>With a strong SPM, an institution is more likely to improve living standards of its clients, and to improve its financial performance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920343" y="1991172"/>
            <a:ext cx="4223657" cy="2712167"/>
          </a:xfrm>
          <a:prstGeom prst="rect">
            <a:avLst/>
          </a:prstGeom>
        </p:spPr>
        <p:txBody>
          <a:bodyPr vert="horz" lIns="0" tIns="34290" rIns="0" bIns="3429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900"/>
              </a:spcBef>
              <a:spcAft>
                <a:spcPts val="150"/>
              </a:spcAft>
              <a:buClr>
                <a:srgbClr val="C00000"/>
              </a:buClr>
              <a:buSzPct val="100000"/>
              <a:buFont typeface="Wingdings" charset="2"/>
              <a:buChar char="§"/>
            </a:pPr>
            <a:r>
              <a:rPr lang="fr-FR" sz="2400" dirty="0" err="1">
                <a:solidFill>
                  <a:srgbClr val="666666"/>
                </a:solidFill>
                <a:latin typeface="+mj-lt"/>
                <a:sym typeface="Wingdings" pitchFamily="2" charset="2"/>
              </a:rPr>
              <a:t>Less</a:t>
            </a:r>
            <a:r>
              <a:rPr lang="fr-FR" sz="2400" dirty="0">
                <a:solidFill>
                  <a:srgbClr val="666666"/>
                </a:solidFill>
                <a:latin typeface="+mj-lt"/>
                <a:sym typeface="Wingdings" pitchFamily="2" charset="2"/>
              </a:rPr>
              <a:t> staff turnover</a:t>
            </a:r>
          </a:p>
          <a:p>
            <a:pPr marL="342900" lvl="1" indent="-342900">
              <a:spcBef>
                <a:spcPts val="900"/>
              </a:spcBef>
              <a:spcAft>
                <a:spcPts val="150"/>
              </a:spcAft>
              <a:buClr>
                <a:srgbClr val="C00000"/>
              </a:buClr>
              <a:buSzPct val="100000"/>
              <a:buFont typeface="Wingdings" charset="2"/>
              <a:buChar char="§"/>
            </a:pPr>
            <a:r>
              <a:rPr lang="fr-FR" sz="2400" dirty="0" err="1">
                <a:solidFill>
                  <a:srgbClr val="666666"/>
                </a:solidFill>
                <a:latin typeface="+mj-lt"/>
                <a:sym typeface="Wingdings" pitchFamily="2" charset="2"/>
              </a:rPr>
              <a:t>Better</a:t>
            </a:r>
            <a:r>
              <a:rPr lang="fr-FR" sz="2400" dirty="0">
                <a:solidFill>
                  <a:srgbClr val="666666"/>
                </a:solidFill>
                <a:latin typeface="+mj-lt"/>
                <a:sym typeface="Wingdings" pitchFamily="2" charset="2"/>
              </a:rPr>
              <a:t> data to </a:t>
            </a:r>
            <a:r>
              <a:rPr lang="fr-FR" sz="2400" dirty="0" err="1">
                <a:solidFill>
                  <a:srgbClr val="666666"/>
                </a:solidFill>
                <a:latin typeface="+mj-lt"/>
                <a:sym typeface="Wingdings" pitchFamily="2" charset="2"/>
              </a:rPr>
              <a:t>make</a:t>
            </a:r>
            <a:r>
              <a:rPr lang="fr-FR" sz="2400" dirty="0">
                <a:solidFill>
                  <a:srgbClr val="666666"/>
                </a:solidFill>
                <a:latin typeface="+mj-lt"/>
                <a:sym typeface="Wingdings" pitchFamily="2" charset="2"/>
              </a:rPr>
              <a:t> </a:t>
            </a:r>
            <a:r>
              <a:rPr lang="fr-FR" sz="2400" dirty="0" err="1">
                <a:solidFill>
                  <a:srgbClr val="666666"/>
                </a:solidFill>
                <a:latin typeface="+mj-lt"/>
                <a:sym typeface="Wingdings" pitchFamily="2" charset="2"/>
              </a:rPr>
              <a:t>decisions</a:t>
            </a:r>
            <a:endParaRPr lang="fr-FR" sz="2400" dirty="0">
              <a:solidFill>
                <a:srgbClr val="666666"/>
              </a:solidFill>
              <a:latin typeface="+mj-lt"/>
              <a:sym typeface="Wingdings" pitchFamily="2" charset="2"/>
            </a:endParaRPr>
          </a:p>
          <a:p>
            <a:pPr marL="342900" lvl="1" indent="-342900">
              <a:spcBef>
                <a:spcPts val="900"/>
              </a:spcBef>
              <a:spcAft>
                <a:spcPts val="150"/>
              </a:spcAft>
              <a:buClr>
                <a:srgbClr val="C00000"/>
              </a:buClr>
              <a:buSzPct val="100000"/>
              <a:buFont typeface="Wingdings" charset="2"/>
              <a:buChar char="§"/>
              <a:tabLst>
                <a:tab pos="2762250" algn="l"/>
              </a:tabLst>
            </a:pPr>
            <a:r>
              <a:rPr lang="fr-FR" sz="2400" dirty="0">
                <a:solidFill>
                  <a:srgbClr val="666666"/>
                </a:solidFill>
                <a:latin typeface="+mj-lt"/>
                <a:sym typeface="Wingdings" pitchFamily="2" charset="2"/>
              </a:rPr>
              <a:t>Client </a:t>
            </a:r>
            <a:r>
              <a:rPr lang="fr-FR" sz="2400" dirty="0" err="1">
                <a:solidFill>
                  <a:srgbClr val="666666"/>
                </a:solidFill>
                <a:latin typeface="+mj-lt"/>
                <a:sym typeface="Wingdings" pitchFamily="2" charset="2"/>
              </a:rPr>
              <a:t>well-being</a:t>
            </a:r>
            <a:endParaRPr lang="fr-FR" sz="1600" dirty="0">
              <a:solidFill>
                <a:srgbClr val="66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191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6BE8C-9A08-49A4-812E-097F4B17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Social Performance Management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A9BEDC-928B-4474-A3BA-84CFDC7A1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087273"/>
            <a:ext cx="7543800" cy="402336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Your social mission </a:t>
            </a:r>
            <a:r>
              <a:rPr lang="en-US" sz="3600" dirty="0">
                <a:latin typeface="+mj-lt"/>
                <a:sym typeface="Wingdings"/>
              </a:rPr>
              <a:t> </a:t>
            </a:r>
            <a:r>
              <a:rPr lang="en-US" sz="3600" dirty="0">
                <a:solidFill>
                  <a:srgbClr val="008000"/>
                </a:solidFill>
                <a:latin typeface="+mj-lt"/>
                <a:sym typeface="Wingdings"/>
              </a:rPr>
              <a:t> you decide! </a:t>
            </a:r>
          </a:p>
          <a:p>
            <a:endParaRPr lang="en-US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Social management practices to meet this mission</a:t>
            </a:r>
            <a:r>
              <a:rPr lang="en-US" sz="3600" dirty="0">
                <a:latin typeface="+mj-lt"/>
                <a:sym typeface="Wingdings"/>
              </a:rPr>
              <a:t> </a:t>
            </a:r>
            <a:r>
              <a:rPr lang="en-US" sz="3600" dirty="0">
                <a:solidFill>
                  <a:srgbClr val="008000"/>
                </a:solidFill>
                <a:latin typeface="+mj-lt"/>
                <a:sym typeface="Wingdings"/>
              </a:rPr>
              <a:t>Universal Standards for Social Performance Management</a:t>
            </a:r>
            <a:endParaRPr lang="en-US" sz="3600" dirty="0">
              <a:solidFill>
                <a:srgbClr val="008000"/>
              </a:solidFill>
              <a:latin typeface="+mj-lt"/>
            </a:endParaRPr>
          </a:p>
          <a:p>
            <a:endParaRPr lang="fr-F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171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/>
          <p:nvPr/>
        </p:nvSpPr>
        <p:spPr>
          <a:xfrm>
            <a:off x="647252" y="2262345"/>
            <a:ext cx="3296643" cy="22775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 panose="020B0503020103020203" pitchFamily="34" charset="0"/>
                <a:ea typeface="Calibri Light" charset="0"/>
                <a:cs typeface="Calibri Light" charset="0"/>
              </a:rPr>
              <a:t>Represent  the  culmination of  10  years of industry-wide collaboration, coordinated by the </a:t>
            </a:r>
          </a:p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News Gothic MT" panose="020B0503020103020203" pitchFamily="34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 panose="020B0503020103020203" pitchFamily="34" charset="0"/>
                <a:ea typeface="Calibri Light" charset="0"/>
                <a:cs typeface="Calibri Light" charset="0"/>
              </a:rPr>
              <a:t>  </a:t>
            </a: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 panose="020B0503020103020203" pitchFamily="34" charset="0"/>
                <a:ea typeface="Calibri Light" charset="0"/>
                <a:cs typeface="Calibri Light" charset="0"/>
              </a:rPr>
              <a:t>to align definitions &amp; consolidate best  practice around SP management and assessment.</a:t>
            </a:r>
          </a:p>
          <a:p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54" y="3127476"/>
            <a:ext cx="1506327" cy="61348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19787" y="621769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spc="-38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 Semilight" charset="-127"/>
                <a:ea typeface="Malgun Gothic Semilight" charset="-127"/>
                <a:cs typeface="Malgun Gothic Semilight" charset="-127"/>
                <a:sym typeface="Garamond"/>
              </a:rPr>
              <a:t>Universal Standards for SPM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33" y="1320390"/>
            <a:ext cx="4163678" cy="428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46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028951" y="35052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44563" y="2060972"/>
            <a:ext cx="4480815" cy="3488618"/>
          </a:xfrm>
        </p:spPr>
        <p:txBody>
          <a:bodyPr vert="horz" lIns="0" tIns="34290" rIns="0" bIns="34290" rtlCol="0">
            <a:normAutofit lnSpcReduction="10000"/>
          </a:bodyPr>
          <a:lstStyle/>
          <a:p>
            <a:pPr>
              <a:spcAft>
                <a:spcPts val="450"/>
              </a:spcAft>
            </a:pPr>
            <a:r>
              <a:rPr lang="en-US" sz="1600" dirty="0">
                <a:ea typeface="Calibri Light" charset="0"/>
                <a:cs typeface="Calibri Light" charset="0"/>
              </a:rPr>
              <a:t>Released in 2012, the Universal Standards is a comprehensive manual of best practices in SPM. </a:t>
            </a:r>
          </a:p>
          <a:p>
            <a:pPr>
              <a:spcAft>
                <a:spcPts val="450"/>
              </a:spcAft>
            </a:pPr>
            <a:r>
              <a:rPr lang="en-US" sz="1600" dirty="0">
                <a:ea typeface="Calibri Light" charset="0"/>
                <a:cs typeface="Calibri Light" charset="0"/>
              </a:rPr>
              <a:t>The Universal Standards are the first and only resource that draws on the many processes in the field to create a common structure and language for SPM</a:t>
            </a:r>
          </a:p>
          <a:p>
            <a:pPr lvl="1">
              <a:spcAft>
                <a:spcPts val="450"/>
              </a:spcAft>
              <a:buFont typeface="Wingdings" charset="2"/>
              <a:buChar char="§"/>
            </a:pPr>
            <a:r>
              <a:rPr lang="en-US" sz="1400" dirty="0">
                <a:ea typeface="Calibri Light" charset="0"/>
                <a:cs typeface="Calibri Light" charset="0"/>
              </a:rPr>
              <a:t>Globally accepted standards based on best practices from leading organizations (e.g., ILO, Smart Campaign) </a:t>
            </a:r>
          </a:p>
          <a:p>
            <a:pPr lvl="1">
              <a:spcAft>
                <a:spcPts val="450"/>
              </a:spcAft>
              <a:buFont typeface="Wingdings" charset="2"/>
              <a:buChar char="§"/>
            </a:pPr>
            <a:r>
              <a:rPr lang="en-US" sz="1400" dirty="0">
                <a:ea typeface="Calibri Light" charset="0"/>
                <a:cs typeface="Calibri Light" charset="0"/>
              </a:rPr>
              <a:t>Developed for and by the people in microfinance (regulators, investors, microfinance services providers, raters, auditors) </a:t>
            </a:r>
          </a:p>
          <a:p>
            <a:pPr>
              <a:spcAft>
                <a:spcPts val="450"/>
              </a:spcAft>
              <a:buSzPct val="80000"/>
            </a:pPr>
            <a:r>
              <a:rPr lang="en-US" sz="1600" dirty="0">
                <a:ea typeface="Calibri Light" charset="0"/>
                <a:cs typeface="Calibri Light" charset="0"/>
              </a:rPr>
              <a:t>Also a resource for investor due diligence and monitoring of investees</a:t>
            </a:r>
          </a:p>
          <a:p>
            <a:pPr>
              <a:spcAft>
                <a:spcPts val="450"/>
              </a:spcAft>
            </a:pPr>
            <a:endParaRPr lang="en-US" sz="1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2960" y="489066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spc="-38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 Semilight" charset="-127"/>
                <a:ea typeface="Malgun Gothic Semilight" charset="-127"/>
                <a:cs typeface="Malgun Gothic Semilight" charset="-127"/>
                <a:sym typeface="Garamond"/>
              </a:rPr>
              <a:t>The Universal Standards for SPM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1" y="1942194"/>
            <a:ext cx="3618482" cy="37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0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48311" y="639984"/>
            <a:ext cx="6826382" cy="85725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algun Gothic Semilight" charset="-127"/>
                <a:ea typeface="Malgun Gothic Semilight" charset="-127"/>
                <a:cs typeface="Malgun Gothic Semilight" charset="-127"/>
              </a:rPr>
              <a:t>Hierarchy within the Universal Standards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803550" y="2040159"/>
            <a:ext cx="7691625" cy="3642477"/>
            <a:chOff x="279864" y="2098896"/>
            <a:chExt cx="9304115" cy="3560251"/>
          </a:xfrm>
        </p:grpSpPr>
        <p:sp>
          <p:nvSpPr>
            <p:cNvPr id="7" name="Freeform 6"/>
            <p:cNvSpPr/>
            <p:nvPr/>
          </p:nvSpPr>
          <p:spPr>
            <a:xfrm>
              <a:off x="2966248" y="2106948"/>
              <a:ext cx="6410005" cy="1005840"/>
            </a:xfrm>
            <a:custGeom>
              <a:avLst/>
              <a:gdLst>
                <a:gd name="connsiteX0" fmla="*/ 0 w 2285999"/>
                <a:gd name="connsiteY0" fmla="*/ 0 h 886311"/>
                <a:gd name="connsiteX1" fmla="*/ 2285999 w 2285999"/>
                <a:gd name="connsiteY1" fmla="*/ 0 h 886311"/>
                <a:gd name="connsiteX2" fmla="*/ 2285999 w 2285999"/>
                <a:gd name="connsiteY2" fmla="*/ 886311 h 886311"/>
                <a:gd name="connsiteX3" fmla="*/ 0 w 2285999"/>
                <a:gd name="connsiteY3" fmla="*/ 886311 h 886311"/>
                <a:gd name="connsiteX4" fmla="*/ 0 w 2285999"/>
                <a:gd name="connsiteY4" fmla="*/ 0 h 88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999" h="886311">
                  <a:moveTo>
                    <a:pt x="0" y="0"/>
                  </a:moveTo>
                  <a:lnTo>
                    <a:pt x="2285999" y="0"/>
                  </a:lnTo>
                  <a:lnTo>
                    <a:pt x="2285999" y="886311"/>
                  </a:lnTo>
                  <a:lnTo>
                    <a:pt x="0" y="8863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marL="0" lvl="1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SzPct val="110000"/>
              </a:pPr>
              <a:r>
                <a:rPr lang="en-US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ea typeface="Calibri Light" charset="0"/>
                  <a:cs typeface="Calibri Light" charset="0"/>
                </a:rPr>
                <a:t>The six main categories of management activity by which the manual is organized.</a:t>
              </a:r>
            </a:p>
          </p:txBody>
        </p:sp>
        <p:sp>
          <p:nvSpPr>
            <p:cNvPr id="8" name="Freeform 9"/>
            <p:cNvSpPr/>
            <p:nvPr/>
          </p:nvSpPr>
          <p:spPr>
            <a:xfrm>
              <a:off x="3827174" y="3163588"/>
              <a:ext cx="5756805" cy="1005840"/>
            </a:xfrm>
            <a:custGeom>
              <a:avLst/>
              <a:gdLst>
                <a:gd name="connsiteX0" fmla="*/ 0 w 2285999"/>
                <a:gd name="connsiteY0" fmla="*/ 0 h 886311"/>
                <a:gd name="connsiteX1" fmla="*/ 2285999 w 2285999"/>
                <a:gd name="connsiteY1" fmla="*/ 0 h 886311"/>
                <a:gd name="connsiteX2" fmla="*/ 2285999 w 2285999"/>
                <a:gd name="connsiteY2" fmla="*/ 886311 h 886311"/>
                <a:gd name="connsiteX3" fmla="*/ 0 w 2285999"/>
                <a:gd name="connsiteY3" fmla="*/ 886311 h 886311"/>
                <a:gd name="connsiteX4" fmla="*/ 0 w 2285999"/>
                <a:gd name="connsiteY4" fmla="*/ 0 h 88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999" h="886311">
                  <a:moveTo>
                    <a:pt x="0" y="0"/>
                  </a:moveTo>
                  <a:lnTo>
                    <a:pt x="2285999" y="0"/>
                  </a:lnTo>
                  <a:lnTo>
                    <a:pt x="2285999" y="886311"/>
                  </a:lnTo>
                  <a:lnTo>
                    <a:pt x="0" y="8863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marL="0" lvl="1" defTabSz="600075">
                <a:lnSpc>
                  <a:spcPct val="90000"/>
                </a:lnSpc>
                <a:spcAft>
                  <a:spcPct val="15000"/>
                </a:spcAft>
                <a:buSzPct val="110000"/>
              </a:pPr>
              <a:r>
                <a:rPr lang="en-US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</a:rPr>
                <a:t>19 broad statements about what the financial service provider should achieve.</a:t>
              </a:r>
            </a:p>
          </p:txBody>
        </p:sp>
        <p:sp>
          <p:nvSpPr>
            <p:cNvPr id="9" name="Freeform 12"/>
            <p:cNvSpPr/>
            <p:nvPr/>
          </p:nvSpPr>
          <p:spPr>
            <a:xfrm>
              <a:off x="4737659" y="4287547"/>
              <a:ext cx="4846320" cy="1371600"/>
            </a:xfrm>
            <a:custGeom>
              <a:avLst/>
              <a:gdLst>
                <a:gd name="connsiteX0" fmla="*/ 0 w 2285999"/>
                <a:gd name="connsiteY0" fmla="*/ 0 h 886311"/>
                <a:gd name="connsiteX1" fmla="*/ 2285999 w 2285999"/>
                <a:gd name="connsiteY1" fmla="*/ 0 h 886311"/>
                <a:gd name="connsiteX2" fmla="*/ 2285999 w 2285999"/>
                <a:gd name="connsiteY2" fmla="*/ 886311 h 886311"/>
                <a:gd name="connsiteX3" fmla="*/ 0 w 2285999"/>
                <a:gd name="connsiteY3" fmla="*/ 886311 h 886311"/>
                <a:gd name="connsiteX4" fmla="*/ 0 w 2285999"/>
                <a:gd name="connsiteY4" fmla="*/ 0 h 88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999" h="886311">
                  <a:moveTo>
                    <a:pt x="0" y="0"/>
                  </a:moveTo>
                  <a:lnTo>
                    <a:pt x="2285999" y="0"/>
                  </a:lnTo>
                  <a:lnTo>
                    <a:pt x="2285999" y="886311"/>
                  </a:lnTo>
                  <a:lnTo>
                    <a:pt x="0" y="8863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marL="0" lvl="1" defTabSz="600075">
                <a:lnSpc>
                  <a:spcPct val="90000"/>
                </a:lnSpc>
                <a:spcAft>
                  <a:spcPct val="15000"/>
                </a:spcAft>
                <a:buSzPct val="110000"/>
              </a:pPr>
              <a:r>
                <a:rPr lang="en-US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</a:rPr>
                <a:t>Descriptions </a:t>
              </a: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of the 66 policies </a:t>
              </a:r>
              <a:r>
                <a:rPr lang="en-US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</a:rPr>
                <a:t>and operational practices that are necessary to achieve the standards.</a:t>
              </a:r>
            </a:p>
          </p:txBody>
        </p:sp>
        <p:grpSp>
          <p:nvGrpSpPr>
            <p:cNvPr id="10" name="Grouper 9"/>
            <p:cNvGrpSpPr/>
            <p:nvPr/>
          </p:nvGrpSpPr>
          <p:grpSpPr>
            <a:xfrm>
              <a:off x="279864" y="2098896"/>
              <a:ext cx="3979656" cy="3560251"/>
              <a:chOff x="279864" y="2098896"/>
              <a:chExt cx="3979656" cy="356025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2339280" y="4562559"/>
                <a:ext cx="1920240" cy="1096588"/>
              </a:xfrm>
              <a:custGeom>
                <a:avLst/>
                <a:gdLst>
                  <a:gd name="connsiteX0" fmla="*/ 0 w 1566628"/>
                  <a:gd name="connsiteY0" fmla="*/ 182801 h 1096588"/>
                  <a:gd name="connsiteX1" fmla="*/ 182801 w 1566628"/>
                  <a:gd name="connsiteY1" fmla="*/ 0 h 1096588"/>
                  <a:gd name="connsiteX2" fmla="*/ 1383827 w 1566628"/>
                  <a:gd name="connsiteY2" fmla="*/ 0 h 1096588"/>
                  <a:gd name="connsiteX3" fmla="*/ 1566628 w 1566628"/>
                  <a:gd name="connsiteY3" fmla="*/ 182801 h 1096588"/>
                  <a:gd name="connsiteX4" fmla="*/ 1566628 w 1566628"/>
                  <a:gd name="connsiteY4" fmla="*/ 913787 h 1096588"/>
                  <a:gd name="connsiteX5" fmla="*/ 1383827 w 1566628"/>
                  <a:gd name="connsiteY5" fmla="*/ 1096588 h 1096588"/>
                  <a:gd name="connsiteX6" fmla="*/ 182801 w 1566628"/>
                  <a:gd name="connsiteY6" fmla="*/ 1096588 h 1096588"/>
                  <a:gd name="connsiteX7" fmla="*/ 0 w 1566628"/>
                  <a:gd name="connsiteY7" fmla="*/ 913787 h 1096588"/>
                  <a:gd name="connsiteX8" fmla="*/ 0 w 1566628"/>
                  <a:gd name="connsiteY8" fmla="*/ 182801 h 109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6628" h="1096588">
                    <a:moveTo>
                      <a:pt x="0" y="182801"/>
                    </a:moveTo>
                    <a:cubicBezTo>
                      <a:pt x="0" y="81843"/>
                      <a:pt x="81843" y="0"/>
                      <a:pt x="182801" y="0"/>
                    </a:cubicBezTo>
                    <a:lnTo>
                      <a:pt x="1383827" y="0"/>
                    </a:lnTo>
                    <a:cubicBezTo>
                      <a:pt x="1484785" y="0"/>
                      <a:pt x="1566628" y="81843"/>
                      <a:pt x="1566628" y="182801"/>
                    </a:cubicBezTo>
                    <a:lnTo>
                      <a:pt x="1566628" y="913787"/>
                    </a:lnTo>
                    <a:cubicBezTo>
                      <a:pt x="1566628" y="1014745"/>
                      <a:pt x="1484785" y="1096588"/>
                      <a:pt x="1383827" y="1096588"/>
                    </a:cubicBezTo>
                    <a:lnTo>
                      <a:pt x="182801" y="1096588"/>
                    </a:lnTo>
                    <a:cubicBezTo>
                      <a:pt x="81843" y="1096588"/>
                      <a:pt x="0" y="1014745"/>
                      <a:pt x="0" y="913787"/>
                    </a:cubicBezTo>
                    <a:lnTo>
                      <a:pt x="0" y="182801"/>
                    </a:ln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94448" tIns="94448" rIns="94448" bIns="94448" numCol="1" spcCol="1270" anchor="ctr" anchorCtr="0">
                <a:noAutofit/>
              </a:bodyPr>
              <a:lstStyle/>
              <a:p>
                <a:pPr algn="ctr" defTabSz="6334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+mj-lt"/>
                  </a:rPr>
                  <a:t>Essential Practices</a:t>
                </a:r>
              </a:p>
            </p:txBody>
          </p:sp>
          <p:sp>
            <p:nvSpPr>
              <p:cNvPr id="12" name="Bent-Up Arrow 7"/>
              <p:cNvSpPr/>
              <p:nvPr/>
            </p:nvSpPr>
            <p:spPr>
              <a:xfrm rot="5400000">
                <a:off x="1488591" y="4228840"/>
                <a:ext cx="930627" cy="1059486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3" name="Freeform 8"/>
              <p:cNvSpPr/>
              <p:nvPr/>
            </p:nvSpPr>
            <p:spPr>
              <a:xfrm>
                <a:off x="1309573" y="3330727"/>
                <a:ext cx="1920240" cy="1096588"/>
              </a:xfrm>
              <a:custGeom>
                <a:avLst/>
                <a:gdLst>
                  <a:gd name="connsiteX0" fmla="*/ 0 w 1566628"/>
                  <a:gd name="connsiteY0" fmla="*/ 182801 h 1096588"/>
                  <a:gd name="connsiteX1" fmla="*/ 182801 w 1566628"/>
                  <a:gd name="connsiteY1" fmla="*/ 0 h 1096588"/>
                  <a:gd name="connsiteX2" fmla="*/ 1383827 w 1566628"/>
                  <a:gd name="connsiteY2" fmla="*/ 0 h 1096588"/>
                  <a:gd name="connsiteX3" fmla="*/ 1566628 w 1566628"/>
                  <a:gd name="connsiteY3" fmla="*/ 182801 h 1096588"/>
                  <a:gd name="connsiteX4" fmla="*/ 1566628 w 1566628"/>
                  <a:gd name="connsiteY4" fmla="*/ 913787 h 1096588"/>
                  <a:gd name="connsiteX5" fmla="*/ 1383827 w 1566628"/>
                  <a:gd name="connsiteY5" fmla="*/ 1096588 h 1096588"/>
                  <a:gd name="connsiteX6" fmla="*/ 182801 w 1566628"/>
                  <a:gd name="connsiteY6" fmla="*/ 1096588 h 1096588"/>
                  <a:gd name="connsiteX7" fmla="*/ 0 w 1566628"/>
                  <a:gd name="connsiteY7" fmla="*/ 913787 h 1096588"/>
                  <a:gd name="connsiteX8" fmla="*/ 0 w 1566628"/>
                  <a:gd name="connsiteY8" fmla="*/ 182801 h 109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6628" h="1096588">
                    <a:moveTo>
                      <a:pt x="0" y="182801"/>
                    </a:moveTo>
                    <a:cubicBezTo>
                      <a:pt x="0" y="81843"/>
                      <a:pt x="81843" y="0"/>
                      <a:pt x="182801" y="0"/>
                    </a:cubicBezTo>
                    <a:lnTo>
                      <a:pt x="1383827" y="0"/>
                    </a:lnTo>
                    <a:cubicBezTo>
                      <a:pt x="1484785" y="0"/>
                      <a:pt x="1566628" y="81843"/>
                      <a:pt x="1566628" y="182801"/>
                    </a:cubicBezTo>
                    <a:lnTo>
                      <a:pt x="1566628" y="913787"/>
                    </a:lnTo>
                    <a:cubicBezTo>
                      <a:pt x="1566628" y="1014745"/>
                      <a:pt x="1484785" y="1096588"/>
                      <a:pt x="1383827" y="1096588"/>
                    </a:cubicBezTo>
                    <a:lnTo>
                      <a:pt x="182801" y="1096588"/>
                    </a:lnTo>
                    <a:cubicBezTo>
                      <a:pt x="81843" y="1096588"/>
                      <a:pt x="0" y="1014745"/>
                      <a:pt x="0" y="913787"/>
                    </a:cubicBezTo>
                    <a:lnTo>
                      <a:pt x="0" y="182801"/>
                    </a:ln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94448" tIns="94448" rIns="94448" bIns="94448" numCol="1" spcCol="1270" anchor="ctr" anchorCtr="0">
                <a:noAutofit/>
              </a:bodyPr>
              <a:lstStyle/>
              <a:p>
                <a:pPr algn="ctr" defTabSz="6334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+mj-lt"/>
                  </a:rPr>
                  <a:t>Standards</a:t>
                </a:r>
              </a:p>
            </p:txBody>
          </p:sp>
          <p:sp>
            <p:nvSpPr>
              <p:cNvPr id="14" name="Bent-Up Arrow 4"/>
              <p:cNvSpPr/>
              <p:nvPr/>
            </p:nvSpPr>
            <p:spPr>
              <a:xfrm rot="5400000">
                <a:off x="458884" y="2997009"/>
                <a:ext cx="930627" cy="1059486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5" name="Freeform 5"/>
              <p:cNvSpPr/>
              <p:nvPr/>
            </p:nvSpPr>
            <p:spPr>
              <a:xfrm>
                <a:off x="279864" y="2098896"/>
                <a:ext cx="1920240" cy="1096588"/>
              </a:xfrm>
              <a:custGeom>
                <a:avLst/>
                <a:gdLst>
                  <a:gd name="connsiteX0" fmla="*/ 0 w 1566628"/>
                  <a:gd name="connsiteY0" fmla="*/ 182801 h 1096588"/>
                  <a:gd name="connsiteX1" fmla="*/ 182801 w 1566628"/>
                  <a:gd name="connsiteY1" fmla="*/ 0 h 1096588"/>
                  <a:gd name="connsiteX2" fmla="*/ 1383827 w 1566628"/>
                  <a:gd name="connsiteY2" fmla="*/ 0 h 1096588"/>
                  <a:gd name="connsiteX3" fmla="*/ 1566628 w 1566628"/>
                  <a:gd name="connsiteY3" fmla="*/ 182801 h 1096588"/>
                  <a:gd name="connsiteX4" fmla="*/ 1566628 w 1566628"/>
                  <a:gd name="connsiteY4" fmla="*/ 913787 h 1096588"/>
                  <a:gd name="connsiteX5" fmla="*/ 1383827 w 1566628"/>
                  <a:gd name="connsiteY5" fmla="*/ 1096588 h 1096588"/>
                  <a:gd name="connsiteX6" fmla="*/ 182801 w 1566628"/>
                  <a:gd name="connsiteY6" fmla="*/ 1096588 h 1096588"/>
                  <a:gd name="connsiteX7" fmla="*/ 0 w 1566628"/>
                  <a:gd name="connsiteY7" fmla="*/ 913787 h 1096588"/>
                  <a:gd name="connsiteX8" fmla="*/ 0 w 1566628"/>
                  <a:gd name="connsiteY8" fmla="*/ 182801 h 109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6628" h="1096588">
                    <a:moveTo>
                      <a:pt x="0" y="182801"/>
                    </a:moveTo>
                    <a:cubicBezTo>
                      <a:pt x="0" y="81843"/>
                      <a:pt x="81843" y="0"/>
                      <a:pt x="182801" y="0"/>
                    </a:cubicBezTo>
                    <a:lnTo>
                      <a:pt x="1383827" y="0"/>
                    </a:lnTo>
                    <a:cubicBezTo>
                      <a:pt x="1484785" y="0"/>
                      <a:pt x="1566628" y="81843"/>
                      <a:pt x="1566628" y="182801"/>
                    </a:cubicBezTo>
                    <a:lnTo>
                      <a:pt x="1566628" y="913787"/>
                    </a:lnTo>
                    <a:cubicBezTo>
                      <a:pt x="1566628" y="1014745"/>
                      <a:pt x="1484785" y="1096588"/>
                      <a:pt x="1383827" y="1096588"/>
                    </a:cubicBezTo>
                    <a:lnTo>
                      <a:pt x="182801" y="1096588"/>
                    </a:lnTo>
                    <a:cubicBezTo>
                      <a:pt x="81843" y="1096588"/>
                      <a:pt x="0" y="1014745"/>
                      <a:pt x="0" y="913787"/>
                    </a:cubicBezTo>
                    <a:lnTo>
                      <a:pt x="0" y="182801"/>
                    </a:ln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94448" tIns="94448" rIns="94448" bIns="94448" numCol="1" spcCol="1270" anchor="ctr" anchorCtr="0">
                <a:noAutofit/>
              </a:bodyPr>
              <a:lstStyle/>
              <a:p>
                <a:pPr algn="ctr" defTabSz="6334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+mj-lt"/>
                  </a:rPr>
                  <a:t>Dimensions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967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949757" y="822695"/>
            <a:ext cx="7543800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000" dirty="0">
                <a:ea typeface="Malgun Gothic Semilight" charset="-127"/>
                <a:cs typeface="Malgun Gothic Semilight" charset="-127"/>
              </a:rPr>
              <a:t>Hierarchy within the Universal Standards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1038037" y="2469523"/>
            <a:ext cx="6978087" cy="2670188"/>
            <a:chOff x="279863" y="2098896"/>
            <a:chExt cx="9304116" cy="3560251"/>
          </a:xfrm>
        </p:grpSpPr>
        <p:sp>
          <p:nvSpPr>
            <p:cNvPr id="7" name="Freeform 6"/>
            <p:cNvSpPr/>
            <p:nvPr/>
          </p:nvSpPr>
          <p:spPr>
            <a:xfrm>
              <a:off x="2966248" y="2106948"/>
              <a:ext cx="6410005" cy="1005840"/>
            </a:xfrm>
            <a:custGeom>
              <a:avLst/>
              <a:gdLst>
                <a:gd name="connsiteX0" fmla="*/ 0 w 2285999"/>
                <a:gd name="connsiteY0" fmla="*/ 0 h 886311"/>
                <a:gd name="connsiteX1" fmla="*/ 2285999 w 2285999"/>
                <a:gd name="connsiteY1" fmla="*/ 0 h 886311"/>
                <a:gd name="connsiteX2" fmla="*/ 2285999 w 2285999"/>
                <a:gd name="connsiteY2" fmla="*/ 886311 h 886311"/>
                <a:gd name="connsiteX3" fmla="*/ 0 w 2285999"/>
                <a:gd name="connsiteY3" fmla="*/ 886311 h 886311"/>
                <a:gd name="connsiteX4" fmla="*/ 0 w 2285999"/>
                <a:gd name="connsiteY4" fmla="*/ 0 h 88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999" h="886311">
                  <a:moveTo>
                    <a:pt x="0" y="0"/>
                  </a:moveTo>
                  <a:lnTo>
                    <a:pt x="2285999" y="0"/>
                  </a:lnTo>
                  <a:lnTo>
                    <a:pt x="2285999" y="886311"/>
                  </a:lnTo>
                  <a:lnTo>
                    <a:pt x="0" y="8863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marL="0" lvl="1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SzPct val="110000"/>
              </a:pPr>
              <a:r>
                <a:rPr lang="en-US" sz="1400" dirty="0">
                  <a:solidFill>
                    <a:srgbClr val="666666"/>
                  </a:solidFill>
                  <a:latin typeface="News Gothic MT" panose="020B0503020103020203" pitchFamily="34" charset="0"/>
                  <a:ea typeface="Calibri Light" charset="0"/>
                  <a:cs typeface="Calibri Light" charset="0"/>
                </a:rPr>
                <a:t>The six main categories of management activity by which the manual is organized.</a:t>
              </a:r>
            </a:p>
          </p:txBody>
        </p:sp>
        <p:sp>
          <p:nvSpPr>
            <p:cNvPr id="8" name="Freeform 9"/>
            <p:cNvSpPr/>
            <p:nvPr/>
          </p:nvSpPr>
          <p:spPr>
            <a:xfrm>
              <a:off x="3827174" y="3163588"/>
              <a:ext cx="5756805" cy="1005840"/>
            </a:xfrm>
            <a:custGeom>
              <a:avLst/>
              <a:gdLst>
                <a:gd name="connsiteX0" fmla="*/ 0 w 2285999"/>
                <a:gd name="connsiteY0" fmla="*/ 0 h 886311"/>
                <a:gd name="connsiteX1" fmla="*/ 2285999 w 2285999"/>
                <a:gd name="connsiteY1" fmla="*/ 0 h 886311"/>
                <a:gd name="connsiteX2" fmla="*/ 2285999 w 2285999"/>
                <a:gd name="connsiteY2" fmla="*/ 886311 h 886311"/>
                <a:gd name="connsiteX3" fmla="*/ 0 w 2285999"/>
                <a:gd name="connsiteY3" fmla="*/ 886311 h 886311"/>
                <a:gd name="connsiteX4" fmla="*/ 0 w 2285999"/>
                <a:gd name="connsiteY4" fmla="*/ 0 h 88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999" h="886311">
                  <a:moveTo>
                    <a:pt x="0" y="0"/>
                  </a:moveTo>
                  <a:lnTo>
                    <a:pt x="2285999" y="0"/>
                  </a:lnTo>
                  <a:lnTo>
                    <a:pt x="2285999" y="886311"/>
                  </a:lnTo>
                  <a:lnTo>
                    <a:pt x="0" y="8863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marL="0" lvl="1" defTabSz="600075">
                <a:lnSpc>
                  <a:spcPct val="90000"/>
                </a:lnSpc>
                <a:spcAft>
                  <a:spcPct val="15000"/>
                </a:spcAft>
                <a:buSzPct val="110000"/>
              </a:pPr>
              <a:r>
                <a:rPr lang="en-US" sz="1400" dirty="0">
                  <a:solidFill>
                    <a:srgbClr val="666666"/>
                  </a:solidFill>
                  <a:latin typeface="News Gothic MT" panose="020B0503020103020203" pitchFamily="34" charset="0"/>
                </a:rPr>
                <a:t>19 broad statements about what the financial service provider should achieve.</a:t>
              </a:r>
            </a:p>
          </p:txBody>
        </p:sp>
        <p:sp>
          <p:nvSpPr>
            <p:cNvPr id="9" name="Freeform 12"/>
            <p:cNvSpPr/>
            <p:nvPr/>
          </p:nvSpPr>
          <p:spPr>
            <a:xfrm>
              <a:off x="4737659" y="4287547"/>
              <a:ext cx="4846320" cy="1371600"/>
            </a:xfrm>
            <a:custGeom>
              <a:avLst/>
              <a:gdLst>
                <a:gd name="connsiteX0" fmla="*/ 0 w 2285999"/>
                <a:gd name="connsiteY0" fmla="*/ 0 h 886311"/>
                <a:gd name="connsiteX1" fmla="*/ 2285999 w 2285999"/>
                <a:gd name="connsiteY1" fmla="*/ 0 h 886311"/>
                <a:gd name="connsiteX2" fmla="*/ 2285999 w 2285999"/>
                <a:gd name="connsiteY2" fmla="*/ 886311 h 886311"/>
                <a:gd name="connsiteX3" fmla="*/ 0 w 2285999"/>
                <a:gd name="connsiteY3" fmla="*/ 886311 h 886311"/>
                <a:gd name="connsiteX4" fmla="*/ 0 w 2285999"/>
                <a:gd name="connsiteY4" fmla="*/ 0 h 88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999" h="886311">
                  <a:moveTo>
                    <a:pt x="0" y="0"/>
                  </a:moveTo>
                  <a:lnTo>
                    <a:pt x="2285999" y="0"/>
                  </a:lnTo>
                  <a:lnTo>
                    <a:pt x="2285999" y="886311"/>
                  </a:lnTo>
                  <a:lnTo>
                    <a:pt x="0" y="8863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marL="0" lvl="1" defTabSz="600075">
                <a:lnSpc>
                  <a:spcPct val="90000"/>
                </a:lnSpc>
                <a:spcAft>
                  <a:spcPct val="15000"/>
                </a:spcAft>
                <a:buSzPct val="110000"/>
              </a:pPr>
              <a:r>
                <a:rPr lang="en-US" sz="1400" dirty="0">
                  <a:solidFill>
                    <a:srgbClr val="666666"/>
                  </a:solidFill>
                  <a:latin typeface="News Gothic MT" panose="020B0503020103020203" pitchFamily="34" charset="0"/>
                </a:rPr>
                <a:t>Descriptions of the 66 policies and operational practices that are necessary to achieve the standards.</a:t>
              </a:r>
            </a:p>
          </p:txBody>
        </p:sp>
        <p:grpSp>
          <p:nvGrpSpPr>
            <p:cNvPr id="10" name="Grouper 9"/>
            <p:cNvGrpSpPr/>
            <p:nvPr/>
          </p:nvGrpSpPr>
          <p:grpSpPr>
            <a:xfrm>
              <a:off x="279863" y="2098896"/>
              <a:ext cx="4457795" cy="3560251"/>
              <a:chOff x="279863" y="2098896"/>
              <a:chExt cx="4457795" cy="356025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2339279" y="4562559"/>
                <a:ext cx="2398379" cy="1096588"/>
              </a:xfrm>
              <a:custGeom>
                <a:avLst/>
                <a:gdLst>
                  <a:gd name="connsiteX0" fmla="*/ 0 w 1566628"/>
                  <a:gd name="connsiteY0" fmla="*/ 182801 h 1096588"/>
                  <a:gd name="connsiteX1" fmla="*/ 182801 w 1566628"/>
                  <a:gd name="connsiteY1" fmla="*/ 0 h 1096588"/>
                  <a:gd name="connsiteX2" fmla="*/ 1383827 w 1566628"/>
                  <a:gd name="connsiteY2" fmla="*/ 0 h 1096588"/>
                  <a:gd name="connsiteX3" fmla="*/ 1566628 w 1566628"/>
                  <a:gd name="connsiteY3" fmla="*/ 182801 h 1096588"/>
                  <a:gd name="connsiteX4" fmla="*/ 1566628 w 1566628"/>
                  <a:gd name="connsiteY4" fmla="*/ 913787 h 1096588"/>
                  <a:gd name="connsiteX5" fmla="*/ 1383827 w 1566628"/>
                  <a:gd name="connsiteY5" fmla="*/ 1096588 h 1096588"/>
                  <a:gd name="connsiteX6" fmla="*/ 182801 w 1566628"/>
                  <a:gd name="connsiteY6" fmla="*/ 1096588 h 1096588"/>
                  <a:gd name="connsiteX7" fmla="*/ 0 w 1566628"/>
                  <a:gd name="connsiteY7" fmla="*/ 913787 h 1096588"/>
                  <a:gd name="connsiteX8" fmla="*/ 0 w 1566628"/>
                  <a:gd name="connsiteY8" fmla="*/ 182801 h 109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6628" h="1096588">
                    <a:moveTo>
                      <a:pt x="0" y="182801"/>
                    </a:moveTo>
                    <a:cubicBezTo>
                      <a:pt x="0" y="81843"/>
                      <a:pt x="81843" y="0"/>
                      <a:pt x="182801" y="0"/>
                    </a:cubicBezTo>
                    <a:lnTo>
                      <a:pt x="1383827" y="0"/>
                    </a:lnTo>
                    <a:cubicBezTo>
                      <a:pt x="1484785" y="0"/>
                      <a:pt x="1566628" y="81843"/>
                      <a:pt x="1566628" y="182801"/>
                    </a:cubicBezTo>
                    <a:lnTo>
                      <a:pt x="1566628" y="913787"/>
                    </a:lnTo>
                    <a:cubicBezTo>
                      <a:pt x="1566628" y="1014745"/>
                      <a:pt x="1484785" y="1096588"/>
                      <a:pt x="1383827" y="1096588"/>
                    </a:cubicBezTo>
                    <a:lnTo>
                      <a:pt x="182801" y="1096588"/>
                    </a:lnTo>
                    <a:cubicBezTo>
                      <a:pt x="81843" y="1096588"/>
                      <a:pt x="0" y="1014745"/>
                      <a:pt x="0" y="913787"/>
                    </a:cubicBezTo>
                    <a:lnTo>
                      <a:pt x="0" y="182801"/>
                    </a:lnTo>
                    <a:close/>
                  </a:path>
                </a:pathLst>
              </a:custGeom>
              <a:ln>
                <a:solidFill>
                  <a:srgbClr val="B8AA76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94448" tIns="94448" rIns="94448" bIns="94448" numCol="1" spcCol="1270" anchor="ctr" anchorCtr="0">
                <a:noAutofit/>
              </a:bodyPr>
              <a:lstStyle/>
              <a:p>
                <a:pPr algn="ctr" defTabSz="6334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0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+mj-lt"/>
                  </a:rPr>
                  <a:t>Essential Practices</a:t>
                </a:r>
              </a:p>
            </p:txBody>
          </p:sp>
          <p:sp>
            <p:nvSpPr>
              <p:cNvPr id="12" name="Bent-Up Arrow 7"/>
              <p:cNvSpPr/>
              <p:nvPr/>
            </p:nvSpPr>
            <p:spPr>
              <a:xfrm rot="5400000">
                <a:off x="1488591" y="4228840"/>
                <a:ext cx="930627" cy="1059486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  <a:solidFill>
                <a:srgbClr val="B8AA76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3" name="Freeform 8"/>
              <p:cNvSpPr/>
              <p:nvPr/>
            </p:nvSpPr>
            <p:spPr>
              <a:xfrm>
                <a:off x="1309572" y="3330727"/>
                <a:ext cx="2398379" cy="1096588"/>
              </a:xfrm>
              <a:custGeom>
                <a:avLst/>
                <a:gdLst>
                  <a:gd name="connsiteX0" fmla="*/ 0 w 1566628"/>
                  <a:gd name="connsiteY0" fmla="*/ 182801 h 1096588"/>
                  <a:gd name="connsiteX1" fmla="*/ 182801 w 1566628"/>
                  <a:gd name="connsiteY1" fmla="*/ 0 h 1096588"/>
                  <a:gd name="connsiteX2" fmla="*/ 1383827 w 1566628"/>
                  <a:gd name="connsiteY2" fmla="*/ 0 h 1096588"/>
                  <a:gd name="connsiteX3" fmla="*/ 1566628 w 1566628"/>
                  <a:gd name="connsiteY3" fmla="*/ 182801 h 1096588"/>
                  <a:gd name="connsiteX4" fmla="*/ 1566628 w 1566628"/>
                  <a:gd name="connsiteY4" fmla="*/ 913787 h 1096588"/>
                  <a:gd name="connsiteX5" fmla="*/ 1383827 w 1566628"/>
                  <a:gd name="connsiteY5" fmla="*/ 1096588 h 1096588"/>
                  <a:gd name="connsiteX6" fmla="*/ 182801 w 1566628"/>
                  <a:gd name="connsiteY6" fmla="*/ 1096588 h 1096588"/>
                  <a:gd name="connsiteX7" fmla="*/ 0 w 1566628"/>
                  <a:gd name="connsiteY7" fmla="*/ 913787 h 1096588"/>
                  <a:gd name="connsiteX8" fmla="*/ 0 w 1566628"/>
                  <a:gd name="connsiteY8" fmla="*/ 182801 h 109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6628" h="1096588">
                    <a:moveTo>
                      <a:pt x="0" y="182801"/>
                    </a:moveTo>
                    <a:cubicBezTo>
                      <a:pt x="0" y="81843"/>
                      <a:pt x="81843" y="0"/>
                      <a:pt x="182801" y="0"/>
                    </a:cubicBezTo>
                    <a:lnTo>
                      <a:pt x="1383827" y="0"/>
                    </a:lnTo>
                    <a:cubicBezTo>
                      <a:pt x="1484785" y="0"/>
                      <a:pt x="1566628" y="81843"/>
                      <a:pt x="1566628" y="182801"/>
                    </a:cubicBezTo>
                    <a:lnTo>
                      <a:pt x="1566628" y="913787"/>
                    </a:lnTo>
                    <a:cubicBezTo>
                      <a:pt x="1566628" y="1014745"/>
                      <a:pt x="1484785" y="1096588"/>
                      <a:pt x="1383827" y="1096588"/>
                    </a:cubicBezTo>
                    <a:lnTo>
                      <a:pt x="182801" y="1096588"/>
                    </a:lnTo>
                    <a:cubicBezTo>
                      <a:pt x="81843" y="1096588"/>
                      <a:pt x="0" y="1014745"/>
                      <a:pt x="0" y="913787"/>
                    </a:cubicBezTo>
                    <a:lnTo>
                      <a:pt x="0" y="182801"/>
                    </a:lnTo>
                    <a:close/>
                  </a:path>
                </a:pathLst>
              </a:custGeom>
              <a:ln>
                <a:solidFill>
                  <a:srgbClr val="B8AA76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94448" tIns="94448" rIns="94448" bIns="94448" numCol="1" spcCol="1270" anchor="ctr" anchorCtr="0">
                <a:noAutofit/>
              </a:bodyPr>
              <a:lstStyle/>
              <a:p>
                <a:pPr algn="ctr" defTabSz="6334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0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+mj-lt"/>
                  </a:rPr>
                  <a:t>Standards</a:t>
                </a:r>
              </a:p>
            </p:txBody>
          </p:sp>
          <p:sp>
            <p:nvSpPr>
              <p:cNvPr id="14" name="Bent-Up Arrow 4"/>
              <p:cNvSpPr/>
              <p:nvPr/>
            </p:nvSpPr>
            <p:spPr>
              <a:xfrm rot="5400000">
                <a:off x="458884" y="2997009"/>
                <a:ext cx="930627" cy="1059486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  <a:solidFill>
                <a:srgbClr val="B8AA76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5" name="Freeform 5"/>
              <p:cNvSpPr/>
              <p:nvPr/>
            </p:nvSpPr>
            <p:spPr>
              <a:xfrm>
                <a:off x="279863" y="2098896"/>
                <a:ext cx="2398379" cy="1096588"/>
              </a:xfrm>
              <a:custGeom>
                <a:avLst/>
                <a:gdLst>
                  <a:gd name="connsiteX0" fmla="*/ 0 w 1566628"/>
                  <a:gd name="connsiteY0" fmla="*/ 182801 h 1096588"/>
                  <a:gd name="connsiteX1" fmla="*/ 182801 w 1566628"/>
                  <a:gd name="connsiteY1" fmla="*/ 0 h 1096588"/>
                  <a:gd name="connsiteX2" fmla="*/ 1383827 w 1566628"/>
                  <a:gd name="connsiteY2" fmla="*/ 0 h 1096588"/>
                  <a:gd name="connsiteX3" fmla="*/ 1566628 w 1566628"/>
                  <a:gd name="connsiteY3" fmla="*/ 182801 h 1096588"/>
                  <a:gd name="connsiteX4" fmla="*/ 1566628 w 1566628"/>
                  <a:gd name="connsiteY4" fmla="*/ 913787 h 1096588"/>
                  <a:gd name="connsiteX5" fmla="*/ 1383827 w 1566628"/>
                  <a:gd name="connsiteY5" fmla="*/ 1096588 h 1096588"/>
                  <a:gd name="connsiteX6" fmla="*/ 182801 w 1566628"/>
                  <a:gd name="connsiteY6" fmla="*/ 1096588 h 1096588"/>
                  <a:gd name="connsiteX7" fmla="*/ 0 w 1566628"/>
                  <a:gd name="connsiteY7" fmla="*/ 913787 h 1096588"/>
                  <a:gd name="connsiteX8" fmla="*/ 0 w 1566628"/>
                  <a:gd name="connsiteY8" fmla="*/ 182801 h 109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6628" h="1096588">
                    <a:moveTo>
                      <a:pt x="0" y="182801"/>
                    </a:moveTo>
                    <a:cubicBezTo>
                      <a:pt x="0" y="81843"/>
                      <a:pt x="81843" y="0"/>
                      <a:pt x="182801" y="0"/>
                    </a:cubicBezTo>
                    <a:lnTo>
                      <a:pt x="1383827" y="0"/>
                    </a:lnTo>
                    <a:cubicBezTo>
                      <a:pt x="1484785" y="0"/>
                      <a:pt x="1566628" y="81843"/>
                      <a:pt x="1566628" y="182801"/>
                    </a:cubicBezTo>
                    <a:lnTo>
                      <a:pt x="1566628" y="913787"/>
                    </a:lnTo>
                    <a:cubicBezTo>
                      <a:pt x="1566628" y="1014745"/>
                      <a:pt x="1484785" y="1096588"/>
                      <a:pt x="1383827" y="1096588"/>
                    </a:cubicBezTo>
                    <a:lnTo>
                      <a:pt x="182801" y="1096588"/>
                    </a:lnTo>
                    <a:cubicBezTo>
                      <a:pt x="81843" y="1096588"/>
                      <a:pt x="0" y="1014745"/>
                      <a:pt x="0" y="913787"/>
                    </a:cubicBezTo>
                    <a:lnTo>
                      <a:pt x="0" y="182801"/>
                    </a:lnTo>
                    <a:close/>
                  </a:path>
                </a:pathLst>
              </a:custGeom>
              <a:ln>
                <a:solidFill>
                  <a:srgbClr val="B8AA76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94448" tIns="94448" rIns="94448" bIns="94448" numCol="1" spcCol="1270" anchor="ctr" anchorCtr="0">
                <a:noAutofit/>
              </a:bodyPr>
              <a:lstStyle/>
              <a:p>
                <a:pPr algn="ctr" defTabSz="6334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0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+mj-lt"/>
                  </a:rPr>
                  <a:t>Dimensions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9167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nt-Up Arrow 15"/>
          <p:cNvSpPr/>
          <p:nvPr/>
        </p:nvSpPr>
        <p:spPr>
          <a:xfrm rot="5400000">
            <a:off x="3069112" y="4652836"/>
            <a:ext cx="697970" cy="79461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B8AA7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4" name="Freeform 16"/>
          <p:cNvSpPr/>
          <p:nvPr/>
        </p:nvSpPr>
        <p:spPr>
          <a:xfrm>
            <a:off x="3785440" y="4691534"/>
            <a:ext cx="1351061" cy="822441"/>
          </a:xfrm>
          <a:custGeom>
            <a:avLst/>
            <a:gdLst>
              <a:gd name="connsiteX0" fmla="*/ 0 w 1566628"/>
              <a:gd name="connsiteY0" fmla="*/ 182801 h 1096588"/>
              <a:gd name="connsiteX1" fmla="*/ 182801 w 1566628"/>
              <a:gd name="connsiteY1" fmla="*/ 0 h 1096588"/>
              <a:gd name="connsiteX2" fmla="*/ 1383827 w 1566628"/>
              <a:gd name="connsiteY2" fmla="*/ 0 h 1096588"/>
              <a:gd name="connsiteX3" fmla="*/ 1566628 w 1566628"/>
              <a:gd name="connsiteY3" fmla="*/ 182801 h 1096588"/>
              <a:gd name="connsiteX4" fmla="*/ 1566628 w 1566628"/>
              <a:gd name="connsiteY4" fmla="*/ 913787 h 1096588"/>
              <a:gd name="connsiteX5" fmla="*/ 1383827 w 1566628"/>
              <a:gd name="connsiteY5" fmla="*/ 1096588 h 1096588"/>
              <a:gd name="connsiteX6" fmla="*/ 182801 w 1566628"/>
              <a:gd name="connsiteY6" fmla="*/ 1096588 h 1096588"/>
              <a:gd name="connsiteX7" fmla="*/ 0 w 1566628"/>
              <a:gd name="connsiteY7" fmla="*/ 913787 h 1096588"/>
              <a:gd name="connsiteX8" fmla="*/ 0 w 1566628"/>
              <a:gd name="connsiteY8" fmla="*/ 182801 h 109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628" h="1096588">
                <a:moveTo>
                  <a:pt x="0" y="182801"/>
                </a:moveTo>
                <a:cubicBezTo>
                  <a:pt x="0" y="81843"/>
                  <a:pt x="81843" y="0"/>
                  <a:pt x="182801" y="0"/>
                </a:cubicBezTo>
                <a:lnTo>
                  <a:pt x="1383827" y="0"/>
                </a:lnTo>
                <a:cubicBezTo>
                  <a:pt x="1484785" y="0"/>
                  <a:pt x="1566628" y="81843"/>
                  <a:pt x="1566628" y="182801"/>
                </a:cubicBezTo>
                <a:lnTo>
                  <a:pt x="1566628" y="913787"/>
                </a:lnTo>
                <a:cubicBezTo>
                  <a:pt x="1566628" y="1014745"/>
                  <a:pt x="1484785" y="1096588"/>
                  <a:pt x="1383827" y="1096588"/>
                </a:cubicBezTo>
                <a:lnTo>
                  <a:pt x="182801" y="1096588"/>
                </a:lnTo>
                <a:cubicBezTo>
                  <a:pt x="81843" y="1096588"/>
                  <a:pt x="0" y="1014745"/>
                  <a:pt x="0" y="913787"/>
                </a:cubicBezTo>
                <a:lnTo>
                  <a:pt x="0" y="182801"/>
                </a:lnTo>
                <a:close/>
              </a:path>
            </a:pathLst>
          </a:custGeom>
          <a:solidFill>
            <a:srgbClr val="B8AA7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94448" tIns="94448" rIns="94448" bIns="94448" numCol="1" spcCol="1270" anchor="ctr" anchorCtr="0">
            <a:noAutofit/>
          </a:bodyPr>
          <a:lstStyle/>
          <a:p>
            <a:pPr algn="ctr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0" dirty="0">
                <a:solidFill>
                  <a:schemeClr val="bg1"/>
                </a:solidFill>
                <a:latin typeface="+mj-lt"/>
              </a:rPr>
              <a:t>Indicators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674" t="27008" r="11847" b="17343"/>
          <a:stretch>
            <a:fillRect/>
          </a:stretch>
        </p:blipFill>
        <p:spPr bwMode="auto">
          <a:xfrm>
            <a:off x="1128148" y="2036009"/>
            <a:ext cx="7179662" cy="256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6"/>
          <p:cNvGrpSpPr/>
          <p:nvPr/>
        </p:nvGrpSpPr>
        <p:grpSpPr>
          <a:xfrm>
            <a:off x="756139" y="2093511"/>
            <a:ext cx="2984742" cy="2670188"/>
            <a:chOff x="279864" y="2098896"/>
            <a:chExt cx="3979656" cy="3560251"/>
          </a:xfrm>
        </p:grpSpPr>
        <p:sp>
          <p:nvSpPr>
            <p:cNvPr id="8" name="Freeform 11"/>
            <p:cNvSpPr/>
            <p:nvPr/>
          </p:nvSpPr>
          <p:spPr>
            <a:xfrm>
              <a:off x="2339280" y="4562559"/>
              <a:ext cx="1920240" cy="1096588"/>
            </a:xfrm>
            <a:custGeom>
              <a:avLst/>
              <a:gdLst>
                <a:gd name="connsiteX0" fmla="*/ 0 w 1566628"/>
                <a:gd name="connsiteY0" fmla="*/ 182801 h 1096588"/>
                <a:gd name="connsiteX1" fmla="*/ 182801 w 1566628"/>
                <a:gd name="connsiteY1" fmla="*/ 0 h 1096588"/>
                <a:gd name="connsiteX2" fmla="*/ 1383827 w 1566628"/>
                <a:gd name="connsiteY2" fmla="*/ 0 h 1096588"/>
                <a:gd name="connsiteX3" fmla="*/ 1566628 w 1566628"/>
                <a:gd name="connsiteY3" fmla="*/ 182801 h 1096588"/>
                <a:gd name="connsiteX4" fmla="*/ 1566628 w 1566628"/>
                <a:gd name="connsiteY4" fmla="*/ 913787 h 1096588"/>
                <a:gd name="connsiteX5" fmla="*/ 1383827 w 1566628"/>
                <a:gd name="connsiteY5" fmla="*/ 1096588 h 1096588"/>
                <a:gd name="connsiteX6" fmla="*/ 182801 w 1566628"/>
                <a:gd name="connsiteY6" fmla="*/ 1096588 h 1096588"/>
                <a:gd name="connsiteX7" fmla="*/ 0 w 1566628"/>
                <a:gd name="connsiteY7" fmla="*/ 913787 h 1096588"/>
                <a:gd name="connsiteX8" fmla="*/ 0 w 1566628"/>
                <a:gd name="connsiteY8" fmla="*/ 182801 h 109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628" h="1096588">
                  <a:moveTo>
                    <a:pt x="0" y="182801"/>
                  </a:moveTo>
                  <a:cubicBezTo>
                    <a:pt x="0" y="81843"/>
                    <a:pt x="81843" y="0"/>
                    <a:pt x="182801" y="0"/>
                  </a:cubicBezTo>
                  <a:lnTo>
                    <a:pt x="1383827" y="0"/>
                  </a:lnTo>
                  <a:cubicBezTo>
                    <a:pt x="1484785" y="0"/>
                    <a:pt x="1566628" y="81843"/>
                    <a:pt x="1566628" y="182801"/>
                  </a:cubicBezTo>
                  <a:lnTo>
                    <a:pt x="1566628" y="913787"/>
                  </a:lnTo>
                  <a:cubicBezTo>
                    <a:pt x="1566628" y="1014745"/>
                    <a:pt x="1484785" y="1096588"/>
                    <a:pt x="1383827" y="1096588"/>
                  </a:cubicBezTo>
                  <a:lnTo>
                    <a:pt x="182801" y="1096588"/>
                  </a:lnTo>
                  <a:cubicBezTo>
                    <a:pt x="81843" y="1096588"/>
                    <a:pt x="0" y="1014745"/>
                    <a:pt x="0" y="913787"/>
                  </a:cubicBezTo>
                  <a:lnTo>
                    <a:pt x="0" y="182801"/>
                  </a:lnTo>
                  <a:close/>
                </a:path>
              </a:pathLst>
            </a:custGeom>
            <a:ln>
              <a:solidFill>
                <a:srgbClr val="B8AA7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94448" tIns="94448" rIns="94448" bIns="94448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0" dirty="0">
                  <a:ln w="0"/>
                  <a:solidFill>
                    <a:srgbClr val="B91A1B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Essential Practices</a:t>
              </a:r>
            </a:p>
          </p:txBody>
        </p:sp>
        <p:sp>
          <p:nvSpPr>
            <p:cNvPr id="9" name="Bent-Up Arrow 7"/>
            <p:cNvSpPr/>
            <p:nvPr/>
          </p:nvSpPr>
          <p:spPr>
            <a:xfrm rot="5400000">
              <a:off x="1488591" y="4228840"/>
              <a:ext cx="930627" cy="1059486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B8AA76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0" name="Freeform 8"/>
            <p:cNvSpPr/>
            <p:nvPr/>
          </p:nvSpPr>
          <p:spPr>
            <a:xfrm>
              <a:off x="1309573" y="3330727"/>
              <a:ext cx="1920240" cy="1096588"/>
            </a:xfrm>
            <a:custGeom>
              <a:avLst/>
              <a:gdLst>
                <a:gd name="connsiteX0" fmla="*/ 0 w 1566628"/>
                <a:gd name="connsiteY0" fmla="*/ 182801 h 1096588"/>
                <a:gd name="connsiteX1" fmla="*/ 182801 w 1566628"/>
                <a:gd name="connsiteY1" fmla="*/ 0 h 1096588"/>
                <a:gd name="connsiteX2" fmla="*/ 1383827 w 1566628"/>
                <a:gd name="connsiteY2" fmla="*/ 0 h 1096588"/>
                <a:gd name="connsiteX3" fmla="*/ 1566628 w 1566628"/>
                <a:gd name="connsiteY3" fmla="*/ 182801 h 1096588"/>
                <a:gd name="connsiteX4" fmla="*/ 1566628 w 1566628"/>
                <a:gd name="connsiteY4" fmla="*/ 913787 h 1096588"/>
                <a:gd name="connsiteX5" fmla="*/ 1383827 w 1566628"/>
                <a:gd name="connsiteY5" fmla="*/ 1096588 h 1096588"/>
                <a:gd name="connsiteX6" fmla="*/ 182801 w 1566628"/>
                <a:gd name="connsiteY6" fmla="*/ 1096588 h 1096588"/>
                <a:gd name="connsiteX7" fmla="*/ 0 w 1566628"/>
                <a:gd name="connsiteY7" fmla="*/ 913787 h 1096588"/>
                <a:gd name="connsiteX8" fmla="*/ 0 w 1566628"/>
                <a:gd name="connsiteY8" fmla="*/ 182801 h 109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628" h="1096588">
                  <a:moveTo>
                    <a:pt x="0" y="182801"/>
                  </a:moveTo>
                  <a:cubicBezTo>
                    <a:pt x="0" y="81843"/>
                    <a:pt x="81843" y="0"/>
                    <a:pt x="182801" y="0"/>
                  </a:cubicBezTo>
                  <a:lnTo>
                    <a:pt x="1383827" y="0"/>
                  </a:lnTo>
                  <a:cubicBezTo>
                    <a:pt x="1484785" y="0"/>
                    <a:pt x="1566628" y="81843"/>
                    <a:pt x="1566628" y="182801"/>
                  </a:cubicBezTo>
                  <a:lnTo>
                    <a:pt x="1566628" y="913787"/>
                  </a:lnTo>
                  <a:cubicBezTo>
                    <a:pt x="1566628" y="1014745"/>
                    <a:pt x="1484785" y="1096588"/>
                    <a:pt x="1383827" y="1096588"/>
                  </a:cubicBezTo>
                  <a:lnTo>
                    <a:pt x="182801" y="1096588"/>
                  </a:lnTo>
                  <a:cubicBezTo>
                    <a:pt x="81843" y="1096588"/>
                    <a:pt x="0" y="1014745"/>
                    <a:pt x="0" y="913787"/>
                  </a:cubicBezTo>
                  <a:lnTo>
                    <a:pt x="0" y="182801"/>
                  </a:lnTo>
                  <a:close/>
                </a:path>
              </a:pathLst>
            </a:custGeom>
            <a:ln>
              <a:solidFill>
                <a:srgbClr val="B8AA7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94448" tIns="94448" rIns="94448" bIns="94448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0" dirty="0">
                  <a:ln w="0"/>
                  <a:solidFill>
                    <a:srgbClr val="B91A1B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Standards</a:t>
              </a:r>
            </a:p>
          </p:txBody>
        </p:sp>
        <p:sp>
          <p:nvSpPr>
            <p:cNvPr id="11" name="Bent-Up Arrow 4"/>
            <p:cNvSpPr/>
            <p:nvPr/>
          </p:nvSpPr>
          <p:spPr>
            <a:xfrm rot="5400000">
              <a:off x="458884" y="2997009"/>
              <a:ext cx="930627" cy="1059486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B8AA76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2" name="Freeform 5"/>
            <p:cNvSpPr/>
            <p:nvPr/>
          </p:nvSpPr>
          <p:spPr>
            <a:xfrm>
              <a:off x="279864" y="2098896"/>
              <a:ext cx="1920240" cy="1096588"/>
            </a:xfrm>
            <a:custGeom>
              <a:avLst/>
              <a:gdLst>
                <a:gd name="connsiteX0" fmla="*/ 0 w 1566628"/>
                <a:gd name="connsiteY0" fmla="*/ 182801 h 1096588"/>
                <a:gd name="connsiteX1" fmla="*/ 182801 w 1566628"/>
                <a:gd name="connsiteY1" fmla="*/ 0 h 1096588"/>
                <a:gd name="connsiteX2" fmla="*/ 1383827 w 1566628"/>
                <a:gd name="connsiteY2" fmla="*/ 0 h 1096588"/>
                <a:gd name="connsiteX3" fmla="*/ 1566628 w 1566628"/>
                <a:gd name="connsiteY3" fmla="*/ 182801 h 1096588"/>
                <a:gd name="connsiteX4" fmla="*/ 1566628 w 1566628"/>
                <a:gd name="connsiteY4" fmla="*/ 913787 h 1096588"/>
                <a:gd name="connsiteX5" fmla="*/ 1383827 w 1566628"/>
                <a:gd name="connsiteY5" fmla="*/ 1096588 h 1096588"/>
                <a:gd name="connsiteX6" fmla="*/ 182801 w 1566628"/>
                <a:gd name="connsiteY6" fmla="*/ 1096588 h 1096588"/>
                <a:gd name="connsiteX7" fmla="*/ 0 w 1566628"/>
                <a:gd name="connsiteY7" fmla="*/ 913787 h 1096588"/>
                <a:gd name="connsiteX8" fmla="*/ 0 w 1566628"/>
                <a:gd name="connsiteY8" fmla="*/ 182801 h 109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628" h="1096588">
                  <a:moveTo>
                    <a:pt x="0" y="182801"/>
                  </a:moveTo>
                  <a:cubicBezTo>
                    <a:pt x="0" y="81843"/>
                    <a:pt x="81843" y="0"/>
                    <a:pt x="182801" y="0"/>
                  </a:cubicBezTo>
                  <a:lnTo>
                    <a:pt x="1383827" y="0"/>
                  </a:lnTo>
                  <a:cubicBezTo>
                    <a:pt x="1484785" y="0"/>
                    <a:pt x="1566628" y="81843"/>
                    <a:pt x="1566628" y="182801"/>
                  </a:cubicBezTo>
                  <a:lnTo>
                    <a:pt x="1566628" y="913787"/>
                  </a:lnTo>
                  <a:cubicBezTo>
                    <a:pt x="1566628" y="1014745"/>
                    <a:pt x="1484785" y="1096588"/>
                    <a:pt x="1383827" y="1096588"/>
                  </a:cubicBezTo>
                  <a:lnTo>
                    <a:pt x="182801" y="1096588"/>
                  </a:lnTo>
                  <a:cubicBezTo>
                    <a:pt x="81843" y="1096588"/>
                    <a:pt x="0" y="1014745"/>
                    <a:pt x="0" y="913787"/>
                  </a:cubicBezTo>
                  <a:lnTo>
                    <a:pt x="0" y="182801"/>
                  </a:lnTo>
                  <a:close/>
                </a:path>
              </a:pathLst>
            </a:custGeom>
            <a:ln>
              <a:solidFill>
                <a:srgbClr val="B8AA7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94448" tIns="94448" rIns="94448" bIns="94448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0" dirty="0">
                  <a:ln w="0"/>
                  <a:solidFill>
                    <a:srgbClr val="B91A1B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Dimensions</a:t>
              </a:r>
            </a:p>
          </p:txBody>
        </p:sp>
      </p:grpSp>
      <p:sp>
        <p:nvSpPr>
          <p:cNvPr id="13" name="1 Título"/>
          <p:cNvSpPr>
            <a:spLocks noGrp="1"/>
          </p:cNvSpPr>
          <p:nvPr>
            <p:ph type="title" idx="4294967295"/>
          </p:nvPr>
        </p:nvSpPr>
        <p:spPr>
          <a:xfrm>
            <a:off x="756139" y="763789"/>
            <a:ext cx="7339763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000" dirty="0">
                <a:ea typeface="Malgun Gothic Semilight" charset="-127"/>
                <a:cs typeface="Malgun Gothic Semilight" charset="-127"/>
              </a:rPr>
              <a:t>Assessing social performance management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0E4965-85BF-A04E-854D-34A2DAD17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150" y="4763699"/>
            <a:ext cx="19240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67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81151" y="18288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endParaRPr lang="fr-FR" sz="1350" dirty="0">
              <a:solidFill>
                <a:srgbClr val="666666"/>
              </a:solidFill>
              <a:latin typeface="Franklin Gothic Book" panose="020B0503020102020204"/>
            </a:endParaRPr>
          </a:p>
        </p:txBody>
      </p:sp>
      <p:sp>
        <p:nvSpPr>
          <p:cNvPr id="3" name="Shape 238"/>
          <p:cNvSpPr txBox="1">
            <a:spLocks/>
          </p:cNvSpPr>
          <p:nvPr/>
        </p:nvSpPr>
        <p:spPr>
          <a:xfrm>
            <a:off x="2394517" y="1280762"/>
            <a:ext cx="6172200" cy="800100"/>
          </a:xfrm>
          <a:prstGeom prst="rect">
            <a:avLst/>
          </a:prstGeom>
          <a:noFill/>
          <a:ln>
            <a:noFill/>
          </a:ln>
        </p:spPr>
        <p:txBody>
          <a:bodyPr lIns="69810" tIns="34895" rIns="69810" bIns="34895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SzPct val="25000"/>
              <a:defRPr/>
            </a:pPr>
            <a:r>
              <a:rPr lang="en-US" sz="3000" spc="-38" dirty="0">
                <a:solidFill>
                  <a:srgbClr val="666666"/>
                </a:solidFill>
                <a:latin typeface="Franklin Gothic Medium" panose="020B0603020102020204"/>
                <a:ea typeface="Malgun Gothic Semilight" charset="-127"/>
                <a:cs typeface="Malgun Gothic Semilight" charset="-127"/>
                <a:sym typeface="Garamond"/>
              </a:rPr>
              <a:t>A management tool</a:t>
            </a:r>
            <a:endParaRPr lang="en" sz="3000" spc="-38" dirty="0">
              <a:solidFill>
                <a:srgbClr val="666666"/>
              </a:solidFill>
              <a:latin typeface="Franklin Gothic Medium" panose="020B0603020102020204"/>
              <a:ea typeface="Malgun Gothic Semilight" charset="-127"/>
              <a:cs typeface="Malgun Gothic Semilight" charset="-127"/>
              <a:sym typeface="Garamond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19401" y="74866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endParaRPr lang="fr-FR" sz="1350" dirty="0">
              <a:solidFill>
                <a:srgbClr val="666666"/>
              </a:solidFill>
              <a:latin typeface="Franklin Gothic Book" panose="020B0503020102020204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742309" y="2231838"/>
            <a:ext cx="8601717" cy="3563424"/>
            <a:chOff x="190903" y="648138"/>
            <a:chExt cx="13909133" cy="5762124"/>
          </a:xfrm>
        </p:grpSpPr>
        <p:grpSp>
          <p:nvGrpSpPr>
            <p:cNvPr id="6" name="Grouper 5"/>
            <p:cNvGrpSpPr/>
            <p:nvPr/>
          </p:nvGrpSpPr>
          <p:grpSpPr>
            <a:xfrm>
              <a:off x="190903" y="2690490"/>
              <a:ext cx="13909133" cy="1506248"/>
              <a:chOff x="281295" y="3095735"/>
              <a:chExt cx="13909133" cy="1506248"/>
            </a:xfrm>
          </p:grpSpPr>
          <p:pic>
            <p:nvPicPr>
              <p:cNvPr id="24" name="Image 23" descr="choice.png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295" y="3095735"/>
                <a:ext cx="1565505" cy="1506248"/>
              </a:xfrm>
              <a:prstGeom prst="rect">
                <a:avLst/>
              </a:prstGeom>
            </p:spPr>
          </p:pic>
          <p:sp>
            <p:nvSpPr>
              <p:cNvPr id="25" name="Content Placeholder 2"/>
              <p:cNvSpPr txBox="1">
                <a:spLocks/>
              </p:cNvSpPr>
              <p:nvPr/>
            </p:nvSpPr>
            <p:spPr bwMode="auto">
              <a:xfrm>
                <a:off x="2496399" y="3286340"/>
                <a:ext cx="11694029" cy="706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9821" tIns="34911" rIns="69821" bIns="34911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9106" indent="-34910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100">
                    <a:solidFill>
                      <a:schemeClr val="tx1"/>
                    </a:solidFill>
                    <a:latin typeface="+mn-lt"/>
                    <a:ea typeface="ＭＳ Ｐゴシック" pitchFamily="-107" charset="-128"/>
                    <a:cs typeface="ＭＳ Ｐゴシック" pitchFamily="-107" charset="-128"/>
                  </a:defRPr>
                </a:lvl1pPr>
                <a:lvl2pPr marL="682051" indent="-33132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40855" indent="-3571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364101" indent="-32163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711592" indent="-345874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177067" indent="-345874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42543" indent="-345874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08018" indent="-345874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573493" indent="-345874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 defTabSz="685800">
                  <a:buClr>
                    <a:srgbClr val="B91A1B"/>
                  </a:buClr>
                  <a:buNone/>
                  <a:defRPr/>
                </a:pPr>
                <a:r>
                  <a:rPr lang="en-US" sz="1800" dirty="0">
                    <a:solidFill>
                      <a:srgbClr val="666666"/>
                    </a:solidFill>
                    <a:latin typeface="News Gothic MT" panose="020B0503020103020203" pitchFamily="34" charset="0"/>
                  </a:rPr>
                  <a:t>Customizable, thanks to optional modules on poverty, gender, and environment</a:t>
                </a:r>
              </a:p>
              <a:p>
                <a:pPr marL="0" indent="0" defTabSz="685800">
                  <a:buClr>
                    <a:srgbClr val="B91A1B"/>
                  </a:buClr>
                  <a:buNone/>
                  <a:defRPr/>
                </a:pPr>
                <a:endParaRPr lang="en-US" sz="1800" dirty="0">
                  <a:solidFill>
                    <a:srgbClr val="666666"/>
                  </a:solidFill>
                  <a:latin typeface="News Gothic MT" panose="020B0503020103020203" pitchFamily="34" charset="0"/>
                </a:endParaRPr>
              </a:p>
              <a:p>
                <a:pPr marL="263042" lvl="1" indent="0" defTabSz="685800">
                  <a:buClr>
                    <a:srgbClr val="D0836B"/>
                  </a:buClr>
                  <a:buNone/>
                  <a:defRPr/>
                </a:pPr>
                <a:endParaRPr lang="en-US" sz="1800" dirty="0">
                  <a:solidFill>
                    <a:srgbClr val="666666"/>
                  </a:solidFill>
                  <a:latin typeface="News Gothic MT" panose="020B0503020103020203" pitchFamily="34" charset="0"/>
                </a:endParaRPr>
              </a:p>
            </p:txBody>
          </p:sp>
        </p:grpSp>
        <p:grpSp>
          <p:nvGrpSpPr>
            <p:cNvPr id="8" name="Grouper 7"/>
            <p:cNvGrpSpPr/>
            <p:nvPr/>
          </p:nvGrpSpPr>
          <p:grpSpPr>
            <a:xfrm>
              <a:off x="190903" y="648138"/>
              <a:ext cx="12713544" cy="1860955"/>
              <a:chOff x="190903" y="648138"/>
              <a:chExt cx="12713544" cy="1860955"/>
            </a:xfrm>
          </p:grpSpPr>
          <p:pic>
            <p:nvPicPr>
              <p:cNvPr id="17" name="Picture 8" descr="USSPM EnglishWheel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0903" y="648138"/>
                <a:ext cx="1911171" cy="1860955"/>
              </a:xfrm>
              <a:prstGeom prst="rect">
                <a:avLst/>
              </a:prstGeom>
            </p:spPr>
          </p:pic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2493258" y="648138"/>
                <a:ext cx="10411189" cy="117862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2296" indent="0" defTabSz="685800">
                  <a:spcBef>
                    <a:spcPts val="900"/>
                  </a:spcBef>
                  <a:spcAft>
                    <a:spcPts val="150"/>
                  </a:spcAft>
                  <a:buClr>
                    <a:srgbClr val="B91A1B"/>
                  </a:buClr>
                  <a:buNone/>
                  <a:defRPr/>
                </a:pPr>
                <a:endParaRPr lang="en-US" sz="1800" dirty="0">
                  <a:solidFill>
                    <a:srgbClr val="666666"/>
                  </a:solidFill>
                  <a:latin typeface="News Gothic MT" panose="020B0503020103020203" pitchFamily="34" charset="0"/>
                </a:endParaRPr>
              </a:p>
              <a:p>
                <a:pPr marL="0" indent="0" defTabSz="685800">
                  <a:spcBef>
                    <a:spcPts val="900"/>
                  </a:spcBef>
                  <a:spcAft>
                    <a:spcPts val="150"/>
                  </a:spcAft>
                  <a:buClr>
                    <a:srgbClr val="B91A1B"/>
                  </a:buClr>
                  <a:buNone/>
                  <a:defRPr/>
                </a:pPr>
                <a:r>
                  <a:rPr lang="en-US" sz="1800" dirty="0">
                    <a:solidFill>
                      <a:srgbClr val="666666"/>
                    </a:solidFill>
                    <a:latin typeface="News Gothic MT" panose="020B0503020103020203" pitchFamily="34" charset="0"/>
                  </a:rPr>
                  <a:t>The only assessment tool aligned the Universal Standards</a:t>
                </a:r>
              </a:p>
            </p:txBody>
          </p:sp>
        </p:grpSp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2493258" y="4892212"/>
              <a:ext cx="11276333" cy="151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821" tIns="34911" rIns="69821" bIns="34911" numCol="1" anchor="t" anchorCtr="0" compatLnSpc="1">
              <a:prstTxWarp prst="textNoShape">
                <a:avLst/>
              </a:prstTxWarp>
              <a:noAutofit/>
            </a:bodyPr>
            <a:lstStyle>
              <a:lvl1pPr marL="349106" indent="-349106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100">
                  <a:solidFill>
                    <a:schemeClr val="tx1"/>
                  </a:solidFill>
                  <a:latin typeface="+mn-lt"/>
                  <a:ea typeface="ＭＳ Ｐゴシック" pitchFamily="-107" charset="-128"/>
                  <a:cs typeface="ＭＳ Ｐゴシック" pitchFamily="-107" charset="-128"/>
                </a:defRPr>
              </a:lvl1pPr>
              <a:lvl2pPr marL="682051" indent="-33132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040855" indent="-35718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64101" indent="-321631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711592" indent="-34587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177067" indent="-345874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642543" indent="-345874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108018" indent="-345874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573493" indent="-345874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 defTabSz="685800">
                <a:buClr>
                  <a:srgbClr val="B91A1B"/>
                </a:buClr>
                <a:buNone/>
                <a:defRPr/>
              </a:pPr>
              <a:r>
                <a:rPr lang="en-US" sz="1800" dirty="0">
                  <a:solidFill>
                    <a:srgbClr val="666666"/>
                  </a:solidFill>
                  <a:latin typeface="News Gothic MT" panose="020B0503020103020203" pitchFamily="34" charset="0"/>
                </a:rPr>
                <a:t>A learning tool that allows institutions to identify gaps and improve on them, thanks to technical resources linked to each Essential Practice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1671163-5573-7A48-B143-1D3C7B330C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51" t="50551"/>
          <a:stretch/>
        </p:blipFill>
        <p:spPr>
          <a:xfrm>
            <a:off x="675076" y="1254002"/>
            <a:ext cx="1833299" cy="607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522F9-FE42-CD40-831D-8FB8C6A8D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84" y="4731495"/>
            <a:ext cx="1788953" cy="10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48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ightbulb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58" y="3897232"/>
            <a:ext cx="1376924" cy="1376924"/>
          </a:xfrm>
          <a:prstGeom prst="rect">
            <a:avLst/>
          </a:prstGeom>
        </p:spPr>
      </p:pic>
      <p:grpSp>
        <p:nvGrpSpPr>
          <p:cNvPr id="6" name="Grouper 5"/>
          <p:cNvGrpSpPr/>
          <p:nvPr/>
        </p:nvGrpSpPr>
        <p:grpSpPr>
          <a:xfrm>
            <a:off x="846307" y="2320918"/>
            <a:ext cx="2412185" cy="2927940"/>
            <a:chOff x="370655" y="0"/>
            <a:chExt cx="3216246" cy="390392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7" b="96186" l="3543" r="97638">
                          <a14:foregroundMark x1="54331" y1="40254" x2="54331" y2="40254"/>
                          <a14:foregroundMark x1="65748" y1="39831" x2="65748" y2="39831"/>
                        </a14:backgroundRemoval>
                      </a14:imgEffect>
                    </a14:imgLayer>
                  </a14:imgProps>
                </a:ext>
              </a:extLst>
            </a:blip>
            <a:srcRect l="3894" t="3873" r="923" b="3708"/>
            <a:stretch/>
          </p:blipFill>
          <p:spPr>
            <a:xfrm>
              <a:off x="1211320" y="2369577"/>
              <a:ext cx="1700770" cy="1534343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9" name="Grouper 8"/>
            <p:cNvGrpSpPr/>
            <p:nvPr/>
          </p:nvGrpSpPr>
          <p:grpSpPr>
            <a:xfrm>
              <a:off x="370655" y="0"/>
              <a:ext cx="3216246" cy="2156347"/>
              <a:chOff x="3431477" y="1518560"/>
              <a:chExt cx="3216246" cy="2156347"/>
            </a:xfrm>
          </p:grpSpPr>
          <p:pic>
            <p:nvPicPr>
              <p:cNvPr id="10" name="Image 9" descr="Screen Shot 2015-11-04 at 23.41.35.png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1477" y="1518560"/>
                <a:ext cx="3216246" cy="2156347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11" name="Grouper 10"/>
              <p:cNvGrpSpPr/>
              <p:nvPr/>
            </p:nvGrpSpPr>
            <p:grpSpPr>
              <a:xfrm>
                <a:off x="4147461" y="1954468"/>
                <a:ext cx="1922929" cy="1451400"/>
                <a:chOff x="2676295" y="3278496"/>
                <a:chExt cx="2973650" cy="2508072"/>
              </a:xfrm>
            </p:grpSpPr>
            <p:pic>
              <p:nvPicPr>
                <p:cNvPr id="12" name="Image 11"/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26978" b="20425"/>
                <a:stretch/>
              </p:blipFill>
              <p:spPr>
                <a:xfrm>
                  <a:off x="3532789" y="5267098"/>
                  <a:ext cx="987633" cy="519470"/>
                </a:xfrm>
                <a:prstGeom prst="rect">
                  <a:avLst/>
                </a:prstGeom>
              </p:spPr>
            </p:pic>
            <p:pic>
              <p:nvPicPr>
                <p:cNvPr id="13" name="Image 12"/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41367" b="-13494"/>
                <a:stretch/>
              </p:blipFill>
              <p:spPr>
                <a:xfrm>
                  <a:off x="3032739" y="3278496"/>
                  <a:ext cx="1293195" cy="640511"/>
                </a:xfrm>
                <a:prstGeom prst="rect">
                  <a:avLst/>
                </a:prstGeom>
              </p:spPr>
            </p:pic>
            <p:pic>
              <p:nvPicPr>
                <p:cNvPr id="14" name="Image 1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69104" y="3776631"/>
                  <a:ext cx="2436833" cy="785879"/>
                </a:xfrm>
                <a:prstGeom prst="rect">
                  <a:avLst/>
                </a:prstGeom>
              </p:spPr>
            </p:pic>
            <p:pic>
              <p:nvPicPr>
                <p:cNvPr id="15" name="Image 14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79337" y="4400347"/>
                  <a:ext cx="771041" cy="763698"/>
                </a:xfrm>
                <a:prstGeom prst="rect">
                  <a:avLst/>
                </a:prstGeom>
              </p:spPr>
            </p:pic>
            <p:pic>
              <p:nvPicPr>
                <p:cNvPr id="16" name="Image 15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76295" y="4582666"/>
                  <a:ext cx="818762" cy="753462"/>
                </a:xfrm>
                <a:prstGeom prst="rect">
                  <a:avLst/>
                </a:prstGeom>
              </p:spPr>
            </p:pic>
            <p:pic>
              <p:nvPicPr>
                <p:cNvPr id="17" name="Image 16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58674" y="4603069"/>
                  <a:ext cx="1091271" cy="633104"/>
                </a:xfrm>
                <a:prstGeom prst="rect">
                  <a:avLst/>
                </a:prstGeom>
              </p:spPr>
            </p:pic>
            <p:pic>
              <p:nvPicPr>
                <p:cNvPr id="18" name="Image 17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08496" y="3368599"/>
                  <a:ext cx="997441" cy="49518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9" name="Group 5"/>
          <p:cNvGrpSpPr/>
          <p:nvPr/>
        </p:nvGrpSpPr>
        <p:grpSpPr>
          <a:xfrm>
            <a:off x="5156224" y="2249762"/>
            <a:ext cx="3063218" cy="1628197"/>
            <a:chOff x="4940377" y="735728"/>
            <a:chExt cx="4084291" cy="217092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377" y="735728"/>
              <a:ext cx="4084291" cy="2170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13" descr="logo-CERISE.jpg"/>
            <p:cNvPicPr>
              <a:picLocks noChangeAspect="1"/>
            </p:cNvPicPr>
            <p:nvPr/>
          </p:nvPicPr>
          <p:blipFill>
            <a:blip r:embed="rId14">
              <a:alphaModFix amt="99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3616" y="1408066"/>
              <a:ext cx="583324" cy="228754"/>
            </a:xfrm>
            <a:prstGeom prst="rect">
              <a:avLst/>
            </a:prstGeom>
          </p:spPr>
        </p:pic>
      </p:grpSp>
      <p:sp>
        <p:nvSpPr>
          <p:cNvPr id="22" name="TextBox 15"/>
          <p:cNvSpPr txBox="1"/>
          <p:nvPr/>
        </p:nvSpPr>
        <p:spPr>
          <a:xfrm>
            <a:off x="730679" y="5408780"/>
            <a:ext cx="3094007" cy="646331"/>
          </a:xfrm>
          <a:prstGeom prst="rect">
            <a:avLst/>
          </a:prstGeom>
          <a:solidFill>
            <a:srgbClr val="B8AA7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dirty="0">
                <a:solidFill>
                  <a:srgbClr val="FFFFFF"/>
                </a:solidFill>
                <a:latin typeface="News Gothic MT" panose="020B0503020103020203" pitchFamily="34" charset="0"/>
              </a:rPr>
              <a:t>Each initiative = a different report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06324" y="5423783"/>
            <a:ext cx="3013118" cy="646331"/>
          </a:xfrm>
          <a:prstGeom prst="rect">
            <a:avLst/>
          </a:prstGeom>
          <a:solidFill>
            <a:srgbClr val="B8AA7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dirty="0">
                <a:solidFill>
                  <a:srgbClr val="FFFFFF"/>
                </a:solidFill>
                <a:latin typeface="News Gothic MT" panose="020B0503020103020203" pitchFamily="34" charset="0"/>
              </a:rPr>
              <a:t>SPI4 standardizes reporting across actors</a:t>
            </a:r>
          </a:p>
        </p:txBody>
      </p:sp>
      <p:sp>
        <p:nvSpPr>
          <p:cNvPr id="24" name="TextBox 4"/>
          <p:cNvSpPr txBox="1"/>
          <p:nvPr/>
        </p:nvSpPr>
        <p:spPr>
          <a:xfrm>
            <a:off x="1195360" y="3877959"/>
            <a:ext cx="1906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00" dirty="0">
                <a:solidFill>
                  <a:srgbClr val="666666"/>
                </a:solidFill>
                <a:latin typeface="News Gothic MT" panose="020B0503020103020203" pitchFamily="34" charset="0"/>
                <a:cs typeface="Avenir Black"/>
              </a:rPr>
              <a:t>And</a:t>
            </a:r>
            <a:r>
              <a:rPr lang="is-IS" sz="1200" dirty="0">
                <a:solidFill>
                  <a:srgbClr val="666666"/>
                </a:solidFill>
                <a:latin typeface="News Gothic MT" panose="020B0503020103020203" pitchFamily="34" charset="0"/>
                <a:cs typeface="Avenir Black"/>
              </a:rPr>
              <a:t>…</a:t>
            </a:r>
            <a:r>
              <a:rPr lang="en-US" sz="1200" dirty="0">
                <a:solidFill>
                  <a:srgbClr val="666666"/>
                </a:solidFill>
                <a:latin typeface="News Gothic MT" panose="020B0503020103020203" pitchFamily="34" charset="0"/>
                <a:cs typeface="Avenir Black"/>
              </a:rPr>
              <a:t>Investors due dill!</a:t>
            </a:r>
          </a:p>
        </p:txBody>
      </p:sp>
      <p:sp>
        <p:nvSpPr>
          <p:cNvPr id="27" name="Shape 238">
            <a:extLst>
              <a:ext uri="{FF2B5EF4-FFF2-40B4-BE49-F238E27FC236}">
                <a16:creationId xmlns:a16="http://schemas.microsoft.com/office/drawing/2014/main" id="{ADF93D0C-A186-B745-B449-380D36C57D2C}"/>
              </a:ext>
            </a:extLst>
          </p:cNvPr>
          <p:cNvSpPr txBox="1">
            <a:spLocks/>
          </p:cNvSpPr>
          <p:nvPr/>
        </p:nvSpPr>
        <p:spPr>
          <a:xfrm>
            <a:off x="2394517" y="1280762"/>
            <a:ext cx="6172200" cy="800100"/>
          </a:xfrm>
          <a:prstGeom prst="rect">
            <a:avLst/>
          </a:prstGeom>
          <a:noFill/>
          <a:ln>
            <a:noFill/>
          </a:ln>
        </p:spPr>
        <p:txBody>
          <a:bodyPr lIns="69810" tIns="34895" rIns="69810" bIns="34895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SzPct val="25000"/>
              <a:defRPr/>
            </a:pPr>
            <a:r>
              <a:rPr lang="en-US" sz="3000" spc="-38" dirty="0">
                <a:solidFill>
                  <a:srgbClr val="666666"/>
                </a:solidFill>
                <a:latin typeface="Franklin Gothic Medium" panose="020B0603020102020204"/>
                <a:ea typeface="Malgun Gothic Semilight" charset="-127"/>
                <a:cs typeface="Malgun Gothic Semilight" charset="-127"/>
                <a:sym typeface="Garamond"/>
              </a:rPr>
              <a:t>A tool to streamline reporting</a:t>
            </a:r>
            <a:endParaRPr lang="en" sz="3000" spc="-38" dirty="0">
              <a:solidFill>
                <a:srgbClr val="666666"/>
              </a:solidFill>
              <a:latin typeface="Franklin Gothic Medium" panose="020B0603020102020204"/>
              <a:ea typeface="Malgun Gothic Semilight" charset="-127"/>
              <a:cs typeface="Malgun Gothic Semilight" charset="-127"/>
              <a:sym typeface="Garamond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4923B22-3E96-444B-A7EF-BD5066A4B79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1651" t="50551"/>
          <a:stretch/>
        </p:blipFill>
        <p:spPr>
          <a:xfrm>
            <a:off x="675076" y="1254002"/>
            <a:ext cx="1833299" cy="6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2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F5F7580-5E8F-4483-9E29-327D12F5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61706"/>
            <a:ext cx="8179150" cy="1450757"/>
          </a:xfrm>
        </p:spPr>
        <p:txBody>
          <a:bodyPr/>
          <a:lstStyle/>
          <a:p>
            <a:r>
              <a:rPr lang="fr-FR" dirty="0"/>
              <a:t>Introductions </a:t>
            </a:r>
            <a:r>
              <a:rPr lang="fr-FR" dirty="0" err="1"/>
              <a:t>partner</a:t>
            </a:r>
            <a:r>
              <a:rPr lang="fr-FR" dirty="0"/>
              <a:t>/</a:t>
            </a:r>
            <a:r>
              <a:rPr lang="fr-FR" dirty="0" err="1"/>
              <a:t>auditor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3A845B-124F-4673-9D4B-F9AC6108A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77349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559" y="2125920"/>
            <a:ext cx="4012441" cy="2989005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b="1" dirty="0" err="1"/>
              <a:t>Internally</a:t>
            </a:r>
            <a:r>
              <a:rPr lang="fr-FR" sz="2400" b="1" dirty="0"/>
              <a:t> </a:t>
            </a:r>
          </a:p>
          <a:p>
            <a:pPr marL="182563" indent="-182563">
              <a:buFont typeface="Wingdings" charset="2"/>
              <a:buChar char="§"/>
            </a:pPr>
            <a:r>
              <a:rPr lang="en-US" sz="2400" dirty="0"/>
              <a:t>Prioritize areas of improvement and create an action plan</a:t>
            </a:r>
          </a:p>
          <a:p>
            <a:pPr marL="182563" indent="-182563">
              <a:buFont typeface="Wingdings" charset="2"/>
              <a:buChar char="§"/>
            </a:pPr>
            <a:r>
              <a:rPr lang="en-US" sz="2400" dirty="0"/>
              <a:t>Report on your results to the Board </a:t>
            </a:r>
            <a:r>
              <a:rPr lang="mr-IN" sz="2400" dirty="0"/>
              <a:t>–</a:t>
            </a:r>
            <a:r>
              <a:rPr lang="en-US" sz="2400" dirty="0"/>
              <a:t>social dashboard</a:t>
            </a:r>
          </a:p>
          <a:p>
            <a:pPr marL="182563" indent="-182563">
              <a:buFont typeface="Wingdings" charset="2"/>
              <a:buChar char="§"/>
            </a:pPr>
            <a:r>
              <a:rPr lang="en-US" sz="2400" dirty="0"/>
              <a:t>Compare to peer benchmarks (CERISE database)</a:t>
            </a:r>
          </a:p>
          <a:p>
            <a:pPr lvl="1">
              <a:buFont typeface="Wingdings" charset="2"/>
              <a:buChar char="§"/>
            </a:pPr>
            <a:endParaRPr lang="fr-FR" sz="2100" dirty="0"/>
          </a:p>
          <a:p>
            <a:pPr marL="0" indent="0">
              <a:buNone/>
            </a:pPr>
            <a:r>
              <a:rPr lang="fr-FR" sz="2400" dirty="0"/>
              <a:t> </a:t>
            </a:r>
            <a:endParaRPr lang="fr-FR" sz="18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926199" y="887085"/>
            <a:ext cx="7543800" cy="79613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spc="-38" dirty="0">
                <a:solidFill>
                  <a:srgbClr val="666666"/>
                </a:solidFill>
                <a:latin typeface="Franklin Gothic Medium" panose="020B0603020102020204" pitchFamily="34" charset="0"/>
                <a:ea typeface="Malgun Gothic Semilight" charset="-127"/>
                <a:cs typeface="Malgun Gothic Semilight" charset="-127"/>
              </a:rPr>
              <a:t>What to do with the results?</a:t>
            </a:r>
            <a:endParaRPr lang="fr-FR" sz="3600" spc="-38" dirty="0">
              <a:solidFill>
                <a:srgbClr val="666666"/>
              </a:solidFill>
              <a:latin typeface="Franklin Gothic Medium" panose="020B0603020102020204" pitchFamily="34" charset="0"/>
              <a:ea typeface="Malgun Gothic Semilight" charset="-127"/>
              <a:cs typeface="Malgun Gothic Semilight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8099" y="2144550"/>
            <a:ext cx="4200525" cy="4054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666666"/>
                </a:solidFill>
                <a:latin typeface="News Gothic MT" panose="020B0503020103020203" pitchFamily="34" charset="0"/>
              </a:rPr>
              <a:t>Externally</a:t>
            </a:r>
            <a:endParaRPr lang="fr-FR" sz="2400" dirty="0">
              <a:solidFill>
                <a:srgbClr val="666666"/>
              </a:solidFill>
              <a:latin typeface="News Gothic MT" panose="020B0503020103020203" pitchFamily="34" charset="0"/>
            </a:endParaRPr>
          </a:p>
          <a:p>
            <a:pPr marL="182563" lvl="1" indent="-182563"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C00000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666666"/>
                </a:solidFill>
                <a:latin typeface="News Gothic MT" panose="020B0503020103020203" pitchFamily="34" charset="0"/>
              </a:rPr>
              <a:t>Tell your investors/partners</a:t>
            </a:r>
            <a:r>
              <a:rPr lang="mr-IN" sz="2400" dirty="0">
                <a:solidFill>
                  <a:srgbClr val="666666"/>
                </a:solidFill>
                <a:latin typeface="News Gothic MT" panose="020B0503020103020203" pitchFamily="34" charset="0"/>
              </a:rPr>
              <a:t>…</a:t>
            </a:r>
            <a:r>
              <a:rPr lang="en-US" sz="2400" dirty="0">
                <a:solidFill>
                  <a:srgbClr val="666666"/>
                </a:solidFill>
                <a:latin typeface="News Gothic MT" panose="020B0503020103020203" pitchFamily="34" charset="0"/>
              </a:rPr>
              <a:t>it will save you and them time</a:t>
            </a:r>
          </a:p>
          <a:p>
            <a:pPr marL="182563" lvl="1" indent="-182563"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C00000"/>
              </a:buClr>
              <a:buSzPct val="100000"/>
              <a:buFont typeface="Wingdings" charset="2"/>
              <a:buChar char="§"/>
            </a:pPr>
            <a:endParaRPr lang="en-US" sz="2400" dirty="0">
              <a:solidFill>
                <a:srgbClr val="666666"/>
              </a:solidFill>
              <a:latin typeface="News Gothic MT" panose="020B0503020103020203" pitchFamily="34" charset="0"/>
            </a:endParaRPr>
          </a:p>
          <a:p>
            <a:pPr marL="182563" lvl="1" indent="-182563"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C00000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666666"/>
                </a:solidFill>
                <a:latin typeface="News Gothic MT" panose="020B0503020103020203" pitchFamily="34" charset="0"/>
              </a:rPr>
              <a:t>Communicate/case studies of good practices</a:t>
            </a:r>
          </a:p>
          <a:p>
            <a:pPr marL="182563" lvl="1" indent="-182563"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C00000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666666"/>
                </a:solidFill>
                <a:latin typeface="News Gothic MT" panose="020B0503020103020203" pitchFamily="34" charset="0"/>
              </a:rPr>
              <a:t>Report to MIX (can be done directly by CERISE)</a:t>
            </a:r>
          </a:p>
          <a:p>
            <a:pPr marL="366713" lvl="1" indent="-215900">
              <a:buSzPct val="90000"/>
              <a:buFont typeface="Wingdings" charset="2"/>
              <a:buChar char="§"/>
            </a:pPr>
            <a:endParaRPr lang="en-US" sz="2400" dirty="0">
              <a:solidFill>
                <a:srgbClr val="666666"/>
              </a:solidFill>
              <a:latin typeface="News Gothic MT" panose="020B0503020103020203" pitchFamily="34" charset="0"/>
            </a:endParaRPr>
          </a:p>
        </p:txBody>
      </p:sp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C97F0513-7FEC-405C-9688-D7ECEB01B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712" y="2563404"/>
            <a:ext cx="974863" cy="38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66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C2C2B3B-EC2C-4E53-80F2-9B802AFD1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370277"/>
              </p:ext>
            </p:extLst>
          </p:nvPr>
        </p:nvGraphicFramePr>
        <p:xfrm>
          <a:off x="120121" y="1996135"/>
          <a:ext cx="4572001" cy="3562350"/>
        </p:xfrm>
        <a:graphic>
          <a:graphicData uri="http://schemas.openxmlformats.org/drawingml/2006/table">
            <a:tbl>
              <a:tblPr/>
              <a:tblGrid>
                <a:gridCol w="1601941">
                  <a:extLst>
                    <a:ext uri="{9D8B030D-6E8A-4147-A177-3AD203B41FA5}">
                      <a16:colId xmlns:a16="http://schemas.microsoft.com/office/drawing/2014/main" val="3575167453"/>
                    </a:ext>
                  </a:extLst>
                </a:gridCol>
                <a:gridCol w="947733">
                  <a:extLst>
                    <a:ext uri="{9D8B030D-6E8A-4147-A177-3AD203B41FA5}">
                      <a16:colId xmlns:a16="http://schemas.microsoft.com/office/drawing/2014/main" val="1516021970"/>
                    </a:ext>
                  </a:extLst>
                </a:gridCol>
                <a:gridCol w="1037282">
                  <a:extLst>
                    <a:ext uri="{9D8B030D-6E8A-4147-A177-3AD203B41FA5}">
                      <a16:colId xmlns:a16="http://schemas.microsoft.com/office/drawing/2014/main" val="4079351571"/>
                    </a:ext>
                  </a:extLst>
                </a:gridCol>
                <a:gridCol w="985045">
                  <a:extLst>
                    <a:ext uri="{9D8B030D-6E8A-4147-A177-3AD203B41FA5}">
                      <a16:colId xmlns:a16="http://schemas.microsoft.com/office/drawing/2014/main" val="1967748934"/>
                    </a:ext>
                  </a:extLst>
                </a:gridCol>
              </a:tblGrid>
              <a:tr h="4191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SPI4 </a:t>
                      </a:r>
                      <a:r>
                        <a:rPr lang="fr-F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score by dimension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982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091399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of xx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of Nicaragua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of LAC region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863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audits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78491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 1- DEFINE AND MONITOR SOCIAL GOALS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27095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 2- COMMITMENT TO SOCIAL GOALS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11673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 3- DESIGN PRODUCTS THAT MEET CLIENT'S NEEDS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6995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 4 - TREAT CLIENTS RESPONSIBLY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09841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 5 - TREAT EMPLOYEES RESPONSIBLY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57169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 6 - BALANCE FINANCIAL AND SOCIAL PERFORMANCE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77014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6F6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57764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9544A2BD-969D-4D55-A899-B75BA2E44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531" y="1800797"/>
            <a:ext cx="4600575" cy="43338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0FBDB0-3243-463A-BB7A-64A88B2CA8EF}"/>
              </a:ext>
            </a:extLst>
          </p:cNvPr>
          <p:cNvSpPr/>
          <p:nvPr/>
        </p:nvSpPr>
        <p:spPr>
          <a:xfrm>
            <a:off x="2182846" y="5689675"/>
            <a:ext cx="287963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1400" dirty="0" err="1"/>
              <a:t>Download</a:t>
            </a:r>
            <a:r>
              <a:rPr lang="es-419" sz="1400" dirty="0"/>
              <a:t> </a:t>
            </a:r>
            <a:r>
              <a:rPr lang="es-419" sz="1400" dirty="0" err="1"/>
              <a:t>the</a:t>
            </a:r>
            <a:r>
              <a:rPr lang="es-419" sz="1400" dirty="0"/>
              <a:t> SPI4 </a:t>
            </a:r>
            <a:r>
              <a:rPr lang="es-419" sz="1400" dirty="0" err="1"/>
              <a:t>benchmark</a:t>
            </a:r>
            <a:r>
              <a:rPr lang="es-419" sz="1400" dirty="0"/>
              <a:t> table </a:t>
            </a:r>
          </a:p>
          <a:p>
            <a:pPr algn="ctr"/>
            <a:r>
              <a:rPr lang="es-419" sz="1400" dirty="0"/>
              <a:t>https://cerise-spm.org</a:t>
            </a:r>
          </a:p>
          <a:p>
            <a:pPr algn="ctr"/>
            <a:endParaRPr lang="es-419" dirty="0"/>
          </a:p>
        </p:txBody>
      </p:sp>
      <p:sp>
        <p:nvSpPr>
          <p:cNvPr id="8" name="Shape 238">
            <a:extLst>
              <a:ext uri="{FF2B5EF4-FFF2-40B4-BE49-F238E27FC236}">
                <a16:creationId xmlns:a16="http://schemas.microsoft.com/office/drawing/2014/main" id="{8C58006A-DB6F-9943-ABFB-2E28017225A2}"/>
              </a:ext>
            </a:extLst>
          </p:cNvPr>
          <p:cNvSpPr txBox="1">
            <a:spLocks/>
          </p:cNvSpPr>
          <p:nvPr/>
        </p:nvSpPr>
        <p:spPr>
          <a:xfrm>
            <a:off x="2394517" y="1280762"/>
            <a:ext cx="6172200" cy="800100"/>
          </a:xfrm>
          <a:prstGeom prst="rect">
            <a:avLst/>
          </a:prstGeom>
          <a:noFill/>
          <a:ln>
            <a:noFill/>
          </a:ln>
        </p:spPr>
        <p:txBody>
          <a:bodyPr lIns="69810" tIns="34895" rIns="69810" bIns="34895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SzPct val="25000"/>
              <a:defRPr/>
            </a:pPr>
            <a:r>
              <a:rPr lang="en-US" sz="3000" spc="-38" dirty="0">
                <a:solidFill>
                  <a:srgbClr val="666666"/>
                </a:solidFill>
                <a:latin typeface="Franklin Gothic Medium" panose="020B0603020102020204"/>
                <a:ea typeface="Malgun Gothic Semilight" charset="-127"/>
                <a:cs typeface="Malgun Gothic Semilight" charset="-127"/>
                <a:sym typeface="Garamond"/>
              </a:rPr>
              <a:t>A tool that allows benchmarking</a:t>
            </a:r>
            <a:endParaRPr lang="en" sz="3000" spc="-38" dirty="0">
              <a:solidFill>
                <a:srgbClr val="666666"/>
              </a:solidFill>
              <a:latin typeface="Franklin Gothic Medium" panose="020B0603020102020204"/>
              <a:ea typeface="Malgun Gothic Semilight" charset="-127"/>
              <a:cs typeface="Malgun Gothic Semilight" charset="-127"/>
              <a:sym typeface="Garamon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50FB43-21D2-384F-A934-CCD6FF170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51" t="50551"/>
          <a:stretch/>
        </p:blipFill>
        <p:spPr>
          <a:xfrm>
            <a:off x="675076" y="1254002"/>
            <a:ext cx="1833299" cy="6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66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FD0B15-7D91-4C92-B327-6752D587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Your</a:t>
            </a:r>
            <a:r>
              <a:rPr lang="fr-FR" dirty="0"/>
              <a:t> perspective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692436-D744-4C44-A195-E2BCEC61F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390020"/>
            <a:ext cx="7543800" cy="4023360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What is the social mission of NAME MFI?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 your opinion, what are the biggest challenges facing NAME MFI in terms of achieving this mission?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What do you expect from this social audit? </a:t>
            </a:r>
          </a:p>
        </p:txBody>
      </p:sp>
    </p:spTree>
    <p:extLst>
      <p:ext uri="{BB962C8B-B14F-4D97-AF65-F5344CB8AC3E}">
        <p14:creationId xmlns:p14="http://schemas.microsoft.com/office/powerpoint/2010/main" val="2360859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E7DB7-ACDC-49C9-97C2-1EA9CDB2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8321040" cy="1450757"/>
          </a:xfrm>
        </p:spPr>
        <p:txBody>
          <a:bodyPr/>
          <a:lstStyle/>
          <a:p>
            <a:r>
              <a:rPr lang="en-US" dirty="0"/>
              <a:t>Objectives of the SPI4 audit and expectations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50BE15-B252-406E-AEF7-2D856CB2D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E512DD-FFD4-4449-ADE7-2932F81C9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571" y="6483450"/>
            <a:ext cx="958103" cy="3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78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E7DB7-ACDC-49C9-97C2-1EA9CDB2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 of the audit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50BE15-B252-406E-AEF7-2D856CB2D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279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E7DB7-ACDC-49C9-97C2-1EA9CDB2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Share your expectations (MFI - partner / auditor)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50BE15-B252-406E-AEF7-2D856CB2D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2526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6FE297-5B6E-4A7F-9E75-35E34CB625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2185988"/>
            <a:ext cx="7543800" cy="402272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j-lt"/>
              </a:rPr>
              <a:t>Thank you for your attention</a:t>
            </a:r>
          </a:p>
          <a:p>
            <a:pPr algn="ctr"/>
            <a:br>
              <a:rPr lang="fr-FR" sz="3600" dirty="0">
                <a:latin typeface="+mj-lt"/>
              </a:rPr>
            </a:br>
            <a:br>
              <a:rPr lang="fr-FR" sz="3600" dirty="0">
                <a:latin typeface="+mj-lt"/>
              </a:rPr>
            </a:br>
            <a:r>
              <a:rPr lang="fr-FR" sz="3600" dirty="0">
                <a:latin typeface="+mj-lt"/>
              </a:rPr>
              <a:t>Name</a:t>
            </a:r>
            <a:br>
              <a:rPr lang="fr-FR" sz="3600" dirty="0">
                <a:latin typeface="+mj-lt"/>
              </a:rPr>
            </a:br>
            <a:r>
              <a:rPr lang="fr-FR" sz="3600" dirty="0">
                <a:latin typeface="+mj-lt"/>
              </a:rPr>
              <a:t>email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1EFD06-FDA1-4A6B-ABCB-33AF4D0F3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94" y="5469694"/>
            <a:ext cx="1811111" cy="73761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05252BC-1AAD-465C-9137-6B1587F889CF}"/>
              </a:ext>
            </a:extLst>
          </p:cNvPr>
          <p:cNvSpPr txBox="1"/>
          <p:nvPr/>
        </p:nvSpPr>
        <p:spPr>
          <a:xfrm>
            <a:off x="3537679" y="5696262"/>
            <a:ext cx="247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LOGO PARTENAIRE</a:t>
            </a:r>
          </a:p>
        </p:txBody>
      </p:sp>
    </p:spTree>
    <p:extLst>
      <p:ext uri="{BB962C8B-B14F-4D97-AF65-F5344CB8AC3E}">
        <p14:creationId xmlns:p14="http://schemas.microsoft.com/office/powerpoint/2010/main" val="57405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5102" y="494839"/>
            <a:ext cx="8903050" cy="1088068"/>
          </a:xfrm>
        </p:spPr>
        <p:txBody>
          <a:bodyPr>
            <a:normAutofit/>
          </a:bodyPr>
          <a:lstStyle/>
          <a:p>
            <a:r>
              <a:rPr lang="fr-FR" sz="3300" dirty="0"/>
              <a:t>CERISE and Social Performance</a:t>
            </a:r>
          </a:p>
        </p:txBody>
      </p:sp>
      <p:sp>
        <p:nvSpPr>
          <p:cNvPr id="6" name="Shape 80"/>
          <p:cNvSpPr txBox="1">
            <a:spLocks/>
          </p:cNvSpPr>
          <p:nvPr/>
        </p:nvSpPr>
        <p:spPr>
          <a:xfrm>
            <a:off x="815102" y="2156220"/>
            <a:ext cx="7513796" cy="3556211"/>
          </a:xfrm>
          <a:prstGeom prst="rect">
            <a:avLst/>
          </a:prstGeom>
          <a:noFill/>
          <a:ln>
            <a:noFill/>
          </a:ln>
        </p:spPr>
        <p:txBody>
          <a:bodyPr vert="horz" wrap="square" lIns="65957" tIns="32969" rIns="65957" bIns="32969" numCol="1" rtlCol="0" anchor="t" anchorCtr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52413">
              <a:buClr>
                <a:srgbClr val="B91A1B"/>
              </a:buClr>
              <a:buFont typeface="Wingdings" charset="2"/>
              <a:buChar char="§"/>
            </a:pPr>
            <a:r>
              <a:rPr lang="en-US" sz="1800" dirty="0">
                <a:latin typeface="News Gothic MT" panose="020B0503020103020203" pitchFamily="34" charset="0"/>
              </a:rPr>
              <a:t>French NGO </a:t>
            </a:r>
            <a:r>
              <a:rPr lang="en" sz="1800" dirty="0">
                <a:latin typeface="News Gothic MT" panose="020B0503020103020203" pitchFamily="34" charset="0"/>
              </a:rPr>
              <a:t>actively promoting social performance in </a:t>
            </a:r>
            <a:r>
              <a:rPr lang="en-US" sz="1800" dirty="0">
                <a:latin typeface="News Gothic MT" panose="020B0503020103020203" pitchFamily="34" charset="0"/>
              </a:rPr>
              <a:t>microfinance </a:t>
            </a:r>
            <a:r>
              <a:rPr lang="en" sz="1800" dirty="0">
                <a:latin typeface="News Gothic MT" panose="020B0503020103020203" pitchFamily="34" charset="0"/>
              </a:rPr>
              <a:t>sector since </a:t>
            </a:r>
            <a:r>
              <a:rPr lang="en" sz="2400" dirty="0">
                <a:latin typeface="News Gothic MT" panose="020B0503020103020203" pitchFamily="34" charset="0"/>
              </a:rPr>
              <a:t>2001 </a:t>
            </a:r>
          </a:p>
          <a:p>
            <a:pPr marL="271463" indent="-252413">
              <a:spcBef>
                <a:spcPts val="866"/>
              </a:spcBef>
              <a:buClr>
                <a:srgbClr val="B91A1B"/>
              </a:buClr>
              <a:buFont typeface="Wingdings" charset="2"/>
              <a:buChar char="§"/>
            </a:pPr>
            <a:r>
              <a:rPr lang="en" sz="1800" dirty="0">
                <a:latin typeface="News Gothic MT" panose="020B0503020103020203" pitchFamily="34" charset="0"/>
              </a:rPr>
              <a:t>In </a:t>
            </a:r>
            <a:r>
              <a:rPr lang="en" sz="2400" dirty="0">
                <a:latin typeface="News Gothic MT" panose="020B0503020103020203" pitchFamily="34" charset="0"/>
              </a:rPr>
              <a:t>2004</a:t>
            </a:r>
            <a:r>
              <a:rPr lang="en" sz="1800" dirty="0">
                <a:latin typeface="News Gothic MT" panose="020B0503020103020203" pitchFamily="34" charset="0"/>
              </a:rPr>
              <a:t>, created </a:t>
            </a:r>
            <a:r>
              <a:rPr lang="en" sz="1800" b="1" dirty="0">
                <a:latin typeface="News Gothic MT" panose="020B0503020103020203" pitchFamily="34" charset="0"/>
              </a:rPr>
              <a:t>Social Performance Indicators </a:t>
            </a:r>
            <a:r>
              <a:rPr lang="en" sz="1800" dirty="0">
                <a:latin typeface="News Gothic MT" panose="020B0503020103020203" pitchFamily="34" charset="0"/>
              </a:rPr>
              <a:t>tool (SPI) to assess performance of MFI partners</a:t>
            </a:r>
          </a:p>
          <a:p>
            <a:pPr marL="271463" indent="-252413">
              <a:spcBef>
                <a:spcPts val="433"/>
              </a:spcBef>
              <a:spcAft>
                <a:spcPts val="433"/>
              </a:spcAft>
              <a:buClr>
                <a:srgbClr val="B91A1B"/>
              </a:buClr>
              <a:buFont typeface="Wingdings" charset="2"/>
              <a:buChar char="§"/>
            </a:pPr>
            <a:r>
              <a:rPr lang="en" sz="1800" dirty="0">
                <a:latin typeface="News Gothic MT" panose="020B0503020103020203" pitchFamily="34" charset="0"/>
              </a:rPr>
              <a:t>Since </a:t>
            </a:r>
            <a:r>
              <a:rPr lang="en" sz="2400" dirty="0">
                <a:latin typeface="News Gothic MT" panose="020B0503020103020203" pitchFamily="34" charset="0"/>
              </a:rPr>
              <a:t>2008</a:t>
            </a:r>
            <a:r>
              <a:rPr lang="en" sz="1800" dirty="0">
                <a:latin typeface="News Gothic MT" panose="020B0503020103020203" pitchFamily="34" charset="0"/>
              </a:rPr>
              <a:t>, broadening focus to include SPM for investors and social businesses</a:t>
            </a:r>
            <a:endParaRPr lang="en" sz="1200" dirty="0">
              <a:solidFill>
                <a:srgbClr val="595959"/>
              </a:solidFill>
              <a:latin typeface="News Gothic MT" panose="020B0503020103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48406"/>
            <a:ext cx="9264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rgbClr val="595959"/>
                </a:solidFill>
              </a:rPr>
              <a:t>https://cerise-</a:t>
            </a:r>
            <a:r>
              <a:rPr lang="en-US" sz="2400" dirty="0" err="1">
                <a:solidFill>
                  <a:srgbClr val="595959"/>
                </a:solidFill>
              </a:rPr>
              <a:t>spm.org</a:t>
            </a:r>
            <a:endParaRPr lang="en-US" sz="2400" dirty="0">
              <a:solidFill>
                <a:srgbClr val="595959"/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434343"/>
              </a:solidFill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6887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F2895-2754-47E6-91F2-0803C2BF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8068792" cy="1450757"/>
          </a:xfrm>
        </p:spPr>
        <p:txBody>
          <a:bodyPr/>
          <a:lstStyle/>
          <a:p>
            <a:r>
              <a:rPr lang="en-US" dirty="0"/>
              <a:t>Objectives of the social audit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5A0DBC-92B1-4B6C-88F8-0CAB93D8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035517"/>
            <a:ext cx="7543800" cy="4023360"/>
          </a:xfrm>
        </p:spPr>
        <p:txBody>
          <a:bodyPr>
            <a:noAutofit/>
          </a:bodyPr>
          <a:lstStyle/>
          <a:p>
            <a:pPr marL="360363" lvl="1" indent="-209550">
              <a:spcBef>
                <a:spcPts val="3144"/>
              </a:spcBef>
              <a:buFont typeface="Wingdings" charset="2"/>
              <a:buChar char="§"/>
            </a:pPr>
            <a:r>
              <a:rPr lang="fr-FR" sz="2800" dirty="0">
                <a:solidFill>
                  <a:srgbClr val="404040"/>
                </a:solidFill>
                <a:latin typeface="+mj-lt"/>
              </a:rPr>
              <a:t>Analyse social performance practices in </a:t>
            </a:r>
            <a:r>
              <a:rPr lang="fr-FR" sz="2800" dirty="0" err="1">
                <a:solidFill>
                  <a:srgbClr val="404040"/>
                </a:solidFill>
                <a:latin typeface="+mj-lt"/>
              </a:rPr>
              <a:t>order</a:t>
            </a:r>
            <a:r>
              <a:rPr lang="fr-FR" sz="2800" dirty="0">
                <a:solidFill>
                  <a:srgbClr val="404040"/>
                </a:solidFill>
                <a:latin typeface="+mj-lt"/>
              </a:rPr>
              <a:t> to identifier </a:t>
            </a:r>
            <a:r>
              <a:rPr lang="fr-FR" sz="2800" dirty="0" err="1">
                <a:solidFill>
                  <a:srgbClr val="404040"/>
                </a:solidFill>
                <a:latin typeface="+mj-lt"/>
              </a:rPr>
              <a:t>strengths</a:t>
            </a:r>
            <a:r>
              <a:rPr lang="fr-FR" sz="2800" dirty="0">
                <a:solidFill>
                  <a:srgbClr val="404040"/>
                </a:solidFill>
                <a:latin typeface="+mj-lt"/>
              </a:rPr>
              <a:t> and areas of </a:t>
            </a:r>
            <a:r>
              <a:rPr lang="fr-FR" sz="2800" dirty="0" err="1">
                <a:solidFill>
                  <a:srgbClr val="404040"/>
                </a:solidFill>
                <a:latin typeface="+mj-lt"/>
              </a:rPr>
              <a:t>improvement</a:t>
            </a:r>
            <a:endParaRPr lang="en-US" sz="2800" dirty="0">
              <a:solidFill>
                <a:srgbClr val="404040"/>
              </a:solidFill>
              <a:latin typeface="+mj-lt"/>
            </a:endParaRPr>
          </a:p>
          <a:p>
            <a:pPr marL="360363" lvl="1" indent="-209550">
              <a:spcBef>
                <a:spcPts val="3144"/>
              </a:spcBef>
              <a:buFont typeface="Wingdings" charset="2"/>
              <a:buChar char="§"/>
            </a:pPr>
            <a:r>
              <a:rPr lang="fr-FR" sz="2800" dirty="0" err="1">
                <a:solidFill>
                  <a:srgbClr val="404040"/>
                </a:solidFill>
                <a:latin typeface="+mj-lt"/>
              </a:rPr>
              <a:t>Identify</a:t>
            </a:r>
            <a:r>
              <a:rPr lang="fr-FR" sz="2800" dirty="0">
                <a:solidFill>
                  <a:srgbClr val="404040"/>
                </a:solidFill>
                <a:latin typeface="+mj-lt"/>
              </a:rPr>
              <a:t> </a:t>
            </a:r>
            <a:r>
              <a:rPr lang="fr-FR" sz="2800" dirty="0" err="1">
                <a:solidFill>
                  <a:srgbClr val="404040"/>
                </a:solidFill>
                <a:latin typeface="+mj-lt"/>
              </a:rPr>
              <a:t>tools</a:t>
            </a:r>
            <a:r>
              <a:rPr lang="fr-FR" sz="2800" dirty="0">
                <a:solidFill>
                  <a:srgbClr val="404040"/>
                </a:solidFill>
                <a:latin typeface="+mj-lt"/>
              </a:rPr>
              <a:t> and </a:t>
            </a:r>
            <a:r>
              <a:rPr lang="fr-FR" sz="2800" dirty="0" err="1">
                <a:solidFill>
                  <a:srgbClr val="404040"/>
                </a:solidFill>
                <a:latin typeface="+mj-lt"/>
              </a:rPr>
              <a:t>resources</a:t>
            </a:r>
            <a:r>
              <a:rPr lang="fr-FR" sz="2800" dirty="0">
                <a:solidFill>
                  <a:srgbClr val="404040"/>
                </a:solidFill>
                <a:latin typeface="+mj-lt"/>
              </a:rPr>
              <a:t> to help </a:t>
            </a:r>
            <a:r>
              <a:rPr lang="fr-FR" sz="2800" dirty="0" err="1">
                <a:solidFill>
                  <a:srgbClr val="404040"/>
                </a:solidFill>
                <a:latin typeface="+mj-lt"/>
              </a:rPr>
              <a:t>address</a:t>
            </a:r>
            <a:r>
              <a:rPr lang="fr-FR" sz="2800" dirty="0">
                <a:solidFill>
                  <a:srgbClr val="404040"/>
                </a:solidFill>
                <a:latin typeface="+mj-lt"/>
              </a:rPr>
              <a:t> gaps</a:t>
            </a:r>
            <a:endParaRPr lang="en-US" sz="2800" dirty="0">
              <a:solidFill>
                <a:srgbClr val="404040"/>
              </a:solidFill>
              <a:latin typeface="+mj-lt"/>
            </a:endParaRPr>
          </a:p>
          <a:p>
            <a:pPr marL="360363" lvl="1" indent="-209550">
              <a:spcBef>
                <a:spcPts val="3144"/>
              </a:spcBef>
              <a:buFont typeface="Wingdings" charset="2"/>
              <a:buChar char="§"/>
            </a:pPr>
            <a:r>
              <a:rPr lang="fr-FR" sz="2800" dirty="0" err="1">
                <a:solidFill>
                  <a:srgbClr val="404040"/>
                </a:solidFill>
                <a:latin typeface="+mj-lt"/>
              </a:rPr>
              <a:t>Build</a:t>
            </a:r>
            <a:r>
              <a:rPr lang="fr-FR" sz="2800" dirty="0">
                <a:solidFill>
                  <a:srgbClr val="404040"/>
                </a:solidFill>
                <a:latin typeface="+mj-lt"/>
              </a:rPr>
              <a:t> social performance management </a:t>
            </a:r>
            <a:r>
              <a:rPr lang="fr-FR" sz="2800" dirty="0" err="1">
                <a:solidFill>
                  <a:srgbClr val="404040"/>
                </a:solidFill>
                <a:latin typeface="+mj-lt"/>
              </a:rPr>
              <a:t>capacity</a:t>
            </a:r>
            <a:endParaRPr lang="en-US" sz="2800" dirty="0">
              <a:solidFill>
                <a:srgbClr val="404040"/>
              </a:solidFill>
              <a:latin typeface="+mj-lt"/>
            </a:endParaRPr>
          </a:p>
          <a:p>
            <a:pPr lvl="1"/>
            <a:endParaRPr lang="en-US" sz="2800" dirty="0">
              <a:solidFill>
                <a:srgbClr val="404040"/>
              </a:solidFill>
              <a:latin typeface="+mj-lt"/>
            </a:endParaRPr>
          </a:p>
          <a:p>
            <a:pPr marL="150876" lvl="1" indent="0">
              <a:buNone/>
            </a:pPr>
            <a:r>
              <a:rPr lang="en-US" sz="2800" i="1" dirty="0">
                <a:solidFill>
                  <a:srgbClr val="FF0000"/>
                </a:solidFill>
                <a:latin typeface="+mj-lt"/>
              </a:rPr>
              <a:t>ADD ANY SPECIFIC OBJECTIVES</a:t>
            </a:r>
          </a:p>
          <a:p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23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F2895-2754-47E6-91F2-0803C2BF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8068792" cy="1450757"/>
          </a:xfrm>
        </p:spPr>
        <p:txBody>
          <a:bodyPr/>
          <a:lstStyle/>
          <a:p>
            <a:r>
              <a:rPr lang="en-US" dirty="0"/>
              <a:t>Objectives of this introductory workshop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5A0DBC-92B1-4B6C-88F8-0CAB93D8F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144"/>
              </a:spcBef>
              <a:buNone/>
            </a:pPr>
            <a:endParaRPr lang="en-US" sz="2000" dirty="0">
              <a:solidFill>
                <a:srgbClr val="404040"/>
              </a:solidFill>
            </a:endParaRPr>
          </a:p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01CF8-5414-4A75-8BE1-09083E73F833}"/>
              </a:ext>
            </a:extLst>
          </p:cNvPr>
          <p:cNvSpPr/>
          <p:nvPr/>
        </p:nvSpPr>
        <p:spPr>
          <a:xfrm>
            <a:off x="822960" y="1845734"/>
            <a:ext cx="7618909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buClr>
                <a:srgbClr val="B91A1B"/>
              </a:buClr>
            </a:pPr>
            <a:endParaRPr lang="en-US" sz="3200" dirty="0">
              <a:solidFill>
                <a:srgbClr val="666666"/>
              </a:solidFill>
              <a:latin typeface="News Gothic MT" panose="020B0503020103020203" pitchFamily="34" charset="0"/>
            </a:endParaRPr>
          </a:p>
          <a:p>
            <a:pPr marL="457200" indent="-457200" defTabSz="685800">
              <a:lnSpc>
                <a:spcPct val="90000"/>
              </a:lnSpc>
              <a:buClr>
                <a:srgbClr val="B91A1B"/>
              </a:buClr>
              <a:buFont typeface="Wingdings" charset="2"/>
              <a:buChar char="§"/>
            </a:pPr>
            <a:r>
              <a:rPr lang="en-US" sz="2800" dirty="0">
                <a:solidFill>
                  <a:srgbClr val="666666"/>
                </a:solidFill>
                <a:latin typeface="News Gothic MT" panose="020B0503020103020203" pitchFamily="34" charset="0"/>
              </a:rPr>
              <a:t>Make sure we are speaking the same language</a:t>
            </a:r>
          </a:p>
          <a:p>
            <a:pPr marL="457200" indent="-457200" defTabSz="685800">
              <a:lnSpc>
                <a:spcPct val="90000"/>
              </a:lnSpc>
              <a:buClr>
                <a:srgbClr val="B91A1B"/>
              </a:buClr>
              <a:buFont typeface="Wingdings" charset="2"/>
              <a:buChar char="§"/>
            </a:pPr>
            <a:endParaRPr lang="en-US" sz="2800" dirty="0">
              <a:solidFill>
                <a:srgbClr val="666666"/>
              </a:solidFill>
              <a:latin typeface="News Gothic MT" panose="020B0503020103020203" pitchFamily="34" charset="0"/>
            </a:endParaRPr>
          </a:p>
          <a:p>
            <a:pPr marL="457200" indent="-457200" defTabSz="685800">
              <a:lnSpc>
                <a:spcPct val="90000"/>
              </a:lnSpc>
              <a:buClr>
                <a:srgbClr val="B91A1B"/>
              </a:buClr>
              <a:buFont typeface="Wingdings" charset="2"/>
              <a:buChar char="§"/>
            </a:pPr>
            <a:r>
              <a:rPr lang="en-US" sz="2800" dirty="0">
                <a:solidFill>
                  <a:srgbClr val="666666"/>
                </a:solidFill>
                <a:latin typeface="News Gothic MT" panose="020B0503020103020203" pitchFamily="34" charset="0"/>
              </a:rPr>
              <a:t>Align expectations – address concerns</a:t>
            </a:r>
          </a:p>
          <a:p>
            <a:pPr marL="457200" indent="-457200" defTabSz="685800">
              <a:lnSpc>
                <a:spcPct val="90000"/>
              </a:lnSpc>
              <a:buClr>
                <a:srgbClr val="B91A1B"/>
              </a:buClr>
              <a:buFont typeface="Wingdings" charset="2"/>
              <a:buChar char="§"/>
            </a:pPr>
            <a:endParaRPr lang="en-US" sz="2800" dirty="0">
              <a:solidFill>
                <a:srgbClr val="666666"/>
              </a:solidFill>
              <a:latin typeface="News Gothic MT" panose="020B0503020103020203" pitchFamily="34" charset="0"/>
            </a:endParaRPr>
          </a:p>
          <a:p>
            <a:pPr marL="457200" indent="-457200" defTabSz="685800">
              <a:lnSpc>
                <a:spcPct val="90000"/>
              </a:lnSpc>
              <a:buClr>
                <a:srgbClr val="B91A1B"/>
              </a:buClr>
              <a:buFont typeface="Wingdings" charset="2"/>
              <a:buChar char="§"/>
            </a:pPr>
            <a:r>
              <a:rPr lang="en-US" sz="2800" dirty="0">
                <a:solidFill>
                  <a:srgbClr val="666666"/>
                </a:solidFill>
                <a:latin typeface="News Gothic MT" panose="020B0503020103020203" pitchFamily="34" charset="0"/>
              </a:rPr>
              <a:t>Present the SPI4 and the audit process</a:t>
            </a:r>
          </a:p>
          <a:p>
            <a:pPr defTabSz="685800">
              <a:lnSpc>
                <a:spcPct val="90000"/>
              </a:lnSpc>
              <a:buClr>
                <a:srgbClr val="B91A1B"/>
              </a:buClr>
            </a:pPr>
            <a:endParaRPr lang="fr-FR" sz="3200" dirty="0">
              <a:solidFill>
                <a:srgbClr val="666666"/>
              </a:solidFill>
              <a:latin typeface="News Gothic MT" panose="020B0503020103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B91A1B"/>
              </a:buClr>
            </a:pPr>
            <a:endParaRPr lang="fr-FR" sz="3200" i="1" dirty="0">
              <a:solidFill>
                <a:srgbClr val="666666"/>
              </a:solidFill>
              <a:latin typeface="News Gothic MT" panose="020B0503020103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B91A1B"/>
              </a:buClr>
            </a:pPr>
            <a:r>
              <a:rPr lang="en-US" sz="3200" i="1" dirty="0">
                <a:solidFill>
                  <a:srgbClr val="B91A1B"/>
                </a:solidFill>
                <a:latin typeface="News Gothic MT" panose="020B0503020103020203" pitchFamily="34" charset="0"/>
              </a:rPr>
              <a:t>ADD ANY SPECIFIC OBJECTIVES</a:t>
            </a:r>
          </a:p>
        </p:txBody>
      </p:sp>
    </p:spTree>
    <p:extLst>
      <p:ext uri="{BB962C8B-B14F-4D97-AF65-F5344CB8AC3E}">
        <p14:creationId xmlns:p14="http://schemas.microsoft.com/office/powerpoint/2010/main" val="262409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F2895-2754-47E6-91F2-0803C2BF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859" y="906989"/>
            <a:ext cx="8068792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Are we talking the same language? </a:t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5A0DBC-92B1-4B6C-88F8-0CAB93D8F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144"/>
              </a:spcBef>
              <a:buNone/>
            </a:pPr>
            <a:endParaRPr lang="en-US" sz="2000" dirty="0">
              <a:solidFill>
                <a:srgbClr val="404040"/>
              </a:solidFill>
            </a:endParaRPr>
          </a:p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01CF8-5414-4A75-8BE1-09083E73F833}"/>
              </a:ext>
            </a:extLst>
          </p:cNvPr>
          <p:cNvSpPr/>
          <p:nvPr/>
        </p:nvSpPr>
        <p:spPr>
          <a:xfrm>
            <a:off x="822960" y="2377650"/>
            <a:ext cx="79095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B91A1B"/>
              </a:buClr>
              <a:buFont typeface="Wingdings" charset="2"/>
              <a:buChar char="§"/>
            </a:pPr>
            <a:r>
              <a:rPr lang="en-US" sz="2800" dirty="0">
                <a:solidFill>
                  <a:srgbClr val="595959"/>
                </a:solidFill>
                <a:latin typeface="+mj-lt"/>
                <a:ea typeface="ＭＳ Ｐゴシック" charset="-128"/>
              </a:rPr>
              <a:t>What does “social performance” mean to you?</a:t>
            </a:r>
            <a:br>
              <a:rPr lang="en-US" sz="2800" dirty="0">
                <a:solidFill>
                  <a:srgbClr val="595959"/>
                </a:solidFill>
                <a:latin typeface="+mj-lt"/>
                <a:ea typeface="ＭＳ Ｐゴシック" charset="-128"/>
              </a:rPr>
            </a:br>
            <a:endParaRPr lang="en-US" sz="2800" dirty="0">
              <a:solidFill>
                <a:srgbClr val="595959"/>
              </a:solidFill>
              <a:latin typeface="+mj-lt"/>
              <a:ea typeface="ＭＳ Ｐゴシック" charset="-128"/>
            </a:endParaRPr>
          </a:p>
          <a:p>
            <a:pPr marL="571500" indent="-571500">
              <a:buClr>
                <a:srgbClr val="B91A1B"/>
              </a:buClr>
              <a:buFont typeface="Wingdings" charset="2"/>
              <a:buChar char="§"/>
            </a:pPr>
            <a:r>
              <a:rPr lang="en-US" sz="2800" dirty="0">
                <a:solidFill>
                  <a:srgbClr val="595959"/>
                </a:solidFill>
                <a:latin typeface="+mj-lt"/>
                <a:ea typeface="ＭＳ Ｐゴシック" charset="-128"/>
              </a:rPr>
              <a:t>What do you understand by the term “social performance management”?</a:t>
            </a:r>
            <a:endParaRPr lang="fr-FR" sz="2800" dirty="0">
              <a:solidFill>
                <a:srgbClr val="595959"/>
              </a:solidFill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01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4294967295"/>
          </p:nvPr>
        </p:nvSpPr>
        <p:spPr>
          <a:xfrm>
            <a:off x="1242709" y="2143420"/>
            <a:ext cx="6904435" cy="2281238"/>
          </a:xfrm>
          <a:prstGeom prst="rect">
            <a:avLst/>
          </a:prstGeom>
          <a:noFill/>
          <a:ln>
            <a:noFill/>
          </a:ln>
        </p:spPr>
        <p:txBody>
          <a:bodyPr vert="horz" wrap="square" lIns="71409" tIns="35694" rIns="71409" bIns="35694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C00000"/>
                </a:solidFill>
                <a:cs typeface="Calibri Light" charset="0"/>
              </a:rPr>
              <a:t>Social Performance: </a:t>
            </a:r>
            <a:r>
              <a:rPr lang="en" dirty="0"/>
              <a:t>The effective translation of an institution’s mission into practice in line with accepted social values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C00000"/>
                </a:solidFill>
                <a:cs typeface="Calibri Light" charset="0"/>
              </a:rPr>
              <a:t>Social Performance Management (SPM): </a:t>
            </a:r>
            <a:r>
              <a:rPr lang="en-US" dirty="0"/>
              <a:t>the implementation of management practices that put into practice the social mission of the institution.</a:t>
            </a:r>
          </a:p>
          <a:p>
            <a:pPr marL="256023" lvl="1" indent="0">
              <a:spcBef>
                <a:spcPts val="344"/>
              </a:spcBef>
              <a:buNone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title" idx="4294967295"/>
          </p:nvPr>
        </p:nvSpPr>
        <p:spPr>
          <a:xfrm>
            <a:off x="946903" y="1202272"/>
            <a:ext cx="6324023" cy="466725"/>
          </a:xfrm>
          <a:prstGeom prst="rect">
            <a:avLst/>
          </a:prstGeom>
          <a:noFill/>
          <a:ln>
            <a:noFill/>
          </a:ln>
        </p:spPr>
        <p:txBody>
          <a:bodyPr vert="horz" wrap="square" lIns="71409" tIns="35694" rIns="71409" bIns="35694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SzPct val="25000"/>
            </a:pPr>
            <a:r>
              <a:rPr lang="fr-FR" sz="2700" dirty="0" err="1"/>
              <a:t>What</a:t>
            </a:r>
            <a:r>
              <a:rPr lang="fr-FR" sz="2700" dirty="0"/>
              <a:t> do </a:t>
            </a:r>
            <a:r>
              <a:rPr lang="fr-FR" sz="2700" dirty="0" err="1"/>
              <a:t>we</a:t>
            </a:r>
            <a:r>
              <a:rPr lang="fr-FR" sz="2700" dirty="0"/>
              <a:t> </a:t>
            </a:r>
            <a:r>
              <a:rPr lang="fr-FR" sz="2700" dirty="0" err="1"/>
              <a:t>mean</a:t>
            </a:r>
            <a:r>
              <a:rPr lang="fr-FR" sz="2700" dirty="0"/>
              <a:t> by social performance? </a:t>
            </a:r>
            <a:endParaRPr lang="en" sz="2700" dirty="0">
              <a:latin typeface="Calibri Light" charset="0"/>
              <a:ea typeface="Calibri Light" charset="0"/>
              <a:cs typeface="Calibri Light" charset="0"/>
              <a:sym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7668" y="2011455"/>
            <a:ext cx="184731" cy="312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29"/>
          </a:p>
        </p:txBody>
      </p:sp>
      <p:grpSp>
        <p:nvGrpSpPr>
          <p:cNvPr id="5" name="Groupe 4"/>
          <p:cNvGrpSpPr/>
          <p:nvPr/>
        </p:nvGrpSpPr>
        <p:grpSpPr>
          <a:xfrm>
            <a:off x="1242709" y="4465906"/>
            <a:ext cx="7417913" cy="932204"/>
            <a:chOff x="579684" y="2872781"/>
            <a:chExt cx="8230299" cy="1083125"/>
          </a:xfrm>
        </p:grpSpPr>
        <p:sp>
          <p:nvSpPr>
            <p:cNvPr id="17" name="Shape 138"/>
            <p:cNvSpPr/>
            <p:nvPr/>
          </p:nvSpPr>
          <p:spPr>
            <a:xfrm>
              <a:off x="6494348" y="2872781"/>
              <a:ext cx="1547488" cy="588422"/>
            </a:xfrm>
            <a:prstGeom prst="chevron">
              <a:avLst>
                <a:gd name="adj" fmla="val 49999"/>
              </a:avLst>
            </a:prstGeom>
            <a:solidFill>
              <a:srgbClr val="91A81B"/>
            </a:solidFill>
            <a:ln w="31750" cap="flat">
              <a:solidFill>
                <a:schemeClr val="tx2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 lIns="63295" tIns="31639" rIns="63295" bIns="31639" anchor="t" anchorCtr="0">
              <a:noAutofit/>
            </a:bodyPr>
            <a:lstStyle/>
            <a:p>
              <a:pPr algn="ctr">
                <a:buSzPct val="25000"/>
              </a:pPr>
              <a:endParaRPr lang="en-US" sz="119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  <a:sym typeface="Times New Roman"/>
              </a:endParaRPr>
            </a:p>
            <a:p>
              <a:pPr algn="ctr">
                <a:buSzPct val="25000"/>
              </a:pPr>
              <a:r>
                <a:rPr lang="en-US" sz="1190" b="1" dirty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  <a:sym typeface="Times New Roman"/>
                </a:rPr>
                <a:t>Impact</a:t>
              </a:r>
              <a:endParaRPr lang="en" sz="119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  <a:sym typeface="Times New Roman"/>
              </a:endParaRP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579684" y="2891643"/>
              <a:ext cx="8230299" cy="1064263"/>
              <a:chOff x="579684" y="2878581"/>
              <a:chExt cx="8230299" cy="1064263"/>
            </a:xfrm>
          </p:grpSpPr>
          <p:grpSp>
            <p:nvGrpSpPr>
              <p:cNvPr id="134" name="Shape 134"/>
              <p:cNvGrpSpPr/>
              <p:nvPr/>
            </p:nvGrpSpPr>
            <p:grpSpPr>
              <a:xfrm>
                <a:off x="579684" y="2878581"/>
                <a:ext cx="5958856" cy="587218"/>
                <a:chOff x="838200" y="762019"/>
                <a:chExt cx="6305899" cy="673202"/>
              </a:xfrm>
            </p:grpSpPr>
            <p:sp>
              <p:nvSpPr>
                <p:cNvPr id="135" name="Shape 135"/>
                <p:cNvSpPr/>
                <p:nvPr/>
              </p:nvSpPr>
              <p:spPr>
                <a:xfrm>
                  <a:off x="838200" y="762021"/>
                  <a:ext cx="1447800" cy="673199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D0836B"/>
                </a:solidFill>
                <a:ln w="28575" cap="flat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63295" tIns="31639" rIns="63295" bIns="31639" anchor="t" anchorCtr="0">
                  <a:noAutofit/>
                </a:bodyPr>
                <a:lstStyle/>
                <a:p>
                  <a:pPr algn="ctr">
                    <a:buSzPct val="25000"/>
                  </a:pPr>
                  <a:endParaRPr lang="en-US" sz="1190" b="1" dirty="0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  <a:sym typeface="Times New Roman"/>
                  </a:endParaRPr>
                </a:p>
                <a:p>
                  <a:pPr algn="ctr">
                    <a:buSzPct val="25000"/>
                  </a:pPr>
                  <a:r>
                    <a:rPr lang="en" sz="1190" b="1" dirty="0">
                      <a:solidFill>
                        <a:schemeClr val="bg1"/>
                      </a:solidFill>
                      <a:latin typeface="Avenir Book" charset="0"/>
                      <a:ea typeface="Avenir Book" charset="0"/>
                      <a:cs typeface="Avenir Book" charset="0"/>
                      <a:sym typeface="Times New Roman"/>
                    </a:rPr>
                    <a:t>Intent</a:t>
                  </a:r>
                </a:p>
                <a:p>
                  <a:pPr algn="ctr"/>
                  <a:endParaRPr sz="1190" dirty="0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  <a:sym typeface="Times New Roman"/>
                  </a:endParaRPr>
                </a:p>
              </p:txBody>
            </p:sp>
            <p:sp>
              <p:nvSpPr>
                <p:cNvPr id="136" name="Shape 136"/>
                <p:cNvSpPr/>
                <p:nvPr/>
              </p:nvSpPr>
              <p:spPr>
                <a:xfrm>
                  <a:off x="2209801" y="762022"/>
                  <a:ext cx="1705833" cy="6731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1C556B"/>
                </a:solidFill>
                <a:ln w="31750" cap="flat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63295" tIns="31639" rIns="63295" bIns="31639" anchor="t" anchorCtr="0">
                  <a:noAutofit/>
                </a:bodyPr>
                <a:lstStyle/>
                <a:p>
                  <a:pPr algn="ctr">
                    <a:spcBef>
                      <a:spcPts val="476"/>
                    </a:spcBef>
                    <a:buSzPct val="25000"/>
                  </a:pPr>
                  <a:r>
                    <a:rPr lang="en" sz="1190" b="1" dirty="0">
                      <a:solidFill>
                        <a:schemeClr val="bg1"/>
                      </a:solidFill>
                      <a:latin typeface="Avenir Book" charset="0"/>
                      <a:ea typeface="Avenir Book" charset="0"/>
                      <a:cs typeface="Avenir Book" charset="0"/>
                      <a:sym typeface="Times New Roman"/>
                    </a:rPr>
                    <a:t>Internal systems</a:t>
                  </a:r>
                </a:p>
              </p:txBody>
            </p:sp>
            <p:sp>
              <p:nvSpPr>
                <p:cNvPr id="137" name="Shape 137"/>
                <p:cNvSpPr/>
                <p:nvPr/>
              </p:nvSpPr>
              <p:spPr>
                <a:xfrm>
                  <a:off x="3876848" y="762019"/>
                  <a:ext cx="1676399" cy="673199"/>
                </a:xfrm>
                <a:prstGeom prst="chevron">
                  <a:avLst>
                    <a:gd name="adj" fmla="val 50009"/>
                  </a:avLst>
                </a:prstGeom>
                <a:solidFill>
                  <a:srgbClr val="6E8C97"/>
                </a:solidFill>
                <a:ln w="31750" cap="flat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63295" tIns="31639" rIns="63295" bIns="31639" anchor="t" anchorCtr="0">
                  <a:noAutofit/>
                </a:bodyPr>
                <a:lstStyle/>
                <a:p>
                  <a:pPr algn="ctr">
                    <a:buSzPct val="25000"/>
                  </a:pPr>
                  <a:endParaRPr lang="en-US" sz="1190" b="1" dirty="0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  <a:sym typeface="Times New Roman"/>
                  </a:endParaRPr>
                </a:p>
                <a:p>
                  <a:pPr algn="ctr">
                    <a:buSzPct val="25000"/>
                  </a:pPr>
                  <a:r>
                    <a:rPr lang="en" sz="1190" b="1" dirty="0">
                      <a:solidFill>
                        <a:schemeClr val="bg1"/>
                      </a:solidFill>
                      <a:latin typeface="Avenir Book" charset="0"/>
                      <a:ea typeface="Avenir Book" charset="0"/>
                      <a:cs typeface="Avenir Book" charset="0"/>
                      <a:sym typeface="Times New Roman"/>
                    </a:rPr>
                    <a:t>Outputs</a:t>
                  </a:r>
                </a:p>
                <a:p>
                  <a:endParaRPr sz="1190" b="1" dirty="0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  <a:sym typeface="Times New Roman"/>
                  </a:endParaRPr>
                </a:p>
              </p:txBody>
            </p:sp>
            <p:sp>
              <p:nvSpPr>
                <p:cNvPr id="138" name="Shape 138"/>
                <p:cNvSpPr/>
                <p:nvPr/>
              </p:nvSpPr>
              <p:spPr>
                <a:xfrm>
                  <a:off x="5506483" y="762019"/>
                  <a:ext cx="1637616" cy="673199"/>
                </a:xfrm>
                <a:prstGeom prst="chevron">
                  <a:avLst>
                    <a:gd name="adj" fmla="val 49999"/>
                  </a:avLst>
                </a:prstGeom>
                <a:solidFill>
                  <a:srgbClr val="D6BC2E"/>
                </a:solidFill>
                <a:ln w="31750" cap="flat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63295" tIns="31639" rIns="63295" bIns="31639" anchor="t" anchorCtr="0">
                  <a:noAutofit/>
                </a:bodyPr>
                <a:lstStyle/>
                <a:p>
                  <a:pPr algn="ctr">
                    <a:buSzPct val="25000"/>
                  </a:pPr>
                  <a:endParaRPr lang="en-US" sz="1190" b="1" dirty="0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  <a:sym typeface="Times New Roman"/>
                  </a:endParaRPr>
                </a:p>
                <a:p>
                  <a:pPr algn="ctr">
                    <a:buSzPct val="25000"/>
                  </a:pPr>
                  <a:r>
                    <a:rPr lang="en" sz="1190" b="1" dirty="0">
                      <a:solidFill>
                        <a:schemeClr val="bg1"/>
                      </a:solidFill>
                      <a:latin typeface="Avenir Book" charset="0"/>
                      <a:ea typeface="Avenir Book" charset="0"/>
                      <a:cs typeface="Avenir Book" charset="0"/>
                      <a:sym typeface="Times New Roman"/>
                    </a:rPr>
                    <a:t>Outcomes</a:t>
                  </a:r>
                </a:p>
              </p:txBody>
            </p:sp>
          </p:grpSp>
          <p:sp>
            <p:nvSpPr>
              <p:cNvPr id="19" name="Shape 174"/>
              <p:cNvSpPr/>
              <p:nvPr/>
            </p:nvSpPr>
            <p:spPr>
              <a:xfrm>
                <a:off x="832311" y="3480836"/>
                <a:ext cx="7977672" cy="4620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77346" tIns="38663" rIns="77346" bIns="38663" anchor="ctr" anchorCtr="0">
                <a:noAutofit/>
              </a:bodyPr>
              <a:lstStyle/>
              <a:p>
                <a:pPr>
                  <a:buSzPct val="25000"/>
                </a:pPr>
                <a:r>
                  <a:rPr lang="en" sz="1350" dirty="0">
                    <a:latin typeface="Calibri Light" charset="0"/>
                    <a:ea typeface="Calibri Light" charset="0"/>
                    <a:cs typeface="Calibri Light" charset="0"/>
                    <a:sym typeface="Times New Roman"/>
                  </a:rPr>
                  <a:t>[-----------------PROCESS--------------------------]   [----------------RESULTS-------------]</a:t>
                </a:r>
              </a:p>
            </p:txBody>
          </p:sp>
        </p:grpSp>
      </p:grpSp>
      <p:grpSp>
        <p:nvGrpSpPr>
          <p:cNvPr id="3" name="Groupe 2"/>
          <p:cNvGrpSpPr/>
          <p:nvPr/>
        </p:nvGrpSpPr>
        <p:grpSpPr>
          <a:xfrm>
            <a:off x="1242709" y="3809986"/>
            <a:ext cx="4304655" cy="516140"/>
            <a:chOff x="579684" y="4174600"/>
            <a:chExt cx="4776087" cy="599701"/>
          </a:xfrm>
        </p:grpSpPr>
        <p:sp>
          <p:nvSpPr>
            <p:cNvPr id="13" name="Flèche droite 23"/>
            <p:cNvSpPr/>
            <p:nvPr/>
          </p:nvSpPr>
          <p:spPr>
            <a:xfrm>
              <a:off x="579684" y="4594301"/>
              <a:ext cx="4776087" cy="1800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9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51692" y="4174600"/>
              <a:ext cx="4383548" cy="405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7" dirty="0">
                  <a:solidFill>
                    <a:srgbClr val="C00000"/>
                  </a:solidFill>
                  <a:latin typeface="Calibri Light" charset="0"/>
                  <a:cs typeface="Calibri Light" charset="0"/>
                </a:rPr>
                <a:t>Social Performance Management</a:t>
              </a: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870822" y="5411054"/>
            <a:ext cx="2295822" cy="503797"/>
            <a:chOff x="6822312" y="3356992"/>
            <a:chExt cx="2880320" cy="585361"/>
          </a:xfrm>
        </p:grpSpPr>
        <p:sp>
          <p:nvSpPr>
            <p:cNvPr id="18" name="Flèche droite 11"/>
            <p:cNvSpPr/>
            <p:nvPr/>
          </p:nvSpPr>
          <p:spPr>
            <a:xfrm flipH="1">
              <a:off x="6851339" y="3356992"/>
              <a:ext cx="2851293" cy="180000"/>
            </a:xfrm>
            <a:prstGeom prst="rightArrow">
              <a:avLst/>
            </a:prstGeom>
            <a:solidFill>
              <a:srgbClr val="91A8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9" dirty="0">
                <a:solidFill>
                  <a:schemeClr val="accent5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822312" y="3536992"/>
              <a:ext cx="2880320" cy="40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7" dirty="0">
                  <a:solidFill>
                    <a:srgbClr val="91A81B"/>
                  </a:solidFill>
                  <a:latin typeface="Calibri Light" charset="0"/>
                  <a:cs typeface="Calibri Light" charset="0"/>
                </a:rPr>
                <a:t>Impact Assessment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16970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F8A2300-915A-F74D-A475-2A2928EC8E58}"/>
              </a:ext>
            </a:extLst>
          </p:cNvPr>
          <p:cNvSpPr txBox="1">
            <a:spLocks/>
          </p:cNvSpPr>
          <p:nvPr/>
        </p:nvSpPr>
        <p:spPr>
          <a:xfrm>
            <a:off x="203022" y="643201"/>
            <a:ext cx="2530942" cy="5772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0" i="0" kern="1200" spc="-38" baseline="0">
                <a:solidFill>
                  <a:srgbClr val="FFFFFF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fr-FR" sz="2900" b="1" dirty="0" err="1"/>
              <a:t>Why</a:t>
            </a:r>
            <a:r>
              <a:rPr lang="fr-FR" sz="2900" b="1" dirty="0"/>
              <a:t> </a:t>
            </a:r>
            <a:r>
              <a:rPr lang="fr-FR" sz="2900" dirty="0" err="1"/>
              <a:t>is</a:t>
            </a:r>
            <a:r>
              <a:rPr lang="fr-FR" sz="2900" dirty="0"/>
              <a:t> </a:t>
            </a:r>
            <a:r>
              <a:rPr lang="fr-FR" sz="2900" dirty="0" err="1"/>
              <a:t>it</a:t>
            </a:r>
            <a:r>
              <a:rPr lang="fr-FR" sz="2900" dirty="0"/>
              <a:t> important to manage </a:t>
            </a:r>
            <a:r>
              <a:rPr lang="fr-FR" sz="2900" dirty="0" err="1"/>
              <a:t>your</a:t>
            </a:r>
            <a:r>
              <a:rPr lang="fr-FR" sz="2900" dirty="0"/>
              <a:t> social performance?</a:t>
            </a:r>
            <a:br>
              <a:rPr lang="fr-FR" sz="2900" dirty="0"/>
            </a:br>
            <a:endParaRPr lang="fr-FR" sz="29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071F25-7E83-D447-B2C1-A505C51A5D35}"/>
              </a:ext>
            </a:extLst>
          </p:cNvPr>
          <p:cNvGrpSpPr/>
          <p:nvPr/>
        </p:nvGrpSpPr>
        <p:grpSpPr>
          <a:xfrm>
            <a:off x="6296511" y="3500169"/>
            <a:ext cx="2427148" cy="2543204"/>
            <a:chOff x="2551700" y="2960691"/>
            <a:chExt cx="2427148" cy="254320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58017A-ED0D-414E-9ABF-4C2D80595788}"/>
                </a:ext>
              </a:extLst>
            </p:cNvPr>
            <p:cNvSpPr/>
            <p:nvPr/>
          </p:nvSpPr>
          <p:spPr>
            <a:xfrm>
              <a:off x="2551700" y="2960691"/>
              <a:ext cx="2427148" cy="2543204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2BB80F-BFD2-8947-98DE-4276057304D1}"/>
                </a:ext>
              </a:extLst>
            </p:cNvPr>
            <p:cNvSpPr txBox="1"/>
            <p:nvPr/>
          </p:nvSpPr>
          <p:spPr>
            <a:xfrm>
              <a:off x="2551700" y="2960691"/>
              <a:ext cx="2427148" cy="2543204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800" b="0" i="0" kern="1200" dirty="0">
                <a:latin typeface="+mj-lt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800" b="0" i="0" kern="1200" dirty="0">
                <a:latin typeface="+mj-lt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800" b="0" i="0" kern="1200" dirty="0">
                <a:latin typeface="+mj-lt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i="0" kern="1200" dirty="0" err="1">
                  <a:latin typeface="+mj-lt"/>
                </a:rPr>
                <a:t>Because</a:t>
              </a:r>
              <a:r>
                <a:rPr lang="fr-FR" sz="1800" b="1" i="0" kern="1200" dirty="0">
                  <a:latin typeface="+mj-lt"/>
                </a:rPr>
                <a:t> </a:t>
              </a:r>
              <a:r>
                <a:rPr lang="fr-FR" sz="1800" b="1" i="0" kern="1200" dirty="0" err="1">
                  <a:latin typeface="+mj-lt"/>
                </a:rPr>
                <a:t>it’s</a:t>
              </a:r>
              <a:r>
                <a:rPr lang="fr-FR" sz="1800" b="1" i="0" kern="1200" dirty="0">
                  <a:latin typeface="+mj-lt"/>
                </a:rPr>
                <a:t> good business.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400" b="0" i="0" kern="1200" dirty="0">
                <a:latin typeface="+mj-lt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0" i="0" kern="1200" dirty="0">
                  <a:latin typeface="+mj-lt"/>
                </a:rPr>
                <a:t>Social performance </a:t>
              </a:r>
              <a:r>
                <a:rPr lang="fr-FR" sz="1400" b="0" i="0" kern="1200" dirty="0" err="1">
                  <a:latin typeface="+mj-lt"/>
                </a:rPr>
                <a:t>positively</a:t>
              </a:r>
              <a:r>
                <a:rPr lang="fr-FR" sz="1400" b="0" i="0" kern="1200" dirty="0">
                  <a:latin typeface="+mj-lt"/>
                </a:rPr>
                <a:t> </a:t>
              </a:r>
              <a:r>
                <a:rPr lang="fr-FR" sz="1400" b="0" i="0" kern="1200" dirty="0" err="1">
                  <a:latin typeface="+mj-lt"/>
                </a:rPr>
                <a:t>correlated</a:t>
              </a:r>
              <a:r>
                <a:rPr lang="fr-FR" sz="1400" b="0" i="0" kern="1200" dirty="0">
                  <a:latin typeface="+mj-lt"/>
                </a:rPr>
                <a:t> to </a:t>
              </a:r>
              <a:r>
                <a:rPr lang="fr-FR" sz="1400" b="0" i="0" kern="1200" dirty="0" err="1">
                  <a:latin typeface="+mj-lt"/>
                </a:rPr>
                <a:t>financial</a:t>
              </a:r>
              <a:r>
                <a:rPr lang="fr-FR" sz="1400" b="0" i="0" kern="1200" dirty="0">
                  <a:latin typeface="+mj-lt"/>
                </a:rPr>
                <a:t> performance, as </a:t>
              </a:r>
              <a:r>
                <a:rPr lang="fr-FR" sz="1400" b="0" i="0" kern="1200" dirty="0" err="1">
                  <a:latin typeface="+mj-lt"/>
                </a:rPr>
                <a:t>sghown</a:t>
              </a:r>
              <a:r>
                <a:rPr lang="fr-FR" sz="1400" b="0" i="0" kern="1200" dirty="0">
                  <a:latin typeface="+mj-lt"/>
                </a:rPr>
                <a:t> in 2017 MIX </a:t>
              </a:r>
              <a:r>
                <a:rPr lang="fr-FR" sz="1400" b="0" i="0" kern="1200" dirty="0" err="1">
                  <a:latin typeface="+mj-lt"/>
                </a:rPr>
                <a:t>study</a:t>
              </a:r>
              <a:r>
                <a:rPr lang="fr-FR" sz="1400" b="0" i="0" kern="1200" dirty="0">
                  <a:latin typeface="+mj-lt"/>
                </a:rPr>
                <a:t> </a:t>
              </a:r>
              <a:r>
                <a:rPr lang="fr-FR" sz="1400" b="0" i="0" kern="1200" dirty="0" err="1">
                  <a:latin typeface="+mj-lt"/>
                </a:rPr>
                <a:t>where</a:t>
              </a:r>
              <a:r>
                <a:rPr lang="fr-FR" sz="1400" b="0" i="0" kern="1200" dirty="0">
                  <a:latin typeface="+mj-lt"/>
                </a:rPr>
                <a:t> good intentions </a:t>
              </a:r>
              <a:r>
                <a:rPr lang="fr-FR" sz="1400" b="0" i="0" kern="1200" dirty="0" err="1">
                  <a:latin typeface="+mj-lt"/>
                </a:rPr>
                <a:t>meet</a:t>
              </a:r>
              <a:r>
                <a:rPr lang="fr-FR" sz="1400" b="0" i="0" kern="1200" dirty="0">
                  <a:latin typeface="+mj-lt"/>
                </a:rPr>
                <a:t> good business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400" b="0" i="0" kern="1200" dirty="0">
                <a:latin typeface="+mj-lt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400" b="0" i="0" kern="1200" dirty="0">
                <a:latin typeface="+mj-lt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400" b="0" i="0" kern="1200" dirty="0"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6DD6B82-2E5F-3A49-B399-22E9A5E4F8FC}"/>
              </a:ext>
            </a:extLst>
          </p:cNvPr>
          <p:cNvGrpSpPr/>
          <p:nvPr/>
        </p:nvGrpSpPr>
        <p:grpSpPr>
          <a:xfrm>
            <a:off x="3795748" y="888519"/>
            <a:ext cx="2427148" cy="2124929"/>
            <a:chOff x="50937" y="349041"/>
            <a:chExt cx="2427148" cy="212492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9BECFD-840B-9B47-B9F4-E485C80DCB2C}"/>
                </a:ext>
              </a:extLst>
            </p:cNvPr>
            <p:cNvSpPr/>
            <p:nvPr/>
          </p:nvSpPr>
          <p:spPr>
            <a:xfrm>
              <a:off x="50937" y="349041"/>
              <a:ext cx="2427148" cy="212492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753689-C8C7-8844-B578-5478ACDCBDF8}"/>
                </a:ext>
              </a:extLst>
            </p:cNvPr>
            <p:cNvSpPr txBox="1"/>
            <p:nvPr/>
          </p:nvSpPr>
          <p:spPr>
            <a:xfrm>
              <a:off x="50937" y="349041"/>
              <a:ext cx="2427148" cy="212492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 err="1">
                  <a:latin typeface="+mj-lt"/>
                </a:rPr>
                <a:t>Because</a:t>
              </a:r>
              <a:r>
                <a:rPr lang="fr-FR" sz="1800" b="1" kern="1200" dirty="0">
                  <a:latin typeface="+mj-lt"/>
                </a:rPr>
                <a:t> </a:t>
              </a:r>
              <a:r>
                <a:rPr lang="fr-FR" sz="1800" b="1" kern="1200" dirty="0" err="1">
                  <a:latin typeface="+mj-lt"/>
                </a:rPr>
                <a:t>having</a:t>
              </a:r>
              <a:r>
                <a:rPr lang="fr-FR" sz="1800" b="1" kern="1200" dirty="0">
                  <a:latin typeface="+mj-lt"/>
                </a:rPr>
                <a:t> a mission </a:t>
              </a:r>
              <a:r>
                <a:rPr lang="fr-FR" sz="1800" b="1" kern="1200" dirty="0" err="1">
                  <a:latin typeface="+mj-lt"/>
                </a:rPr>
                <a:t>is</a:t>
              </a:r>
              <a:r>
                <a:rPr lang="fr-FR" sz="1800" b="1" kern="1200" dirty="0">
                  <a:latin typeface="+mj-lt"/>
                </a:rPr>
                <a:t> not the </a:t>
              </a:r>
              <a:r>
                <a:rPr lang="fr-FR" sz="1800" b="1" kern="1200" dirty="0" err="1">
                  <a:latin typeface="+mj-lt"/>
                </a:rPr>
                <a:t>same</a:t>
              </a:r>
              <a:r>
                <a:rPr lang="fr-FR" sz="1800" b="1" kern="1200" dirty="0">
                  <a:latin typeface="+mj-lt"/>
                </a:rPr>
                <a:t> as </a:t>
              </a:r>
              <a:r>
                <a:rPr lang="fr-FR" sz="1800" b="1" kern="1200" dirty="0" err="1">
                  <a:latin typeface="+mj-lt"/>
                </a:rPr>
                <a:t>achieving</a:t>
              </a:r>
              <a:r>
                <a:rPr lang="fr-FR" sz="1800" b="1" kern="1200" dirty="0">
                  <a:latin typeface="+mj-lt"/>
                </a:rPr>
                <a:t> </a:t>
              </a:r>
              <a:r>
                <a:rPr lang="fr-FR" sz="1800" b="1" kern="1200" dirty="0" err="1">
                  <a:latin typeface="+mj-lt"/>
                </a:rPr>
                <a:t>it</a:t>
              </a:r>
              <a:r>
                <a:rPr lang="fr-FR" sz="1800" b="1" kern="1200" dirty="0">
                  <a:latin typeface="+mj-lt"/>
                </a:rPr>
                <a:t>.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latin typeface="+mj-lt"/>
                </a:rPr>
                <a:t>SPM </a:t>
              </a:r>
              <a:r>
                <a:rPr lang="fr-FR" sz="1400" kern="1200" dirty="0" err="1">
                  <a:latin typeface="+mj-lt"/>
                </a:rPr>
                <a:t>ensures</a:t>
              </a:r>
              <a:r>
                <a:rPr lang="fr-FR" sz="1400" kern="1200" dirty="0">
                  <a:latin typeface="+mj-lt"/>
                </a:rPr>
                <a:t> </a:t>
              </a:r>
              <a:r>
                <a:rPr lang="fr-FR" sz="1400" kern="1200" dirty="0" err="1">
                  <a:latin typeface="+mj-lt"/>
                </a:rPr>
                <a:t>your</a:t>
              </a:r>
              <a:r>
                <a:rPr lang="fr-FR" sz="1400" kern="1200" dirty="0">
                  <a:latin typeface="+mj-lt"/>
                </a:rPr>
                <a:t> </a:t>
              </a:r>
              <a:r>
                <a:rPr lang="fr-FR" sz="1400" kern="1200" dirty="0" err="1">
                  <a:latin typeface="+mj-lt"/>
                </a:rPr>
                <a:t>organization</a:t>
              </a:r>
              <a:r>
                <a:rPr lang="fr-FR" sz="1400" kern="1200" dirty="0">
                  <a:latin typeface="+mj-lt"/>
                </a:rPr>
                <a:t> </a:t>
              </a:r>
              <a:r>
                <a:rPr lang="fr-FR" sz="1400" kern="1200" dirty="0" err="1">
                  <a:latin typeface="+mj-lt"/>
                </a:rPr>
                <a:t>does</a:t>
              </a:r>
              <a:r>
                <a:rPr lang="fr-FR" sz="1400" kern="1200" dirty="0">
                  <a:latin typeface="+mj-lt"/>
                </a:rPr>
                <a:t> </a:t>
              </a:r>
              <a:r>
                <a:rPr lang="fr-FR" sz="1400" kern="1200" dirty="0" err="1">
                  <a:latin typeface="+mj-lt"/>
                </a:rPr>
                <a:t>what</a:t>
              </a:r>
              <a:r>
                <a:rPr lang="fr-FR" sz="1400" kern="1200" dirty="0">
                  <a:latin typeface="+mj-lt"/>
                </a:rPr>
                <a:t> </a:t>
              </a:r>
              <a:r>
                <a:rPr lang="fr-FR" sz="1400" kern="1200" dirty="0" err="1">
                  <a:latin typeface="+mj-lt"/>
                </a:rPr>
                <a:t>it</a:t>
              </a:r>
              <a:r>
                <a:rPr lang="fr-FR" sz="1400" kern="1200" dirty="0">
                  <a:latin typeface="+mj-lt"/>
                </a:rPr>
                <a:t> set out to do</a:t>
              </a:r>
              <a:endParaRPr lang="en-US" sz="1400" kern="1200" dirty="0"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75404-16D4-B342-BBEB-0064323D7FF7}"/>
              </a:ext>
            </a:extLst>
          </p:cNvPr>
          <p:cNvGrpSpPr/>
          <p:nvPr/>
        </p:nvGrpSpPr>
        <p:grpSpPr>
          <a:xfrm>
            <a:off x="3745433" y="3496830"/>
            <a:ext cx="2427148" cy="2521127"/>
            <a:chOff x="622" y="2957352"/>
            <a:chExt cx="2427148" cy="25211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62A8EE-7A1C-C043-97DE-6D0C6316EF98}"/>
                </a:ext>
              </a:extLst>
            </p:cNvPr>
            <p:cNvSpPr/>
            <p:nvPr/>
          </p:nvSpPr>
          <p:spPr>
            <a:xfrm>
              <a:off x="622" y="2957352"/>
              <a:ext cx="2427148" cy="2521127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17C703-6677-0A43-ABCB-A4EB04D6B1BA}"/>
                </a:ext>
              </a:extLst>
            </p:cNvPr>
            <p:cNvSpPr txBox="1"/>
            <p:nvPr/>
          </p:nvSpPr>
          <p:spPr>
            <a:xfrm>
              <a:off x="622" y="2957352"/>
              <a:ext cx="2427148" cy="2521127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 err="1">
                  <a:latin typeface="+mj-lt"/>
                </a:rPr>
                <a:t>Because</a:t>
              </a:r>
              <a:r>
                <a:rPr lang="fr-FR" sz="1800" b="1" kern="1200" dirty="0">
                  <a:latin typeface="+mj-lt"/>
                </a:rPr>
                <a:t> </a:t>
              </a:r>
              <a:r>
                <a:rPr lang="fr-FR" sz="1800" b="1" kern="1200" dirty="0" err="1">
                  <a:latin typeface="+mj-lt"/>
                </a:rPr>
                <a:t>being</a:t>
              </a:r>
              <a:r>
                <a:rPr lang="fr-FR" sz="1800" b="1" kern="1200" dirty="0">
                  <a:latin typeface="+mj-lt"/>
                </a:rPr>
                <a:t> transparent about </a:t>
              </a:r>
              <a:r>
                <a:rPr lang="fr-FR" sz="1800" b="1" kern="1200" dirty="0" err="1">
                  <a:latin typeface="+mj-lt"/>
                </a:rPr>
                <a:t>your</a:t>
              </a:r>
              <a:r>
                <a:rPr lang="fr-FR" sz="1800" b="1" kern="1200" dirty="0">
                  <a:latin typeface="+mj-lt"/>
                </a:rPr>
                <a:t> social performance </a:t>
              </a:r>
              <a:r>
                <a:rPr lang="fr-FR" sz="1800" b="1" kern="1200" dirty="0" err="1">
                  <a:latin typeface="+mj-lt"/>
                </a:rPr>
                <a:t>is</a:t>
              </a:r>
              <a:r>
                <a:rPr lang="fr-FR" sz="1800" b="1" kern="1200" dirty="0">
                  <a:latin typeface="+mj-lt"/>
                </a:rPr>
                <a:t> good for </a:t>
              </a:r>
              <a:r>
                <a:rPr lang="fr-FR" sz="1800" b="1" kern="1200" dirty="0" err="1">
                  <a:latin typeface="+mj-lt"/>
                </a:rPr>
                <a:t>your</a:t>
              </a:r>
              <a:r>
                <a:rPr lang="fr-FR" sz="1800" b="1" kern="1200" dirty="0">
                  <a:latin typeface="+mj-lt"/>
                </a:rPr>
                <a:t> </a:t>
              </a:r>
              <a:r>
                <a:rPr lang="fr-FR" sz="1800" b="1" kern="1200" dirty="0" err="1">
                  <a:latin typeface="+mj-lt"/>
                </a:rPr>
                <a:t>reputation</a:t>
              </a:r>
              <a:r>
                <a:rPr lang="fr-FR" sz="1800" b="1" kern="1200" dirty="0">
                  <a:latin typeface="+mj-lt"/>
                </a:rPr>
                <a:t>, and the </a:t>
              </a:r>
              <a:r>
                <a:rPr lang="fr-FR" sz="1800" b="1" i="0" kern="1200" dirty="0" err="1">
                  <a:latin typeface="+mj-lt"/>
                </a:rPr>
                <a:t>credibility</a:t>
              </a:r>
              <a:r>
                <a:rPr lang="fr-FR" sz="1800" b="1" i="0" kern="1200" dirty="0">
                  <a:latin typeface="+mj-lt"/>
                </a:rPr>
                <a:t> of the </a:t>
              </a:r>
              <a:r>
                <a:rPr lang="fr-FR" sz="1800" b="1" i="0" kern="1200" dirty="0" err="1">
                  <a:latin typeface="+mj-lt"/>
                </a:rPr>
                <a:t>sector</a:t>
              </a:r>
              <a:r>
                <a:rPr lang="fr-FR" sz="1800" b="1" i="0" kern="1200" dirty="0">
                  <a:latin typeface="+mj-lt"/>
                </a:rPr>
                <a:t>.</a:t>
              </a:r>
              <a:endParaRPr lang="en-US" sz="1800" b="1" i="0" kern="1200" dirty="0">
                <a:latin typeface="+mj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C273BC-3D68-1745-AE69-712FD47A0D31}"/>
              </a:ext>
            </a:extLst>
          </p:cNvPr>
          <p:cNvGrpSpPr/>
          <p:nvPr/>
        </p:nvGrpSpPr>
        <p:grpSpPr>
          <a:xfrm>
            <a:off x="6296511" y="906769"/>
            <a:ext cx="2427148" cy="2124303"/>
            <a:chOff x="2551700" y="367291"/>
            <a:chExt cx="2427148" cy="21243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1F78BB-4383-7B48-AADE-CBFFE0F9237A}"/>
                </a:ext>
              </a:extLst>
            </p:cNvPr>
            <p:cNvSpPr/>
            <p:nvPr/>
          </p:nvSpPr>
          <p:spPr>
            <a:xfrm>
              <a:off x="2551700" y="367291"/>
              <a:ext cx="2427148" cy="212430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8D8733-5D90-2545-9EA3-B45D84B54708}"/>
                </a:ext>
              </a:extLst>
            </p:cNvPr>
            <p:cNvSpPr txBox="1"/>
            <p:nvPr/>
          </p:nvSpPr>
          <p:spPr>
            <a:xfrm>
              <a:off x="2551700" y="367291"/>
              <a:ext cx="2427148" cy="212430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 err="1">
                  <a:latin typeface="+mj-lt"/>
                </a:rPr>
                <a:t>Because</a:t>
              </a:r>
              <a:r>
                <a:rPr lang="fr-FR" sz="1800" b="1" kern="1200" dirty="0">
                  <a:latin typeface="+mj-lt"/>
                </a:rPr>
                <a:t> </a:t>
              </a:r>
              <a:r>
                <a:rPr lang="fr-FR" sz="1800" b="1" kern="1200" dirty="0" err="1">
                  <a:latin typeface="+mj-lt"/>
                </a:rPr>
                <a:t>it</a:t>
              </a:r>
              <a:r>
                <a:rPr lang="fr-FR" sz="1800" b="1" kern="1200" dirty="0">
                  <a:latin typeface="+mj-lt"/>
                </a:rPr>
                <a:t> </a:t>
              </a:r>
              <a:r>
                <a:rPr lang="fr-FR" sz="1800" b="1" kern="1200" dirty="0" err="1">
                  <a:latin typeface="+mj-lt"/>
                </a:rPr>
                <a:t>builds</a:t>
              </a:r>
              <a:r>
                <a:rPr lang="fr-FR" sz="1800" b="1" kern="1200" dirty="0">
                  <a:latin typeface="+mj-lt"/>
                </a:rPr>
                <a:t> client and staff </a:t>
              </a:r>
              <a:r>
                <a:rPr lang="fr-FR" sz="1800" b="1" kern="1200" dirty="0" err="1">
                  <a:latin typeface="+mj-lt"/>
                </a:rPr>
                <a:t>loyalty</a:t>
              </a:r>
              <a:endParaRPr lang="fr-FR" sz="1800" b="1" kern="1200" dirty="0">
                <a:latin typeface="+mj-lt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400" b="0" i="0" kern="1200" dirty="0">
                <a:latin typeface="+mj-lt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0" i="0" kern="1200" dirty="0" err="1">
                  <a:latin typeface="+mj-lt"/>
                </a:rPr>
                <a:t>Appropriate</a:t>
              </a:r>
              <a:r>
                <a:rPr lang="fr-FR" sz="1400" b="0" i="0" kern="1200" dirty="0">
                  <a:latin typeface="+mj-lt"/>
                </a:rPr>
                <a:t>, transparent and </a:t>
              </a:r>
              <a:r>
                <a:rPr lang="fr-FR" sz="1400" b="0" i="0" kern="1200" dirty="0" err="1">
                  <a:latin typeface="+mj-lt"/>
                </a:rPr>
                <a:t>fair</a:t>
              </a:r>
              <a:r>
                <a:rPr lang="fr-FR" sz="1400" b="0" i="0" kern="1200" dirty="0">
                  <a:latin typeface="+mj-lt"/>
                </a:rPr>
                <a:t> </a:t>
              </a:r>
              <a:r>
                <a:rPr lang="fr-FR" sz="1400" b="0" i="0" kern="1200" dirty="0" err="1">
                  <a:latin typeface="+mj-lt"/>
                </a:rPr>
                <a:t>products</a:t>
              </a:r>
              <a:r>
                <a:rPr lang="fr-FR" sz="1400" b="0" i="0" kern="1200" dirty="0">
                  <a:latin typeface="+mj-lt"/>
                </a:rPr>
                <a:t> </a:t>
              </a:r>
              <a:r>
                <a:rPr lang="fr-FR" sz="1400" b="0" i="0" kern="1200" dirty="0" err="1">
                  <a:latin typeface="+mj-lt"/>
                </a:rPr>
                <a:t>that</a:t>
              </a:r>
              <a:r>
                <a:rPr lang="fr-FR" sz="1400" b="0" i="0" kern="1200" dirty="0">
                  <a:latin typeface="+mj-lt"/>
                </a:rPr>
                <a:t> </a:t>
              </a:r>
              <a:r>
                <a:rPr lang="fr-FR" sz="1400" b="0" i="0" kern="1200" dirty="0" err="1">
                  <a:latin typeface="+mj-lt"/>
                </a:rPr>
                <a:t>meet</a:t>
              </a:r>
              <a:r>
                <a:rPr lang="fr-FR" sz="1400" b="0" i="0" kern="1200" dirty="0">
                  <a:latin typeface="+mj-lt"/>
                </a:rPr>
                <a:t> client </a:t>
              </a:r>
              <a:r>
                <a:rPr lang="fr-FR" sz="1400" b="0" i="0" kern="1200" dirty="0" err="1">
                  <a:latin typeface="+mj-lt"/>
                </a:rPr>
                <a:t>needs</a:t>
              </a:r>
              <a:r>
                <a:rPr lang="fr-FR" sz="1400" b="0" i="0" kern="1200" dirty="0">
                  <a:latin typeface="+mj-lt"/>
                </a:rPr>
                <a:t> </a:t>
              </a:r>
              <a:r>
                <a:rPr lang="fr-FR" sz="1400" b="0" i="0" kern="1200" dirty="0" err="1">
                  <a:latin typeface="+mj-lt"/>
                </a:rPr>
                <a:t>also</a:t>
              </a:r>
              <a:r>
                <a:rPr lang="fr-FR" sz="1400" b="0" i="0" kern="1200" dirty="0">
                  <a:latin typeface="+mj-lt"/>
                </a:rPr>
                <a:t> help </a:t>
              </a:r>
              <a:r>
                <a:rPr lang="fr-FR" sz="1400" b="0" i="0" kern="1200" dirty="0" err="1">
                  <a:latin typeface="+mj-lt"/>
                </a:rPr>
                <a:t>retain</a:t>
              </a:r>
              <a:r>
                <a:rPr lang="fr-FR" sz="1400" b="0" i="0" kern="1200" dirty="0">
                  <a:latin typeface="+mj-lt"/>
                </a:rPr>
                <a:t> clients. </a:t>
              </a:r>
              <a:r>
                <a:rPr lang="fr-FR" sz="1400" b="0" i="0" kern="1200" dirty="0" err="1">
                  <a:latin typeface="+mj-lt"/>
                </a:rPr>
                <a:t>Robust</a:t>
              </a:r>
              <a:r>
                <a:rPr lang="fr-FR" sz="1400" b="0" i="0" kern="1200" dirty="0">
                  <a:latin typeface="+mj-lt"/>
                </a:rPr>
                <a:t> HR </a:t>
              </a:r>
              <a:r>
                <a:rPr lang="fr-FR" sz="1400" b="0" i="0" kern="1200" dirty="0" err="1">
                  <a:latin typeface="+mj-lt"/>
                </a:rPr>
                <a:t>policies</a:t>
              </a:r>
              <a:r>
                <a:rPr lang="fr-FR" sz="1400" b="0" i="0" kern="1200" dirty="0">
                  <a:latin typeface="+mj-lt"/>
                </a:rPr>
                <a:t> encourage staff </a:t>
              </a:r>
              <a:r>
                <a:rPr lang="fr-FR" sz="1400" b="0" i="0" kern="1200" dirty="0" err="1">
                  <a:latin typeface="+mj-lt"/>
                </a:rPr>
                <a:t>retention</a:t>
              </a:r>
              <a:endParaRPr lang="en-US" sz="1400" b="0" i="0" kern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70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0808" y="544438"/>
            <a:ext cx="7543800" cy="1088068"/>
          </a:xfrm>
        </p:spPr>
        <p:txBody>
          <a:bodyPr>
            <a:normAutofit/>
          </a:bodyPr>
          <a:lstStyle/>
          <a:p>
            <a:r>
              <a:rPr lang="en-US" sz="3200" dirty="0"/>
              <a:t>What is balanced performance management?</a:t>
            </a:r>
            <a:endParaRPr lang="fr-FR" sz="3200" dirty="0"/>
          </a:p>
        </p:txBody>
      </p:sp>
      <p:grpSp>
        <p:nvGrpSpPr>
          <p:cNvPr id="4" name="Grouper 3"/>
          <p:cNvGrpSpPr/>
          <p:nvPr/>
        </p:nvGrpSpPr>
        <p:grpSpPr>
          <a:xfrm>
            <a:off x="729919" y="2386964"/>
            <a:ext cx="3673128" cy="2532733"/>
            <a:chOff x="14207" y="2978198"/>
            <a:chExt cx="4943166" cy="2237812"/>
          </a:xfrm>
        </p:grpSpPr>
        <p:sp>
          <p:nvSpPr>
            <p:cNvPr id="5" name="Isosceles Triangle 3"/>
            <p:cNvSpPr/>
            <p:nvPr/>
          </p:nvSpPr>
          <p:spPr>
            <a:xfrm>
              <a:off x="1811161" y="4020179"/>
              <a:ext cx="1846564" cy="1078316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Georgi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691352">
              <a:off x="14207" y="3852637"/>
              <a:ext cx="4943166" cy="2402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Georgia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0704896">
              <a:off x="29144" y="3548591"/>
              <a:ext cx="1784694" cy="6534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Georgia"/>
                </a:rPr>
                <a:t>Financial performance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20704896">
              <a:off x="2876167" y="2978198"/>
              <a:ext cx="1784694" cy="6534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Georgia"/>
                </a:rPr>
                <a:t>Social performance</a:t>
              </a:r>
            </a:p>
          </p:txBody>
        </p:sp>
        <p:sp>
          <p:nvSpPr>
            <p:cNvPr id="9" name="Multiply 11"/>
            <p:cNvSpPr/>
            <p:nvPr/>
          </p:nvSpPr>
          <p:spPr>
            <a:xfrm>
              <a:off x="2283012" y="4220061"/>
              <a:ext cx="934906" cy="995949"/>
            </a:xfrm>
            <a:prstGeom prst="mathMultipl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Georgia"/>
              </a:endParaRP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4794073" y="3336054"/>
            <a:ext cx="4085786" cy="2240172"/>
            <a:chOff x="4389636" y="3967480"/>
            <a:chExt cx="4485966" cy="2240739"/>
          </a:xfrm>
        </p:grpSpPr>
        <p:sp>
          <p:nvSpPr>
            <p:cNvPr id="11" name="Rectangle 10"/>
            <p:cNvSpPr/>
            <p:nvPr/>
          </p:nvSpPr>
          <p:spPr>
            <a:xfrm>
              <a:off x="4389636" y="4734416"/>
              <a:ext cx="4485966" cy="2402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Georgia"/>
              </a:endParaRPr>
            </a:p>
          </p:txBody>
        </p:sp>
        <p:sp>
          <p:nvSpPr>
            <p:cNvPr id="12" name="Isosceles Triangle 6"/>
            <p:cNvSpPr/>
            <p:nvPr/>
          </p:nvSpPr>
          <p:spPr>
            <a:xfrm>
              <a:off x="5782122" y="4989782"/>
              <a:ext cx="1613395" cy="1218437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Georgi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58386" y="3967480"/>
              <a:ext cx="1835073" cy="7379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Georgia"/>
                </a:rPr>
                <a:t>Financial performance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19015" y="4020182"/>
              <a:ext cx="1714220" cy="7379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Georgia"/>
                </a:rPr>
                <a:t>Social performance</a:t>
              </a:r>
            </a:p>
          </p:txBody>
        </p:sp>
        <p:sp>
          <p:nvSpPr>
            <p:cNvPr id="15" name="Smiley Face 13"/>
            <p:cNvSpPr/>
            <p:nvPr/>
          </p:nvSpPr>
          <p:spPr>
            <a:xfrm>
              <a:off x="6293460" y="5465618"/>
              <a:ext cx="625555" cy="570740"/>
            </a:xfrm>
            <a:prstGeom prst="smileyFac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761427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on">
  <a:themeElements>
    <a:clrScheme name="CERISE 2">
      <a:dk1>
        <a:srgbClr val="000000"/>
      </a:dk1>
      <a:lt1>
        <a:srgbClr val="FEFDFF"/>
      </a:lt1>
      <a:dk2>
        <a:srgbClr val="000000"/>
      </a:dk2>
      <a:lt2>
        <a:srgbClr val="E0DBD4"/>
      </a:lt2>
      <a:accent1>
        <a:srgbClr val="38732E"/>
      </a:accent1>
      <a:accent2>
        <a:srgbClr val="2D5F2D"/>
      </a:accent2>
      <a:accent3>
        <a:srgbClr val="88B219"/>
      </a:accent3>
      <a:accent4>
        <a:srgbClr val="3C792E"/>
      </a:accent4>
      <a:accent5>
        <a:srgbClr val="2E6023"/>
      </a:accent5>
      <a:accent6>
        <a:srgbClr val="E93F36"/>
      </a:accent6>
      <a:hlink>
        <a:srgbClr val="3D7B2E"/>
      </a:hlink>
      <a:folHlink>
        <a:srgbClr val="8EB716"/>
      </a:folHlink>
    </a:clrScheme>
    <a:fontScheme name="Rétrospectio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o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CERISE celine</Template>
  <TotalTime>4914</TotalTime>
  <Words>1111</Words>
  <Application>Microsoft Macintosh PowerPoint</Application>
  <PresentationFormat>On-screen Show (4:3)</PresentationFormat>
  <Paragraphs>196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Malgun Gothic Semilight</vt:lpstr>
      <vt:lpstr>ＭＳ Ｐゴシック</vt:lpstr>
      <vt:lpstr>Avenir Black</vt:lpstr>
      <vt:lpstr>Avenir Book</vt:lpstr>
      <vt:lpstr>Calibri</vt:lpstr>
      <vt:lpstr>Calibri Light</vt:lpstr>
      <vt:lpstr>Franklin Gothic Book</vt:lpstr>
      <vt:lpstr>Franklin Gothic Medium</vt:lpstr>
      <vt:lpstr>Garamond</vt:lpstr>
      <vt:lpstr>Georgia</vt:lpstr>
      <vt:lpstr>Helvetica Neue</vt:lpstr>
      <vt:lpstr>Mangal</vt:lpstr>
      <vt:lpstr>News Gothic MT</vt:lpstr>
      <vt:lpstr>Times New Roman</vt:lpstr>
      <vt:lpstr>Wingdings</vt:lpstr>
      <vt:lpstr>Rétrospection</vt:lpstr>
      <vt:lpstr>Mission SPI4+ NAME MFI   </vt:lpstr>
      <vt:lpstr>Introductions partner/auditor</vt:lpstr>
      <vt:lpstr>CERISE and Social Performance</vt:lpstr>
      <vt:lpstr>Objectives of the social audit</vt:lpstr>
      <vt:lpstr>Objectives of this introductory workshop</vt:lpstr>
      <vt:lpstr>Are we talking the same language?    </vt:lpstr>
      <vt:lpstr>What do we mean by social performance? </vt:lpstr>
      <vt:lpstr>PowerPoint Presentation</vt:lpstr>
      <vt:lpstr>What is balanced performance management?</vt:lpstr>
      <vt:lpstr>The risks of unbalanced management</vt:lpstr>
      <vt:lpstr>Benefits of good social performance management</vt:lpstr>
      <vt:lpstr>Social Performance Management </vt:lpstr>
      <vt:lpstr>PowerPoint Presentation</vt:lpstr>
      <vt:lpstr>PowerPoint Presentation</vt:lpstr>
      <vt:lpstr>Hierarchy within the Universal Standards</vt:lpstr>
      <vt:lpstr>Hierarchy within the Universal Standards</vt:lpstr>
      <vt:lpstr>Assessing social performance management</vt:lpstr>
      <vt:lpstr>PowerPoint Presentation</vt:lpstr>
      <vt:lpstr>PowerPoint Presentation</vt:lpstr>
      <vt:lpstr>PowerPoint Presentation</vt:lpstr>
      <vt:lpstr>PowerPoint Presentation</vt:lpstr>
      <vt:lpstr>Your perspective </vt:lpstr>
      <vt:lpstr>Objectives of the SPI4 audit and expectations</vt:lpstr>
      <vt:lpstr>Agenda of the audit </vt:lpstr>
      <vt:lpstr>Share your expectations (MFI - partner / auditor)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Dubuc</dc:creator>
  <cp:lastModifiedBy>Bonnie Brusky</cp:lastModifiedBy>
  <cp:revision>189</cp:revision>
  <dcterms:created xsi:type="dcterms:W3CDTF">2014-07-02T15:36:26Z</dcterms:created>
  <dcterms:modified xsi:type="dcterms:W3CDTF">2019-02-08T16:37:29Z</dcterms:modified>
</cp:coreProperties>
</file>