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7.xml" ContentType="application/vnd.openxmlformats-officedocument.presentationml.notesSlide+xml"/>
  <Override PartName="/ppt/charts/chart8.xml" ContentType="application/vnd.openxmlformats-officedocument.drawingml.chart+xml"/>
  <Override PartName="/ppt/notesSlides/notesSlide8.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9.xml" ContentType="application/vnd.openxmlformats-officedocument.presentationml.notesSl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6" r:id="rId1"/>
  </p:sldMasterIdLst>
  <p:notesMasterIdLst>
    <p:notesMasterId r:id="rId31"/>
  </p:notesMasterIdLst>
  <p:sldIdLst>
    <p:sldId id="256" r:id="rId2"/>
    <p:sldId id="317" r:id="rId3"/>
    <p:sldId id="318" r:id="rId4"/>
    <p:sldId id="319" r:id="rId5"/>
    <p:sldId id="320" r:id="rId6"/>
    <p:sldId id="321" r:id="rId7"/>
    <p:sldId id="322" r:id="rId8"/>
    <p:sldId id="323" r:id="rId9"/>
    <p:sldId id="324" r:id="rId10"/>
    <p:sldId id="325" r:id="rId11"/>
    <p:sldId id="326" r:id="rId12"/>
    <p:sldId id="327" r:id="rId13"/>
    <p:sldId id="328" r:id="rId14"/>
    <p:sldId id="329" r:id="rId15"/>
    <p:sldId id="330" r:id="rId16"/>
    <p:sldId id="331" r:id="rId17"/>
    <p:sldId id="332" r:id="rId18"/>
    <p:sldId id="333" r:id="rId19"/>
    <p:sldId id="334" r:id="rId20"/>
    <p:sldId id="335" r:id="rId21"/>
    <p:sldId id="336" r:id="rId22"/>
    <p:sldId id="337" r:id="rId23"/>
    <p:sldId id="338" r:id="rId24"/>
    <p:sldId id="339" r:id="rId25"/>
    <p:sldId id="340" r:id="rId26"/>
    <p:sldId id="341" r:id="rId27"/>
    <p:sldId id="342" r:id="rId28"/>
    <p:sldId id="343" r:id="rId29"/>
    <p:sldId id="390" r:id="rId30"/>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70EFDAA8-0355-634C-9572-AD6DD6B43970}">
          <p14:sldIdLst/>
        </p14:section>
        <p14:section name="Presentation " id="{956F23CF-D9C6-2448-9A31-78F3FE438818}">
          <p14:sldIdLst>
            <p14:sldId id="25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341"/>
            <p14:sldId id="342"/>
            <p14:sldId id="343"/>
            <p14:sldId id="39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B"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B8AA76"/>
    <a:srgbClr val="B91A1B"/>
    <a:srgbClr val="91A81B"/>
    <a:srgbClr val="D6BC2E"/>
    <a:srgbClr val="1C556B"/>
    <a:srgbClr val="D0836B"/>
    <a:srgbClr val="775F55"/>
    <a:srgbClr val="CA2020"/>
    <a:srgbClr val="FEEFD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B9FA45-2419-457B-95C0-CA8A913FF422}" v="9" dt="2019-04-25T13:22:03.44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72" autoAdjust="0"/>
    <p:restoredTop sz="94280" autoAdjust="0"/>
  </p:normalViewPr>
  <p:slideViewPr>
    <p:cSldViewPr snapToGrid="0" snapToObjects="1">
      <p:cViewPr varScale="1">
        <p:scale>
          <a:sx n="53" d="100"/>
          <a:sy n="53" d="100"/>
        </p:scale>
        <p:origin x="52" y="344"/>
      </p:cViewPr>
      <p:guideLst>
        <p:guide orient="horz" pos="2160"/>
        <p:guide pos="2880"/>
      </p:guideLst>
    </p:cSldViewPr>
  </p:slideViewPr>
  <p:outlineViewPr>
    <p:cViewPr>
      <p:scale>
        <a:sx n="33" d="100"/>
        <a:sy n="33" d="100"/>
      </p:scale>
      <p:origin x="0" y="308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élia Fernandez" userId="5bb4fe6460dd3d71" providerId="LiveId" clId="{D1B9FA45-2419-457B-95C0-CA8A913FF422}"/>
    <pc:docChg chg="addSld modSld">
      <pc:chgData name="Célia Fernandez" userId="5bb4fe6460dd3d71" providerId="LiveId" clId="{D1B9FA45-2419-457B-95C0-CA8A913FF422}" dt="2019-04-25T13:22:03.440" v="8"/>
      <pc:docMkLst>
        <pc:docMk/>
      </pc:docMkLst>
      <pc:sldChg chg="addSp add">
        <pc:chgData name="Célia Fernandez" userId="5bb4fe6460dd3d71" providerId="LiveId" clId="{D1B9FA45-2419-457B-95C0-CA8A913FF422}" dt="2019-04-25T13:20:55.458" v="4"/>
        <pc:sldMkLst>
          <pc:docMk/>
          <pc:sldMk cId="67415842" sldId="256"/>
        </pc:sldMkLst>
        <pc:spChg chg="add">
          <ac:chgData name="Célia Fernandez" userId="5bb4fe6460dd3d71" providerId="LiveId" clId="{D1B9FA45-2419-457B-95C0-CA8A913FF422}" dt="2019-04-25T13:20:55.458" v="4"/>
          <ac:spMkLst>
            <pc:docMk/>
            <pc:sldMk cId="67415842" sldId="256"/>
            <ac:spMk id="5" creationId="{B1FE3CB1-AB07-4F0C-A89C-927548A6AE78}"/>
          </ac:spMkLst>
        </pc:spChg>
        <pc:picChg chg="add">
          <ac:chgData name="Célia Fernandez" userId="5bb4fe6460dd3d71" providerId="LiveId" clId="{D1B9FA45-2419-457B-95C0-CA8A913FF422}" dt="2019-04-25T13:20:55.458" v="4"/>
          <ac:picMkLst>
            <pc:docMk/>
            <pc:sldMk cId="67415842" sldId="256"/>
            <ac:picMk id="7" creationId="{2C43BF26-61B3-41AB-89E1-DFF781B4CD9A}"/>
          </ac:picMkLst>
        </pc:picChg>
      </pc:sldChg>
      <pc:sldChg chg="add">
        <pc:chgData name="Célia Fernandez" userId="5bb4fe6460dd3d71" providerId="LiveId" clId="{D1B9FA45-2419-457B-95C0-CA8A913FF422}" dt="2019-04-25T13:16:57.315" v="0"/>
        <pc:sldMkLst>
          <pc:docMk/>
          <pc:sldMk cId="951934046" sldId="317"/>
        </pc:sldMkLst>
      </pc:sldChg>
      <pc:sldChg chg="add">
        <pc:chgData name="Célia Fernandez" userId="5bb4fe6460dd3d71" providerId="LiveId" clId="{D1B9FA45-2419-457B-95C0-CA8A913FF422}" dt="2019-04-25T13:16:57.315" v="0"/>
        <pc:sldMkLst>
          <pc:docMk/>
          <pc:sldMk cId="1866195648" sldId="318"/>
        </pc:sldMkLst>
      </pc:sldChg>
      <pc:sldChg chg="add">
        <pc:chgData name="Célia Fernandez" userId="5bb4fe6460dd3d71" providerId="LiveId" clId="{D1B9FA45-2419-457B-95C0-CA8A913FF422}" dt="2019-04-25T13:16:57.315" v="0"/>
        <pc:sldMkLst>
          <pc:docMk/>
          <pc:sldMk cId="1675730543" sldId="319"/>
        </pc:sldMkLst>
      </pc:sldChg>
      <pc:sldChg chg="add">
        <pc:chgData name="Célia Fernandez" userId="5bb4fe6460dd3d71" providerId="LiveId" clId="{D1B9FA45-2419-457B-95C0-CA8A913FF422}" dt="2019-04-25T13:16:57.315" v="0"/>
        <pc:sldMkLst>
          <pc:docMk/>
          <pc:sldMk cId="322481024" sldId="320"/>
        </pc:sldMkLst>
      </pc:sldChg>
      <pc:sldChg chg="add">
        <pc:chgData name="Célia Fernandez" userId="5bb4fe6460dd3d71" providerId="LiveId" clId="{D1B9FA45-2419-457B-95C0-CA8A913FF422}" dt="2019-04-25T13:16:57.315" v="0"/>
        <pc:sldMkLst>
          <pc:docMk/>
          <pc:sldMk cId="1320924296" sldId="321"/>
        </pc:sldMkLst>
      </pc:sldChg>
      <pc:sldChg chg="add">
        <pc:chgData name="Célia Fernandez" userId="5bb4fe6460dd3d71" providerId="LiveId" clId="{D1B9FA45-2419-457B-95C0-CA8A913FF422}" dt="2019-04-25T13:16:57.315" v="0"/>
        <pc:sldMkLst>
          <pc:docMk/>
          <pc:sldMk cId="430375084" sldId="322"/>
        </pc:sldMkLst>
      </pc:sldChg>
      <pc:sldChg chg="add">
        <pc:chgData name="Célia Fernandez" userId="5bb4fe6460dd3d71" providerId="LiveId" clId="{D1B9FA45-2419-457B-95C0-CA8A913FF422}" dt="2019-04-25T13:16:57.315" v="0"/>
        <pc:sldMkLst>
          <pc:docMk/>
          <pc:sldMk cId="589113692" sldId="323"/>
        </pc:sldMkLst>
      </pc:sldChg>
      <pc:sldChg chg="add">
        <pc:chgData name="Célia Fernandez" userId="5bb4fe6460dd3d71" providerId="LiveId" clId="{D1B9FA45-2419-457B-95C0-CA8A913FF422}" dt="2019-04-25T13:16:57.315" v="0"/>
        <pc:sldMkLst>
          <pc:docMk/>
          <pc:sldMk cId="1334208774" sldId="324"/>
        </pc:sldMkLst>
      </pc:sldChg>
      <pc:sldChg chg="add">
        <pc:chgData name="Célia Fernandez" userId="5bb4fe6460dd3d71" providerId="LiveId" clId="{D1B9FA45-2419-457B-95C0-CA8A913FF422}" dt="2019-04-25T13:16:57.315" v="0"/>
        <pc:sldMkLst>
          <pc:docMk/>
          <pc:sldMk cId="22622644" sldId="325"/>
        </pc:sldMkLst>
      </pc:sldChg>
      <pc:sldChg chg="add">
        <pc:chgData name="Célia Fernandez" userId="5bb4fe6460dd3d71" providerId="LiveId" clId="{D1B9FA45-2419-457B-95C0-CA8A913FF422}" dt="2019-04-25T13:16:57.315" v="0"/>
        <pc:sldMkLst>
          <pc:docMk/>
          <pc:sldMk cId="114172189" sldId="326"/>
        </pc:sldMkLst>
      </pc:sldChg>
      <pc:sldChg chg="add">
        <pc:chgData name="Célia Fernandez" userId="5bb4fe6460dd3d71" providerId="LiveId" clId="{D1B9FA45-2419-457B-95C0-CA8A913FF422}" dt="2019-04-25T13:16:57.315" v="0"/>
        <pc:sldMkLst>
          <pc:docMk/>
          <pc:sldMk cId="1189083752" sldId="327"/>
        </pc:sldMkLst>
      </pc:sldChg>
      <pc:sldChg chg="add">
        <pc:chgData name="Célia Fernandez" userId="5bb4fe6460dd3d71" providerId="LiveId" clId="{D1B9FA45-2419-457B-95C0-CA8A913FF422}" dt="2019-04-25T13:16:57.315" v="0"/>
        <pc:sldMkLst>
          <pc:docMk/>
          <pc:sldMk cId="447800882" sldId="328"/>
        </pc:sldMkLst>
      </pc:sldChg>
      <pc:sldChg chg="add">
        <pc:chgData name="Célia Fernandez" userId="5bb4fe6460dd3d71" providerId="LiveId" clId="{D1B9FA45-2419-457B-95C0-CA8A913FF422}" dt="2019-04-25T13:16:57.315" v="0"/>
        <pc:sldMkLst>
          <pc:docMk/>
          <pc:sldMk cId="1406724686" sldId="329"/>
        </pc:sldMkLst>
      </pc:sldChg>
      <pc:sldChg chg="add">
        <pc:chgData name="Célia Fernandez" userId="5bb4fe6460dd3d71" providerId="LiveId" clId="{D1B9FA45-2419-457B-95C0-CA8A913FF422}" dt="2019-04-25T13:16:57.315" v="0"/>
        <pc:sldMkLst>
          <pc:docMk/>
          <pc:sldMk cId="1552265723" sldId="330"/>
        </pc:sldMkLst>
      </pc:sldChg>
      <pc:sldChg chg="add">
        <pc:chgData name="Célia Fernandez" userId="5bb4fe6460dd3d71" providerId="LiveId" clId="{D1B9FA45-2419-457B-95C0-CA8A913FF422}" dt="2019-04-25T13:16:57.315" v="0"/>
        <pc:sldMkLst>
          <pc:docMk/>
          <pc:sldMk cId="1298662705" sldId="331"/>
        </pc:sldMkLst>
      </pc:sldChg>
      <pc:sldChg chg="add">
        <pc:chgData name="Célia Fernandez" userId="5bb4fe6460dd3d71" providerId="LiveId" clId="{D1B9FA45-2419-457B-95C0-CA8A913FF422}" dt="2019-04-25T13:16:57.315" v="0"/>
        <pc:sldMkLst>
          <pc:docMk/>
          <pc:sldMk cId="1631488852" sldId="332"/>
        </pc:sldMkLst>
      </pc:sldChg>
      <pc:sldChg chg="add">
        <pc:chgData name="Célia Fernandez" userId="5bb4fe6460dd3d71" providerId="LiveId" clId="{D1B9FA45-2419-457B-95C0-CA8A913FF422}" dt="2019-04-25T13:16:57.315" v="0"/>
        <pc:sldMkLst>
          <pc:docMk/>
          <pc:sldMk cId="1361930668" sldId="333"/>
        </pc:sldMkLst>
      </pc:sldChg>
      <pc:sldChg chg="add">
        <pc:chgData name="Célia Fernandez" userId="5bb4fe6460dd3d71" providerId="LiveId" clId="{D1B9FA45-2419-457B-95C0-CA8A913FF422}" dt="2019-04-25T13:16:57.315" v="0"/>
        <pc:sldMkLst>
          <pc:docMk/>
          <pc:sldMk cId="2088027350" sldId="334"/>
        </pc:sldMkLst>
      </pc:sldChg>
      <pc:sldChg chg="add">
        <pc:chgData name="Célia Fernandez" userId="5bb4fe6460dd3d71" providerId="LiveId" clId="{D1B9FA45-2419-457B-95C0-CA8A913FF422}" dt="2019-04-25T13:16:57.315" v="0"/>
        <pc:sldMkLst>
          <pc:docMk/>
          <pc:sldMk cId="1445395823" sldId="335"/>
        </pc:sldMkLst>
      </pc:sldChg>
      <pc:sldChg chg="add">
        <pc:chgData name="Célia Fernandez" userId="5bb4fe6460dd3d71" providerId="LiveId" clId="{D1B9FA45-2419-457B-95C0-CA8A913FF422}" dt="2019-04-25T13:16:57.315" v="0"/>
        <pc:sldMkLst>
          <pc:docMk/>
          <pc:sldMk cId="1178520584" sldId="336"/>
        </pc:sldMkLst>
      </pc:sldChg>
      <pc:sldChg chg="add">
        <pc:chgData name="Célia Fernandez" userId="5bb4fe6460dd3d71" providerId="LiveId" clId="{D1B9FA45-2419-457B-95C0-CA8A913FF422}" dt="2019-04-25T13:16:57.315" v="0"/>
        <pc:sldMkLst>
          <pc:docMk/>
          <pc:sldMk cId="1933921886" sldId="337"/>
        </pc:sldMkLst>
      </pc:sldChg>
      <pc:sldChg chg="add">
        <pc:chgData name="Célia Fernandez" userId="5bb4fe6460dd3d71" providerId="LiveId" clId="{D1B9FA45-2419-457B-95C0-CA8A913FF422}" dt="2019-04-25T13:16:57.315" v="0"/>
        <pc:sldMkLst>
          <pc:docMk/>
          <pc:sldMk cId="700295485" sldId="338"/>
        </pc:sldMkLst>
      </pc:sldChg>
      <pc:sldChg chg="add">
        <pc:chgData name="Célia Fernandez" userId="5bb4fe6460dd3d71" providerId="LiveId" clId="{D1B9FA45-2419-457B-95C0-CA8A913FF422}" dt="2019-04-25T13:16:57.315" v="0"/>
        <pc:sldMkLst>
          <pc:docMk/>
          <pc:sldMk cId="308262372" sldId="339"/>
        </pc:sldMkLst>
      </pc:sldChg>
      <pc:sldChg chg="add">
        <pc:chgData name="Célia Fernandez" userId="5bb4fe6460dd3d71" providerId="LiveId" clId="{D1B9FA45-2419-457B-95C0-CA8A913FF422}" dt="2019-04-25T13:16:57.315" v="0"/>
        <pc:sldMkLst>
          <pc:docMk/>
          <pc:sldMk cId="1246927578" sldId="340"/>
        </pc:sldMkLst>
      </pc:sldChg>
      <pc:sldChg chg="add">
        <pc:chgData name="Célia Fernandez" userId="5bb4fe6460dd3d71" providerId="LiveId" clId="{D1B9FA45-2419-457B-95C0-CA8A913FF422}" dt="2019-04-25T13:16:57.315" v="0"/>
        <pc:sldMkLst>
          <pc:docMk/>
          <pc:sldMk cId="1255924457" sldId="341"/>
        </pc:sldMkLst>
      </pc:sldChg>
      <pc:sldChg chg="add">
        <pc:chgData name="Célia Fernandez" userId="5bb4fe6460dd3d71" providerId="LiveId" clId="{D1B9FA45-2419-457B-95C0-CA8A913FF422}" dt="2019-04-25T13:16:57.315" v="0"/>
        <pc:sldMkLst>
          <pc:docMk/>
          <pc:sldMk cId="319303118" sldId="342"/>
        </pc:sldMkLst>
      </pc:sldChg>
      <pc:sldChg chg="add">
        <pc:chgData name="Célia Fernandez" userId="5bb4fe6460dd3d71" providerId="LiveId" clId="{D1B9FA45-2419-457B-95C0-CA8A913FF422}" dt="2019-04-25T13:16:57.315" v="0"/>
        <pc:sldMkLst>
          <pc:docMk/>
          <pc:sldMk cId="1908976407" sldId="343"/>
        </pc:sldMkLst>
      </pc:sldChg>
      <pc:sldChg chg="modSp add">
        <pc:chgData name="Célia Fernandez" userId="5bb4fe6460dd3d71" providerId="LiveId" clId="{D1B9FA45-2419-457B-95C0-CA8A913FF422}" dt="2019-04-25T13:22:03.440" v="8"/>
        <pc:sldMkLst>
          <pc:docMk/>
          <pc:sldMk cId="574054751" sldId="390"/>
        </pc:sldMkLst>
        <pc:spChg chg="mod">
          <ac:chgData name="Célia Fernandez" userId="5bb4fe6460dd3d71" providerId="LiveId" clId="{D1B9FA45-2419-457B-95C0-CA8A913FF422}" dt="2019-04-25T13:22:03.440" v="8"/>
          <ac:spMkLst>
            <pc:docMk/>
            <pc:sldMk cId="574054751" sldId="390"/>
            <ac:spMk id="3" creationId="{736FE297-5B6E-4A7F-9E75-35E34CB625D5}"/>
          </ac:spMkLst>
        </pc:spChg>
      </pc:sldChg>
      <pc:sldChg chg="addSp delSp">
        <pc:chgData name="Célia Fernandez" userId="5bb4fe6460dd3d71" providerId="LiveId" clId="{D1B9FA45-2419-457B-95C0-CA8A913FF422}" dt="2019-04-25T13:20:41.849" v="3"/>
        <pc:sldMkLst>
          <pc:docMk/>
          <pc:sldMk cId="2478647915" sldId="498"/>
        </pc:sldMkLst>
        <pc:spChg chg="add del">
          <ac:chgData name="Célia Fernandez" userId="5bb4fe6460dd3d71" providerId="LiveId" clId="{D1B9FA45-2419-457B-95C0-CA8A913FF422}" dt="2019-04-25T13:20:39.506" v="2"/>
          <ac:spMkLst>
            <pc:docMk/>
            <pc:sldMk cId="2478647915" sldId="498"/>
            <ac:spMk id="6" creationId="{93241932-65B2-4B39-94E4-55F03CD79FEA}"/>
          </ac:spMkLst>
        </pc:spChg>
        <pc:spChg chg="add">
          <ac:chgData name="Célia Fernandez" userId="5bb4fe6460dd3d71" providerId="LiveId" clId="{D1B9FA45-2419-457B-95C0-CA8A913FF422}" dt="2019-04-25T13:20:41.849" v="3"/>
          <ac:spMkLst>
            <pc:docMk/>
            <pc:sldMk cId="2478647915" sldId="498"/>
            <ac:spMk id="9" creationId="{CD29D0E0-C047-4C25-9BCB-99990B039AF9}"/>
          </ac:spMkLst>
        </pc:spChg>
        <pc:picChg chg="add del">
          <ac:chgData name="Célia Fernandez" userId="5bb4fe6460dd3d71" providerId="LiveId" clId="{D1B9FA45-2419-457B-95C0-CA8A913FF422}" dt="2019-04-25T13:20:39.506" v="2"/>
          <ac:picMkLst>
            <pc:docMk/>
            <pc:sldMk cId="2478647915" sldId="498"/>
            <ac:picMk id="8" creationId="{5CE4B1CC-A03B-475F-A7B8-157C90A82234}"/>
          </ac:picMkLst>
        </pc:picChg>
        <pc:picChg chg="add">
          <ac:chgData name="Célia Fernandez" userId="5bb4fe6460dd3d71" providerId="LiveId" clId="{D1B9FA45-2419-457B-95C0-CA8A913FF422}" dt="2019-04-25T13:20:41.849" v="3"/>
          <ac:picMkLst>
            <pc:docMk/>
            <pc:sldMk cId="2478647915" sldId="498"/>
            <ac:picMk id="10" creationId="{85B9403A-75A4-4008-9D2E-1144861AC27D}"/>
          </ac:picMkLst>
        </pc:picChg>
      </pc:sldChg>
      <pc:sldChg chg="addSp add">
        <pc:chgData name="Célia Fernandez" userId="5bb4fe6460dd3d71" providerId="LiveId" clId="{D1B9FA45-2419-457B-95C0-CA8A913FF422}" dt="2019-04-25T13:21:24.807" v="6"/>
        <pc:sldMkLst>
          <pc:docMk/>
          <pc:sldMk cId="1879225183" sldId="499"/>
        </pc:sldMkLst>
        <pc:spChg chg="add">
          <ac:chgData name="Célia Fernandez" userId="5bb4fe6460dd3d71" providerId="LiveId" clId="{D1B9FA45-2419-457B-95C0-CA8A913FF422}" dt="2019-04-25T13:21:24.807" v="6"/>
          <ac:spMkLst>
            <pc:docMk/>
            <pc:sldMk cId="1879225183" sldId="499"/>
            <ac:spMk id="10" creationId="{DB7CC129-4C3E-484F-8125-71A737FEDDF7}"/>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oleObject" Target="Macintosh%20HD:Users:bonniebrusky1:Dropbox:CERISE:0.%20Bonnie%20only:Al%20Amana%20oct%202015:0_SPI%204%20v1.2.3_Al%20Amana%20migre&#769;_VP_BB%20(version%201).xlsm"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Macintosh%20HD:Users:bonniebrusky1:Dropbox:CERISE:0.%20Bonnie%20only:Al%20Amana%20oct%202015:0_SPI%204%20v1.2.3_Al%20Amana%20migre&#769;_VP_BB%20(version%201).xlsm" TargetMode="Externa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file:///D:\Dropbox\SPI-SAM\SPI%20-%20version4\Filled%20in%20SPI4%20v1.1\AMK\Final-SPI-4-v1.2_010115_final.xlsm"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Dropbox\SPI-SAM\SPI%20-%20version4\Filled%20in%20SPI4%20v1.1\AMK\Final-SPI-4-v1.2_010115_final.xlsm"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bonniebrusky1:Dropbox:CERISE:0.%20Bonnie%20only:Al%20Amana%20oct%202015:0_SPI%204%20v1.2.3_Al%20Amana%20migre&#769;_VP_BB%20(version%201).xlsm"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bonniebrusky1:Dropbox:CERISE:0.%20Bonnie%20only:Al%20Amana%20oct%202015:0_SPI%204%20v1.2.3_Al%20Amana%20migre&#769;_VP_BB%20(version%201).xlsm"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bonniebrusky1:Dropbox:CERISE:0.%20Bonnie%20only:Al%20Amana%20oct%202015:0_SPI%204%20v1.2.3_Al%20Amana%20migre&#769;_VP_BB%20(version%201).xlsm"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bonniebrusky1:Dropbox:CERISE:0.%20Bonnie%20only:Al%20Amana%20oct%202015:0_SPI%204%20v1.2.3_Al%20Amana%20migre&#769;_VP_BB%20(version%201).xlsm"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bonniebrusky1:Dropbox:CERISE:0.%20Bonnie%20only:Al%20Amana%20oct%202015:0_SPI%204%20v1.2.3_Al%20Amana%20migre&#769;_VP_BB%20(version%201).xlsm"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35761696291630402"/>
          <c:y val="0.158772916053385"/>
          <c:w val="0.47618428606076701"/>
          <c:h val="0.54732526343042998"/>
        </c:manualLayout>
      </c:layout>
      <c:barChart>
        <c:barDir val="bar"/>
        <c:grouping val="clustered"/>
        <c:varyColors val="0"/>
        <c:ser>
          <c:idx val="0"/>
          <c:order val="0"/>
          <c:tx>
            <c:strRef>
              <c:f>Feuil1!$B$1</c:f>
              <c:strCache>
                <c:ptCount val="1"/>
                <c:pt idx="0">
                  <c:v>Série 1</c:v>
                </c:pt>
              </c:strCache>
            </c:strRef>
          </c:tx>
          <c:invertIfNegative val="0"/>
          <c:cat>
            <c:numRef>
              <c:f>Feuil1!$A$2:$A$5</c:f>
              <c:numCache>
                <c:formatCode>General</c:formatCode>
                <c:ptCount val="4"/>
                <c:pt idx="0">
                  <c:v>1</c:v>
                </c:pt>
                <c:pt idx="1">
                  <c:v>2</c:v>
                </c:pt>
                <c:pt idx="2">
                  <c:v>3</c:v>
                </c:pt>
                <c:pt idx="3">
                  <c:v>4</c:v>
                </c:pt>
              </c:numCache>
            </c:numRef>
          </c:cat>
          <c:val>
            <c:numRef>
              <c:f>Feuil1!$B$2:$B$5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785-454A-81FC-08498363FAFE}"/>
            </c:ext>
          </c:extLst>
        </c:ser>
        <c:dLbls>
          <c:showLegendKey val="0"/>
          <c:showVal val="0"/>
          <c:showCatName val="0"/>
          <c:showSerName val="0"/>
          <c:showPercent val="0"/>
          <c:showBubbleSize val="0"/>
        </c:dLbls>
        <c:gapWidth val="150"/>
        <c:axId val="2089913168"/>
        <c:axId val="-1917758224"/>
      </c:barChart>
      <c:catAx>
        <c:axId val="2089913168"/>
        <c:scaling>
          <c:orientation val="minMax"/>
        </c:scaling>
        <c:delete val="0"/>
        <c:axPos val="l"/>
        <c:numFmt formatCode="General" sourceLinked="1"/>
        <c:majorTickMark val="out"/>
        <c:minorTickMark val="none"/>
        <c:tickLblPos val="nextTo"/>
        <c:txPr>
          <a:bodyPr/>
          <a:lstStyle/>
          <a:p>
            <a:pPr>
              <a:defRPr sz="1000"/>
            </a:pPr>
            <a:endParaRPr lang="fr-FR"/>
          </a:p>
        </c:txPr>
        <c:crossAx val="-1917758224"/>
        <c:crosses val="autoZero"/>
        <c:auto val="1"/>
        <c:lblAlgn val="ctr"/>
        <c:lblOffset val="100"/>
        <c:noMultiLvlLbl val="0"/>
      </c:catAx>
      <c:valAx>
        <c:axId val="-1917758224"/>
        <c:scaling>
          <c:orientation val="minMax"/>
        </c:scaling>
        <c:delete val="1"/>
        <c:axPos val="b"/>
        <c:numFmt formatCode="General" sourceLinked="1"/>
        <c:majorTickMark val="out"/>
        <c:minorTickMark val="none"/>
        <c:tickLblPos val="none"/>
        <c:crossAx val="2089913168"/>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67769755315905"/>
          <c:y val="0.231116666666667"/>
          <c:w val="0.49832243164933399"/>
          <c:h val="0.67171190476190501"/>
        </c:manualLayout>
      </c:layout>
      <c:barChart>
        <c:barDir val="bar"/>
        <c:grouping val="clustered"/>
        <c:varyColors val="0"/>
        <c:ser>
          <c:idx val="0"/>
          <c:order val="0"/>
          <c:spPr>
            <a:solidFill>
              <a:srgbClr val="F7A603"/>
            </a:solidFill>
          </c:spPr>
          <c:invertIfNegative val="0"/>
          <c:dLbls>
            <c:spPr>
              <a:noFill/>
              <a:ln>
                <a:noFill/>
              </a:ln>
              <a:effectLst/>
            </c:spPr>
            <c:txPr>
              <a:bodyPr/>
              <a:lstStyle/>
              <a:p>
                <a:pPr>
                  <a:defRPr sz="900" b="1">
                    <a:solidFill>
                      <a:schemeClr val="tx1">
                        <a:lumMod val="75000"/>
                        <a:lumOff val="25000"/>
                      </a:schemeClr>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'USSPM Output 2'!$AK$28:$AK$31</c:f>
              <c:strCache>
                <c:ptCount val="4"/>
                <c:pt idx="0">
                  <c:v>6a. Taux de croissance </c:v>
                </c:pt>
                <c:pt idx="1">
                  <c:v>6b. Alignement des objectifs </c:v>
                </c:pt>
                <c:pt idx="2">
                  <c:v>6c. Bénéfices</c:v>
                </c:pt>
                <c:pt idx="3">
                  <c:v>6d. Rémunération</c:v>
                </c:pt>
              </c:strCache>
            </c:strRef>
          </c:cat>
          <c:val>
            <c:numRef>
              <c:f>'USSPM Output 2'!$AL$28:$AL$31</c:f>
              <c:numCache>
                <c:formatCode>0</c:formatCode>
                <c:ptCount val="4"/>
                <c:pt idx="0">
                  <c:v>83.333333333333215</c:v>
                </c:pt>
                <c:pt idx="1">
                  <c:v>88.333333333333215</c:v>
                </c:pt>
                <c:pt idx="2">
                  <c:v>94.4444444444445</c:v>
                </c:pt>
                <c:pt idx="3">
                  <c:v>62.5</c:v>
                </c:pt>
              </c:numCache>
            </c:numRef>
          </c:val>
          <c:extLst>
            <c:ext xmlns:c16="http://schemas.microsoft.com/office/drawing/2014/chart" uri="{C3380CC4-5D6E-409C-BE32-E72D297353CC}">
              <c16:uniqueId val="{00000000-A272-4B68-80E8-5F36C03D726E}"/>
            </c:ext>
          </c:extLst>
        </c:ser>
        <c:dLbls>
          <c:showLegendKey val="0"/>
          <c:showVal val="1"/>
          <c:showCatName val="0"/>
          <c:showSerName val="0"/>
          <c:showPercent val="0"/>
          <c:showBubbleSize val="0"/>
        </c:dLbls>
        <c:gapWidth val="70"/>
        <c:axId val="2125062320"/>
        <c:axId val="2125072592"/>
      </c:barChart>
      <c:catAx>
        <c:axId val="2125062320"/>
        <c:scaling>
          <c:orientation val="maxMin"/>
        </c:scaling>
        <c:delete val="0"/>
        <c:axPos val="l"/>
        <c:numFmt formatCode="General" sourceLinked="0"/>
        <c:majorTickMark val="none"/>
        <c:minorTickMark val="none"/>
        <c:tickLblPos val="nextTo"/>
        <c:txPr>
          <a:bodyPr/>
          <a:lstStyle/>
          <a:p>
            <a:pPr>
              <a:defRPr sz="1400">
                <a:solidFill>
                  <a:schemeClr val="tx1">
                    <a:lumMod val="75000"/>
                    <a:lumOff val="25000"/>
                  </a:schemeClr>
                </a:solidFill>
              </a:defRPr>
            </a:pPr>
            <a:endParaRPr lang="fr-FR"/>
          </a:p>
        </c:txPr>
        <c:crossAx val="2125072592"/>
        <c:crosses val="autoZero"/>
        <c:auto val="1"/>
        <c:lblAlgn val="ctr"/>
        <c:lblOffset val="10"/>
        <c:noMultiLvlLbl val="0"/>
      </c:catAx>
      <c:valAx>
        <c:axId val="2125072592"/>
        <c:scaling>
          <c:orientation val="minMax"/>
          <c:max val="100"/>
          <c:min val="0"/>
        </c:scaling>
        <c:delete val="1"/>
        <c:axPos val="t"/>
        <c:numFmt formatCode="0" sourceLinked="0"/>
        <c:majorTickMark val="out"/>
        <c:minorTickMark val="none"/>
        <c:tickLblPos val="none"/>
        <c:crossAx val="2125062320"/>
        <c:crosses val="autoZero"/>
        <c:crossBetween val="between"/>
      </c:valAx>
    </c:plotArea>
    <c:plotVisOnly val="0"/>
    <c:dispBlanksAs val="gap"/>
    <c:showDLblsOverMax val="0"/>
  </c:chart>
  <c:spPr>
    <a:ln>
      <a:no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6902602174729798"/>
          <c:y val="0.193586662994085"/>
          <c:w val="0.28763839520060802"/>
          <c:h val="0.702617129268856"/>
        </c:manualLayout>
      </c:layout>
      <c:radarChart>
        <c:radarStyle val="filled"/>
        <c:varyColors val="0"/>
        <c:ser>
          <c:idx val="1"/>
          <c:order val="0"/>
          <c:spPr>
            <a:solidFill>
              <a:srgbClr val="C0504C"/>
            </a:solidFill>
          </c:spPr>
          <c:cat>
            <c:strRef>
              <c:f>'CPP Scores'!$Q$42:$Q$48</c:f>
              <c:strCache>
                <c:ptCount val="7"/>
                <c:pt idx="0">
                  <c:v>Conception des produits et canaux de distribution appropriés</c:v>
                </c:pt>
                <c:pt idx="1">
                  <c:v>Prévention du surendettement</c:v>
                </c:pt>
                <c:pt idx="2">
                  <c:v>Transparence </c:v>
                </c:pt>
                <c:pt idx="3">
                  <c:v>Tarification ​​responsable</c:v>
                </c:pt>
                <c:pt idx="4">
                  <c:v>Traitement équitable et respectueux des clients</c:v>
                </c:pt>
                <c:pt idx="5">
                  <c:v>Confidentialité des données du client </c:v>
                </c:pt>
                <c:pt idx="6">
                  <c:v>Mécanismes de résolution des plaintes</c:v>
                </c:pt>
              </c:strCache>
            </c:strRef>
          </c:cat>
          <c:val>
            <c:numRef>
              <c:f>'CPP Scores'!$T$42:$T$48</c:f>
              <c:numCache>
                <c:formatCode>0.00</c:formatCode>
                <c:ptCount val="7"/>
                <c:pt idx="0">
                  <c:v>1</c:v>
                </c:pt>
                <c:pt idx="1">
                  <c:v>1</c:v>
                </c:pt>
                <c:pt idx="2">
                  <c:v>1</c:v>
                </c:pt>
                <c:pt idx="3">
                  <c:v>1</c:v>
                </c:pt>
                <c:pt idx="4">
                  <c:v>1</c:v>
                </c:pt>
                <c:pt idx="5">
                  <c:v>1</c:v>
                </c:pt>
                <c:pt idx="6">
                  <c:v>1</c:v>
                </c:pt>
              </c:numCache>
            </c:numRef>
          </c:val>
          <c:extLst>
            <c:ext xmlns:c16="http://schemas.microsoft.com/office/drawing/2014/chart" uri="{C3380CC4-5D6E-409C-BE32-E72D297353CC}">
              <c16:uniqueId val="{00000000-97E8-479E-927F-F1E6787CD850}"/>
            </c:ext>
          </c:extLst>
        </c:ser>
        <c:ser>
          <c:idx val="0"/>
          <c:order val="1"/>
          <c:spPr>
            <a:solidFill>
              <a:srgbClr val="FFC000"/>
            </a:solidFill>
          </c:spPr>
          <c:cat>
            <c:strRef>
              <c:f>'CPP Scores'!$Q$42:$Q$48</c:f>
              <c:strCache>
                <c:ptCount val="7"/>
                <c:pt idx="0">
                  <c:v>Conception des produits et canaux de distribution appropriés</c:v>
                </c:pt>
                <c:pt idx="1">
                  <c:v>Prévention du surendettement</c:v>
                </c:pt>
                <c:pt idx="2">
                  <c:v>Transparence </c:v>
                </c:pt>
                <c:pt idx="3">
                  <c:v>Tarification ​​responsable</c:v>
                </c:pt>
                <c:pt idx="4">
                  <c:v>Traitement équitable et respectueux des clients</c:v>
                </c:pt>
                <c:pt idx="5">
                  <c:v>Confidentialité des données du client </c:v>
                </c:pt>
                <c:pt idx="6">
                  <c:v>Mécanismes de résolution des plaintes</c:v>
                </c:pt>
              </c:strCache>
            </c:strRef>
          </c:cat>
          <c:val>
            <c:numRef>
              <c:f>'CPP Scores'!$S$42:$S$48</c:f>
              <c:numCache>
                <c:formatCode>0.00</c:formatCode>
                <c:ptCount val="7"/>
                <c:pt idx="0">
                  <c:v>1</c:v>
                </c:pt>
                <c:pt idx="1">
                  <c:v>1</c:v>
                </c:pt>
                <c:pt idx="2">
                  <c:v>0.93333333333333302</c:v>
                </c:pt>
                <c:pt idx="3">
                  <c:v>1</c:v>
                </c:pt>
                <c:pt idx="4">
                  <c:v>0.7</c:v>
                </c:pt>
                <c:pt idx="5">
                  <c:v>0.625</c:v>
                </c:pt>
                <c:pt idx="6">
                  <c:v>0.90909090909090895</c:v>
                </c:pt>
              </c:numCache>
            </c:numRef>
          </c:val>
          <c:extLst>
            <c:ext xmlns:c16="http://schemas.microsoft.com/office/drawing/2014/chart" uri="{C3380CC4-5D6E-409C-BE32-E72D297353CC}">
              <c16:uniqueId val="{00000001-97E8-479E-927F-F1E6787CD850}"/>
            </c:ext>
          </c:extLst>
        </c:ser>
        <c:ser>
          <c:idx val="2"/>
          <c:order val="2"/>
          <c:spPr>
            <a:solidFill>
              <a:srgbClr val="A0DB6B"/>
            </a:solidFill>
          </c:spPr>
          <c:cat>
            <c:strRef>
              <c:f>'CPP Scores'!$Q$42:$Q$48</c:f>
              <c:strCache>
                <c:ptCount val="7"/>
                <c:pt idx="0">
                  <c:v>Conception des produits et canaux de distribution appropriés</c:v>
                </c:pt>
                <c:pt idx="1">
                  <c:v>Prévention du surendettement</c:v>
                </c:pt>
                <c:pt idx="2">
                  <c:v>Transparence </c:v>
                </c:pt>
                <c:pt idx="3">
                  <c:v>Tarification ​​responsable</c:v>
                </c:pt>
                <c:pt idx="4">
                  <c:v>Traitement équitable et respectueux des clients</c:v>
                </c:pt>
                <c:pt idx="5">
                  <c:v>Confidentialité des données du client </c:v>
                </c:pt>
                <c:pt idx="6">
                  <c:v>Mécanismes de résolution des plaintes</c:v>
                </c:pt>
              </c:strCache>
            </c:strRef>
          </c:cat>
          <c:val>
            <c:numRef>
              <c:f>'CPP Scores'!$R$42:$R$48</c:f>
              <c:numCache>
                <c:formatCode>0.00</c:formatCode>
                <c:ptCount val="7"/>
                <c:pt idx="0">
                  <c:v>1</c:v>
                </c:pt>
                <c:pt idx="1">
                  <c:v>1</c:v>
                </c:pt>
                <c:pt idx="2">
                  <c:v>0.8</c:v>
                </c:pt>
                <c:pt idx="3">
                  <c:v>1</c:v>
                </c:pt>
                <c:pt idx="4">
                  <c:v>0.35</c:v>
                </c:pt>
                <c:pt idx="5">
                  <c:v>0.3125</c:v>
                </c:pt>
                <c:pt idx="6">
                  <c:v>0.54545454545454497</c:v>
                </c:pt>
              </c:numCache>
            </c:numRef>
          </c:val>
          <c:extLst>
            <c:ext xmlns:c16="http://schemas.microsoft.com/office/drawing/2014/chart" uri="{C3380CC4-5D6E-409C-BE32-E72D297353CC}">
              <c16:uniqueId val="{00000002-97E8-479E-927F-F1E6787CD850}"/>
            </c:ext>
          </c:extLst>
        </c:ser>
        <c:dLbls>
          <c:showLegendKey val="0"/>
          <c:showVal val="0"/>
          <c:showCatName val="0"/>
          <c:showSerName val="0"/>
          <c:showPercent val="0"/>
          <c:showBubbleSize val="0"/>
        </c:dLbls>
        <c:axId val="2090839680"/>
        <c:axId val="2090790160"/>
      </c:radarChart>
      <c:catAx>
        <c:axId val="2090839680"/>
        <c:scaling>
          <c:orientation val="minMax"/>
        </c:scaling>
        <c:delete val="0"/>
        <c:axPos val="b"/>
        <c:majorGridlines/>
        <c:numFmt formatCode="General" sourceLinked="0"/>
        <c:majorTickMark val="out"/>
        <c:minorTickMark val="none"/>
        <c:tickLblPos val="nextTo"/>
        <c:txPr>
          <a:bodyPr/>
          <a:lstStyle/>
          <a:p>
            <a:pPr>
              <a:defRPr sz="1100"/>
            </a:pPr>
            <a:endParaRPr lang="fr-FR"/>
          </a:p>
        </c:txPr>
        <c:crossAx val="2090790160"/>
        <c:crosses val="autoZero"/>
        <c:auto val="1"/>
        <c:lblAlgn val="ctr"/>
        <c:lblOffset val="100"/>
        <c:noMultiLvlLbl val="0"/>
      </c:catAx>
      <c:valAx>
        <c:axId val="2090790160"/>
        <c:scaling>
          <c:orientation val="minMax"/>
          <c:max val="1"/>
          <c:min val="0"/>
        </c:scaling>
        <c:delete val="0"/>
        <c:axPos val="l"/>
        <c:majorGridlines/>
        <c:numFmt formatCode="0%" sourceLinked="0"/>
        <c:majorTickMark val="cross"/>
        <c:minorTickMark val="none"/>
        <c:tickLblPos val="nextTo"/>
        <c:txPr>
          <a:bodyPr/>
          <a:lstStyle/>
          <a:p>
            <a:pPr>
              <a:defRPr b="1"/>
            </a:pPr>
            <a:endParaRPr lang="fr-FR"/>
          </a:p>
        </c:txPr>
        <c:crossAx val="2090839680"/>
        <c:crosses val="autoZero"/>
        <c:crossBetween val="between"/>
        <c:majorUnit val="0.2"/>
        <c:minorUnit val="0.1"/>
      </c:valAx>
    </c:plotArea>
    <c:plotVisOnly val="0"/>
    <c:dispBlanksAs val="gap"/>
    <c:showDLblsOverMax val="0"/>
  </c:chart>
  <c:spPr>
    <a:noFill/>
    <a:ln>
      <a:noFill/>
    </a:ln>
  </c:spPr>
  <c:txPr>
    <a:bodyPr/>
    <a:lstStyle/>
    <a:p>
      <a:pPr>
        <a:defRPr sz="900"/>
      </a:pPr>
      <a:endParaRPr lang="fr-F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1"/>
    </mc:Choice>
    <mc:Fallback>
      <c:style val="2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928894285005699"/>
          <c:y val="0.19772682088846399"/>
          <c:w val="0.49599864391947401"/>
          <c:h val="0.61524286555295005"/>
        </c:manualLayout>
      </c:layout>
      <c:radarChart>
        <c:radarStyle val="marker"/>
        <c:varyColors val="0"/>
        <c:ser>
          <c:idx val="0"/>
          <c:order val="0"/>
          <c:marker>
            <c:symbol val="none"/>
          </c:marker>
          <c:dLbls>
            <c:dLbl>
              <c:idx val="0"/>
              <c:layout>
                <c:manualLayout>
                  <c:x val="6.7369396111928007E-2"/>
                  <c:y val="5.12392046398406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959-47C3-B955-B1E57226ADED}"/>
                </c:ext>
              </c:extLst>
            </c:dLbl>
            <c:dLbl>
              <c:idx val="1"/>
              <c:layout>
                <c:manualLayout>
                  <c:x val="-4.8784735115534099E-2"/>
                  <c:y val="4.90114131337621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959-47C3-B955-B1E57226ADED}"/>
                </c:ext>
              </c:extLst>
            </c:dLbl>
            <c:dLbl>
              <c:idx val="2"/>
              <c:layout>
                <c:manualLayout>
                  <c:x val="6.2723230862831603E-2"/>
                  <c:y val="-6.90615366884809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959-47C3-B955-B1E57226ADED}"/>
                </c:ext>
              </c:extLst>
            </c:dLbl>
            <c:dLbl>
              <c:idx val="3"/>
              <c:layout>
                <c:manualLayout>
                  <c:x val="4.4138569866435703E-2"/>
                  <c:y val="-6.01503706641607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959-47C3-B955-B1E57226ADED}"/>
                </c:ext>
              </c:extLst>
            </c:dLbl>
            <c:spPr>
              <a:noFill/>
              <a:ln>
                <a:noFill/>
              </a:ln>
              <a:effectLst/>
            </c:spPr>
            <c:txPr>
              <a:bodyPr rot="0" vert="horz" anchor="t" anchorCtr="1"/>
              <a:lstStyle/>
              <a:p>
                <a:pPr>
                  <a:defRPr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('Green output'!$Y$4,'Green output'!$Y$11,'Green output'!$Y$16,'Green output'!$Y$24)</c:f>
              <c:strCache>
                <c:ptCount val="4"/>
                <c:pt idx="0">
                  <c:v>The provider defines, manages and monitors its environmental strategy.</c:v>
                </c:pt>
                <c:pt idx="1">
                  <c:v>The provider manages its internal environmental risks.</c:v>
                </c:pt>
                <c:pt idx="2">
                  <c:v>The provider manages its external environmental risks.</c:v>
                </c:pt>
                <c:pt idx="3">
                  <c:v>The provider fosters green opportunities.</c:v>
                </c:pt>
              </c:strCache>
            </c:strRef>
          </c:cat>
          <c:val>
            <c:numRef>
              <c:f>('Green output'!$Z$4,'Green output'!$Z$11,'Green output'!$Z$16,'Green output'!$Z$24)</c:f>
              <c:numCache>
                <c:formatCode>#,##0</c:formatCode>
                <c:ptCount val="4"/>
                <c:pt idx="0">
                  <c:v>62.5</c:v>
                </c:pt>
                <c:pt idx="1">
                  <c:v>25</c:v>
                </c:pt>
                <c:pt idx="2">
                  <c:v>41.666666666666593</c:v>
                </c:pt>
                <c:pt idx="3">
                  <c:v>50</c:v>
                </c:pt>
              </c:numCache>
            </c:numRef>
          </c:val>
          <c:extLst>
            <c:ext xmlns:c16="http://schemas.microsoft.com/office/drawing/2014/chart" uri="{C3380CC4-5D6E-409C-BE32-E72D297353CC}">
              <c16:uniqueId val="{00000004-2959-47C3-B955-B1E57226ADED}"/>
            </c:ext>
          </c:extLst>
        </c:ser>
        <c:dLbls>
          <c:showLegendKey val="0"/>
          <c:showVal val="1"/>
          <c:showCatName val="0"/>
          <c:showSerName val="0"/>
          <c:showPercent val="0"/>
          <c:showBubbleSize val="0"/>
        </c:dLbls>
        <c:axId val="-1800745568"/>
        <c:axId val="-1800797056"/>
      </c:radarChart>
      <c:catAx>
        <c:axId val="-1800745568"/>
        <c:scaling>
          <c:orientation val="minMax"/>
        </c:scaling>
        <c:delete val="0"/>
        <c:axPos val="b"/>
        <c:majorGridlines/>
        <c:numFmt formatCode="General" sourceLinked="1"/>
        <c:majorTickMark val="none"/>
        <c:minorTickMark val="none"/>
        <c:tickLblPos val="nextTo"/>
        <c:txPr>
          <a:bodyPr rot="0" vert="horz" anchor="t" anchorCtr="0"/>
          <a:lstStyle/>
          <a:p>
            <a:pPr>
              <a:defRPr sz="1200"/>
            </a:pPr>
            <a:endParaRPr lang="fr-FR"/>
          </a:p>
        </c:txPr>
        <c:crossAx val="-1800797056"/>
        <c:crosses val="autoZero"/>
        <c:auto val="1"/>
        <c:lblAlgn val="ctr"/>
        <c:lblOffset val="100"/>
        <c:noMultiLvlLbl val="0"/>
      </c:catAx>
      <c:valAx>
        <c:axId val="-1800797056"/>
        <c:scaling>
          <c:orientation val="minMax"/>
          <c:max val="100"/>
          <c:min val="0"/>
        </c:scaling>
        <c:delete val="0"/>
        <c:axPos val="l"/>
        <c:majorGridlines/>
        <c:numFmt formatCode="0" sourceLinked="0"/>
        <c:majorTickMark val="none"/>
        <c:minorTickMark val="none"/>
        <c:tickLblPos val="nextTo"/>
        <c:crossAx val="-1800745568"/>
        <c:crosses val="autoZero"/>
        <c:crossBetween val="between"/>
      </c:valAx>
    </c:plotArea>
    <c:plotVisOnly val="0"/>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barChart>
        <c:barDir val="col"/>
        <c:grouping val="percentStacked"/>
        <c:varyColors val="0"/>
        <c:ser>
          <c:idx val="0"/>
          <c:order val="0"/>
          <c:tx>
            <c:strRef>
              <c:f>Feuil1!$B$1</c:f>
              <c:strCache>
                <c:ptCount val="1"/>
                <c:pt idx="0">
                  <c:v>Série 1</c:v>
                </c:pt>
              </c:strCache>
            </c:strRef>
          </c:tx>
          <c:invertIfNegative val="0"/>
          <c:cat>
            <c:numRef>
              <c:f>Feuil1!$A$2:$A$5</c:f>
              <c:numCache>
                <c:formatCode>General</c:formatCode>
                <c:ptCount val="4"/>
                <c:pt idx="0">
                  <c:v>1</c:v>
                </c:pt>
                <c:pt idx="1">
                  <c:v>2</c:v>
                </c:pt>
                <c:pt idx="2">
                  <c:v>3</c:v>
                </c:pt>
                <c:pt idx="3">
                  <c:v>4</c:v>
                </c:pt>
              </c:numCache>
            </c:numRef>
          </c:cat>
          <c:val>
            <c:numRef>
              <c:f>Feuil1!$B$2:$B$5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879-4275-B23B-40C4CDED110A}"/>
            </c:ext>
          </c:extLst>
        </c:ser>
        <c:ser>
          <c:idx val="1"/>
          <c:order val="1"/>
          <c:tx>
            <c:strRef>
              <c:f>Feuil1!$C$1</c:f>
              <c:strCache>
                <c:ptCount val="1"/>
                <c:pt idx="0">
                  <c:v>Série 2</c:v>
                </c:pt>
              </c:strCache>
            </c:strRef>
          </c:tx>
          <c:invertIfNegative val="0"/>
          <c:cat>
            <c:numRef>
              <c:f>Feuil1!$A$2:$A$5</c:f>
              <c:numCache>
                <c:formatCode>General</c:formatCode>
                <c:ptCount val="4"/>
                <c:pt idx="0">
                  <c:v>1</c:v>
                </c:pt>
                <c:pt idx="1">
                  <c:v>2</c:v>
                </c:pt>
                <c:pt idx="2">
                  <c:v>3</c:v>
                </c:pt>
                <c:pt idx="3">
                  <c:v>4</c:v>
                </c:pt>
              </c:numCache>
            </c:numRef>
          </c:cat>
          <c:val>
            <c:numRef>
              <c:f>Feuil1!$C$2:$C$5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2879-4275-B23B-40C4CDED110A}"/>
            </c:ext>
          </c:extLst>
        </c:ser>
        <c:ser>
          <c:idx val="2"/>
          <c:order val="2"/>
          <c:tx>
            <c:strRef>
              <c:f>Feuil1!$D$1</c:f>
              <c:strCache>
                <c:ptCount val="1"/>
                <c:pt idx="0">
                  <c:v>Série 3</c:v>
                </c:pt>
              </c:strCache>
            </c:strRef>
          </c:tx>
          <c:invertIfNegative val="0"/>
          <c:cat>
            <c:numRef>
              <c:f>Feuil1!$A$2:$A$5</c:f>
              <c:numCache>
                <c:formatCode>General</c:formatCode>
                <c:ptCount val="4"/>
                <c:pt idx="0">
                  <c:v>1</c:v>
                </c:pt>
                <c:pt idx="1">
                  <c:v>2</c:v>
                </c:pt>
                <c:pt idx="2">
                  <c:v>3</c:v>
                </c:pt>
                <c:pt idx="3">
                  <c:v>4</c:v>
                </c:pt>
              </c:numCache>
            </c:numRef>
          </c:cat>
          <c:val>
            <c:numRef>
              <c:f>Feuil1!$D$2:$D$5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2879-4275-B23B-40C4CDED110A}"/>
            </c:ext>
          </c:extLst>
        </c:ser>
        <c:dLbls>
          <c:showLegendKey val="0"/>
          <c:showVal val="0"/>
          <c:showCatName val="0"/>
          <c:showSerName val="0"/>
          <c:showPercent val="0"/>
          <c:showBubbleSize val="0"/>
        </c:dLbls>
        <c:gapWidth val="150"/>
        <c:overlap val="100"/>
        <c:axId val="2131142672"/>
        <c:axId val="2131571888"/>
      </c:barChart>
      <c:catAx>
        <c:axId val="2131142672"/>
        <c:scaling>
          <c:orientation val="minMax"/>
        </c:scaling>
        <c:delete val="0"/>
        <c:axPos val="b"/>
        <c:numFmt formatCode="General" sourceLinked="1"/>
        <c:majorTickMark val="out"/>
        <c:minorTickMark val="none"/>
        <c:tickLblPos val="nextTo"/>
        <c:txPr>
          <a:bodyPr/>
          <a:lstStyle/>
          <a:p>
            <a:pPr>
              <a:defRPr sz="1000"/>
            </a:pPr>
            <a:endParaRPr lang="fr-FR"/>
          </a:p>
        </c:txPr>
        <c:crossAx val="2131571888"/>
        <c:crosses val="autoZero"/>
        <c:auto val="1"/>
        <c:lblAlgn val="ctr"/>
        <c:lblOffset val="100"/>
        <c:noMultiLvlLbl val="0"/>
      </c:catAx>
      <c:valAx>
        <c:axId val="2131571888"/>
        <c:scaling>
          <c:orientation val="minMax"/>
        </c:scaling>
        <c:delete val="1"/>
        <c:axPos val="l"/>
        <c:numFmt formatCode="0%" sourceLinked="1"/>
        <c:majorTickMark val="out"/>
        <c:minorTickMark val="none"/>
        <c:tickLblPos val="none"/>
        <c:crossAx val="2131142672"/>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679967606257903"/>
          <c:y val="0"/>
          <c:w val="0.53209241315880296"/>
          <c:h val="0.96001299406264795"/>
        </c:manualLayout>
      </c:layout>
      <c:barChart>
        <c:barDir val="bar"/>
        <c:grouping val="clustered"/>
        <c:varyColors val="0"/>
        <c:ser>
          <c:idx val="0"/>
          <c:order val="0"/>
          <c:tx>
            <c:strRef>
              <c:f>'USSPM Output 2'!$AL$2</c:f>
              <c:strCache>
                <c:ptCount val="1"/>
                <c:pt idx="0">
                  <c:v>Note</c:v>
                </c:pt>
              </c:strCache>
            </c:strRef>
          </c:tx>
          <c:invertIfNegative val="0"/>
          <c:dPt>
            <c:idx val="0"/>
            <c:invertIfNegative val="0"/>
            <c:bubble3D val="0"/>
            <c:spPr>
              <a:solidFill>
                <a:schemeClr val="accent6">
                  <a:lumMod val="75000"/>
                </a:schemeClr>
              </a:solidFill>
            </c:spPr>
            <c:extLst>
              <c:ext xmlns:c16="http://schemas.microsoft.com/office/drawing/2014/chart" uri="{C3380CC4-5D6E-409C-BE32-E72D297353CC}">
                <c16:uniqueId val="{00000001-D044-4E53-ABB7-983E4EC4451D}"/>
              </c:ext>
            </c:extLst>
          </c:dPt>
          <c:dPt>
            <c:idx val="1"/>
            <c:invertIfNegative val="0"/>
            <c:bubble3D val="0"/>
            <c:spPr>
              <a:solidFill>
                <a:srgbClr val="00B0F0"/>
              </a:solidFill>
            </c:spPr>
            <c:extLst>
              <c:ext xmlns:c16="http://schemas.microsoft.com/office/drawing/2014/chart" uri="{C3380CC4-5D6E-409C-BE32-E72D297353CC}">
                <c16:uniqueId val="{00000003-D044-4E53-ABB7-983E4EC4451D}"/>
              </c:ext>
            </c:extLst>
          </c:dPt>
          <c:dPt>
            <c:idx val="2"/>
            <c:invertIfNegative val="0"/>
            <c:bubble3D val="0"/>
            <c:spPr>
              <a:solidFill>
                <a:srgbClr val="7030A0"/>
              </a:solidFill>
            </c:spPr>
            <c:extLst>
              <c:ext xmlns:c16="http://schemas.microsoft.com/office/drawing/2014/chart" uri="{C3380CC4-5D6E-409C-BE32-E72D297353CC}">
                <c16:uniqueId val="{00000005-D044-4E53-ABB7-983E4EC4451D}"/>
              </c:ext>
            </c:extLst>
          </c:dPt>
          <c:dPt>
            <c:idx val="3"/>
            <c:invertIfNegative val="0"/>
            <c:bubble3D val="0"/>
            <c:spPr>
              <a:solidFill>
                <a:srgbClr val="92D050"/>
              </a:solidFill>
            </c:spPr>
            <c:extLst>
              <c:ext xmlns:c16="http://schemas.microsoft.com/office/drawing/2014/chart" uri="{C3380CC4-5D6E-409C-BE32-E72D297353CC}">
                <c16:uniqueId val="{00000007-D044-4E53-ABB7-983E4EC4451D}"/>
              </c:ext>
            </c:extLst>
          </c:dPt>
          <c:dPt>
            <c:idx val="4"/>
            <c:invertIfNegative val="0"/>
            <c:bubble3D val="0"/>
            <c:spPr>
              <a:solidFill>
                <a:schemeClr val="accent1">
                  <a:lumMod val="50000"/>
                </a:schemeClr>
              </a:solidFill>
            </c:spPr>
            <c:extLst>
              <c:ext xmlns:c16="http://schemas.microsoft.com/office/drawing/2014/chart" uri="{C3380CC4-5D6E-409C-BE32-E72D297353CC}">
                <c16:uniqueId val="{00000009-D044-4E53-ABB7-983E4EC4451D}"/>
              </c:ext>
            </c:extLst>
          </c:dPt>
          <c:dPt>
            <c:idx val="5"/>
            <c:invertIfNegative val="0"/>
            <c:bubble3D val="0"/>
            <c:spPr>
              <a:solidFill>
                <a:srgbClr val="FFC000"/>
              </a:solidFill>
            </c:spPr>
            <c:extLst>
              <c:ext xmlns:c16="http://schemas.microsoft.com/office/drawing/2014/chart" uri="{C3380CC4-5D6E-409C-BE32-E72D297353CC}">
                <c16:uniqueId val="{0000000B-D044-4E53-ABB7-983E4EC4451D}"/>
              </c:ext>
            </c:extLst>
          </c:dPt>
          <c:dLbls>
            <c:dLbl>
              <c:idx val="0"/>
              <c:spPr>
                <a:noFill/>
                <a:ln>
                  <a:noFill/>
                </a:ln>
                <a:effectLst/>
              </c:spPr>
              <c:txPr>
                <a:bodyPr/>
                <a:lstStyle/>
                <a:p>
                  <a:pPr>
                    <a:defRPr sz="1400">
                      <a:solidFill>
                        <a:schemeClr val="bg1"/>
                      </a:solidFill>
                    </a:defRPr>
                  </a:pPr>
                  <a:endParaRPr lang="fr-FR"/>
                </a:p>
              </c:txPr>
              <c:dLblPos val="inEnd"/>
              <c:showLegendKey val="0"/>
              <c:showVal val="1"/>
              <c:showCatName val="0"/>
              <c:showSerName val="0"/>
              <c:showPercent val="0"/>
              <c:showBubbleSize val="0"/>
              <c:extLst>
                <c:ext xmlns:c16="http://schemas.microsoft.com/office/drawing/2014/chart" uri="{C3380CC4-5D6E-409C-BE32-E72D297353CC}">
                  <c16:uniqueId val="{00000001-D044-4E53-ABB7-983E4EC4451D}"/>
                </c:ext>
              </c:extLst>
            </c:dLbl>
            <c:dLbl>
              <c:idx val="1"/>
              <c:spPr>
                <a:noFill/>
                <a:ln>
                  <a:noFill/>
                </a:ln>
                <a:effectLst/>
              </c:spPr>
              <c:txPr>
                <a:bodyPr/>
                <a:lstStyle/>
                <a:p>
                  <a:pPr>
                    <a:defRPr sz="1400">
                      <a:solidFill>
                        <a:schemeClr val="bg1"/>
                      </a:solidFill>
                    </a:defRPr>
                  </a:pPr>
                  <a:endParaRPr lang="fr-FR"/>
                </a:p>
              </c:txPr>
              <c:dLblPos val="inEnd"/>
              <c:showLegendKey val="0"/>
              <c:showVal val="1"/>
              <c:showCatName val="0"/>
              <c:showSerName val="0"/>
              <c:showPercent val="0"/>
              <c:showBubbleSize val="0"/>
              <c:extLst>
                <c:ext xmlns:c16="http://schemas.microsoft.com/office/drawing/2014/chart" uri="{C3380CC4-5D6E-409C-BE32-E72D297353CC}">
                  <c16:uniqueId val="{00000003-D044-4E53-ABB7-983E4EC4451D}"/>
                </c:ext>
              </c:extLst>
            </c:dLbl>
            <c:dLbl>
              <c:idx val="2"/>
              <c:spPr>
                <a:noFill/>
                <a:ln>
                  <a:noFill/>
                </a:ln>
                <a:effectLst/>
              </c:spPr>
              <c:txPr>
                <a:bodyPr/>
                <a:lstStyle/>
                <a:p>
                  <a:pPr>
                    <a:defRPr sz="1400">
                      <a:solidFill>
                        <a:schemeClr val="bg1"/>
                      </a:solidFill>
                    </a:defRPr>
                  </a:pPr>
                  <a:endParaRPr lang="fr-FR"/>
                </a:p>
              </c:txPr>
              <c:dLblPos val="inEnd"/>
              <c:showLegendKey val="0"/>
              <c:showVal val="1"/>
              <c:showCatName val="0"/>
              <c:showSerName val="0"/>
              <c:showPercent val="0"/>
              <c:showBubbleSize val="0"/>
              <c:extLst>
                <c:ext xmlns:c16="http://schemas.microsoft.com/office/drawing/2014/chart" uri="{C3380CC4-5D6E-409C-BE32-E72D297353CC}">
                  <c16:uniqueId val="{00000005-D044-4E53-ABB7-983E4EC4451D}"/>
                </c:ext>
              </c:extLst>
            </c:dLbl>
            <c:dLbl>
              <c:idx val="3"/>
              <c:spPr>
                <a:noFill/>
                <a:ln>
                  <a:noFill/>
                </a:ln>
                <a:effectLst/>
              </c:spPr>
              <c:txPr>
                <a:bodyPr/>
                <a:lstStyle/>
                <a:p>
                  <a:pPr>
                    <a:defRPr sz="1400">
                      <a:solidFill>
                        <a:schemeClr val="accent3">
                          <a:lumMod val="50000"/>
                        </a:schemeClr>
                      </a:solidFill>
                    </a:defRPr>
                  </a:pPr>
                  <a:endParaRPr lang="fr-FR"/>
                </a:p>
              </c:txPr>
              <c:dLblPos val="inEnd"/>
              <c:showLegendKey val="0"/>
              <c:showVal val="1"/>
              <c:showCatName val="0"/>
              <c:showSerName val="0"/>
              <c:showPercent val="0"/>
              <c:showBubbleSize val="0"/>
              <c:extLst>
                <c:ext xmlns:c16="http://schemas.microsoft.com/office/drawing/2014/chart" uri="{C3380CC4-5D6E-409C-BE32-E72D297353CC}">
                  <c16:uniqueId val="{00000007-D044-4E53-ABB7-983E4EC4451D}"/>
                </c:ext>
              </c:extLst>
            </c:dLbl>
            <c:dLbl>
              <c:idx val="4"/>
              <c:spPr>
                <a:noFill/>
                <a:ln>
                  <a:noFill/>
                </a:ln>
                <a:effectLst/>
              </c:spPr>
              <c:txPr>
                <a:bodyPr/>
                <a:lstStyle/>
                <a:p>
                  <a:pPr>
                    <a:defRPr sz="1400">
                      <a:solidFill>
                        <a:schemeClr val="bg1"/>
                      </a:solidFill>
                    </a:defRPr>
                  </a:pPr>
                  <a:endParaRPr lang="fr-FR"/>
                </a:p>
              </c:txPr>
              <c:dLblPos val="inEnd"/>
              <c:showLegendKey val="0"/>
              <c:showVal val="1"/>
              <c:showCatName val="0"/>
              <c:showSerName val="0"/>
              <c:showPercent val="0"/>
              <c:showBubbleSize val="0"/>
              <c:extLst>
                <c:ext xmlns:c16="http://schemas.microsoft.com/office/drawing/2014/chart" uri="{C3380CC4-5D6E-409C-BE32-E72D297353CC}">
                  <c16:uniqueId val="{00000009-D044-4E53-ABB7-983E4EC4451D}"/>
                </c:ext>
              </c:extLst>
            </c:dLbl>
            <c:dLbl>
              <c:idx val="5"/>
              <c:spPr>
                <a:noFill/>
                <a:ln>
                  <a:noFill/>
                </a:ln>
                <a:effectLst/>
              </c:spPr>
              <c:txPr>
                <a:bodyPr/>
                <a:lstStyle/>
                <a:p>
                  <a:pPr>
                    <a:defRPr sz="1400">
                      <a:solidFill>
                        <a:schemeClr val="accent2">
                          <a:lumMod val="50000"/>
                        </a:schemeClr>
                      </a:solidFill>
                    </a:defRPr>
                  </a:pPr>
                  <a:endParaRPr lang="fr-FR"/>
                </a:p>
              </c:txPr>
              <c:dLblPos val="inEnd"/>
              <c:showLegendKey val="0"/>
              <c:showVal val="1"/>
              <c:showCatName val="0"/>
              <c:showSerName val="0"/>
              <c:showPercent val="0"/>
              <c:showBubbleSize val="0"/>
              <c:extLst>
                <c:ext xmlns:c16="http://schemas.microsoft.com/office/drawing/2014/chart" uri="{C3380CC4-5D6E-409C-BE32-E72D297353CC}">
                  <c16:uniqueId val="{0000000B-D044-4E53-ABB7-983E4EC4451D}"/>
                </c:ext>
              </c:extLst>
            </c:dLbl>
            <c:spPr>
              <a:noFill/>
              <a:ln>
                <a:noFill/>
              </a:ln>
              <a:effectLst/>
            </c:spPr>
            <c:txPr>
              <a:bodyPr/>
              <a:lstStyle/>
              <a:p>
                <a:pPr>
                  <a:defRPr sz="1400"/>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'USSPM Output 2'!$AK$3:$AK$8</c:f>
              <c:strCache>
                <c:ptCount val="6"/>
                <c:pt idx="0">
                  <c:v>1 - Objectifs sociaux </c:v>
                </c:pt>
                <c:pt idx="1">
                  <c:v>2 - Engagement </c:v>
                </c:pt>
                <c:pt idx="2">
                  <c:v>3 - Conception des produits </c:v>
                </c:pt>
                <c:pt idx="3">
                  <c:v>4 - Traitement responsable des clients </c:v>
                </c:pt>
                <c:pt idx="4">
                  <c:v>5 - Traitement responsable du personnel </c:v>
                </c:pt>
                <c:pt idx="5">
                  <c:v>6 - Equilibrer la performance financière et sociale</c:v>
                </c:pt>
              </c:strCache>
            </c:strRef>
          </c:cat>
          <c:val>
            <c:numRef>
              <c:f>'USSPM Output 2'!$AL$3:$AL$8</c:f>
              <c:numCache>
                <c:formatCode>0</c:formatCode>
                <c:ptCount val="6"/>
                <c:pt idx="0">
                  <c:v>96.5277777777777</c:v>
                </c:pt>
                <c:pt idx="1">
                  <c:v>77.833333333333258</c:v>
                </c:pt>
                <c:pt idx="2">
                  <c:v>84.488095238095241</c:v>
                </c:pt>
                <c:pt idx="3">
                  <c:v>79.120634920634842</c:v>
                </c:pt>
                <c:pt idx="4">
                  <c:v>94.130291005290999</c:v>
                </c:pt>
                <c:pt idx="5">
                  <c:v>84.340277777777771</c:v>
                </c:pt>
              </c:numCache>
            </c:numRef>
          </c:val>
          <c:extLst>
            <c:ext xmlns:c16="http://schemas.microsoft.com/office/drawing/2014/chart" uri="{C3380CC4-5D6E-409C-BE32-E72D297353CC}">
              <c16:uniqueId val="{0000000C-D044-4E53-ABB7-983E4EC4451D}"/>
            </c:ext>
          </c:extLst>
        </c:ser>
        <c:dLbls>
          <c:showLegendKey val="0"/>
          <c:showVal val="1"/>
          <c:showCatName val="0"/>
          <c:showSerName val="0"/>
          <c:showPercent val="0"/>
          <c:showBubbleSize val="0"/>
        </c:dLbls>
        <c:gapWidth val="70"/>
        <c:axId val="-2006888320"/>
        <c:axId val="-1917779040"/>
      </c:barChart>
      <c:catAx>
        <c:axId val="-2006888320"/>
        <c:scaling>
          <c:orientation val="maxMin"/>
        </c:scaling>
        <c:delete val="0"/>
        <c:axPos val="l"/>
        <c:numFmt formatCode="General" sourceLinked="1"/>
        <c:majorTickMark val="none"/>
        <c:minorTickMark val="none"/>
        <c:tickLblPos val="low"/>
        <c:txPr>
          <a:bodyPr rot="0"/>
          <a:lstStyle/>
          <a:p>
            <a:pPr>
              <a:defRPr sz="1300"/>
            </a:pPr>
            <a:endParaRPr lang="fr-FR"/>
          </a:p>
        </c:txPr>
        <c:crossAx val="-1917779040"/>
        <c:crosses val="autoZero"/>
        <c:auto val="0"/>
        <c:lblAlgn val="ctr"/>
        <c:lblOffset val="10"/>
        <c:tickLblSkip val="1"/>
        <c:noMultiLvlLbl val="0"/>
      </c:catAx>
      <c:valAx>
        <c:axId val="-1917779040"/>
        <c:scaling>
          <c:orientation val="minMax"/>
          <c:max val="100"/>
        </c:scaling>
        <c:delete val="1"/>
        <c:axPos val="t"/>
        <c:numFmt formatCode="0" sourceLinked="1"/>
        <c:majorTickMark val="out"/>
        <c:minorTickMark val="none"/>
        <c:tickLblPos val="none"/>
        <c:crossAx val="-2006888320"/>
        <c:crosses val="autoZero"/>
        <c:crossBetween val="between"/>
      </c:valAx>
    </c:plotArea>
    <c:plotVisOnly val="0"/>
    <c:dispBlanksAs val="gap"/>
    <c:showDLblsOverMax val="0"/>
  </c:chart>
  <c:spPr>
    <a:ln>
      <a:noFill/>
    </a:ln>
  </c:spPr>
  <c:txPr>
    <a:bodyPr/>
    <a:lstStyle/>
    <a:p>
      <a:pPr>
        <a:defRPr sz="900"/>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5520197216234"/>
          <c:y val="0.24391315124023999"/>
          <c:w val="0.50293798157288905"/>
          <c:h val="0.48397098860989202"/>
        </c:manualLayout>
      </c:layout>
      <c:radarChart>
        <c:radarStyle val="filled"/>
        <c:varyColors val="0"/>
        <c:ser>
          <c:idx val="1"/>
          <c:order val="0"/>
          <c:cat>
            <c:strRef>
              <c:f>'CPP Scores'!$Q$42:$Q$48</c:f>
              <c:strCache>
                <c:ptCount val="7"/>
                <c:pt idx="0">
                  <c:v>Conception des produits et canaux de distribution appropriés</c:v>
                </c:pt>
                <c:pt idx="1">
                  <c:v>Prévention du surendettement</c:v>
                </c:pt>
                <c:pt idx="2">
                  <c:v>Transparence </c:v>
                </c:pt>
                <c:pt idx="3">
                  <c:v>Tarification ​​responsable</c:v>
                </c:pt>
                <c:pt idx="4">
                  <c:v>Traitement équitable et respectueux des clients</c:v>
                </c:pt>
                <c:pt idx="5">
                  <c:v>Confidentialité des données du client </c:v>
                </c:pt>
                <c:pt idx="6">
                  <c:v>Mécanismes de résolution des plaintes</c:v>
                </c:pt>
              </c:strCache>
            </c:strRef>
          </c:cat>
          <c:val>
            <c:numRef>
              <c:f>'CPP Scores'!$T$42:$T$48</c:f>
              <c:numCache>
                <c:formatCode>0.00</c:formatCode>
                <c:ptCount val="7"/>
                <c:pt idx="0">
                  <c:v>1</c:v>
                </c:pt>
                <c:pt idx="1">
                  <c:v>1</c:v>
                </c:pt>
                <c:pt idx="2">
                  <c:v>1</c:v>
                </c:pt>
                <c:pt idx="3">
                  <c:v>1</c:v>
                </c:pt>
                <c:pt idx="4">
                  <c:v>1</c:v>
                </c:pt>
                <c:pt idx="5">
                  <c:v>1</c:v>
                </c:pt>
                <c:pt idx="6">
                  <c:v>1</c:v>
                </c:pt>
              </c:numCache>
            </c:numRef>
          </c:val>
          <c:extLst>
            <c:ext xmlns:c16="http://schemas.microsoft.com/office/drawing/2014/chart" uri="{C3380CC4-5D6E-409C-BE32-E72D297353CC}">
              <c16:uniqueId val="{00000000-4F06-4A92-BB76-C555723FD44C}"/>
            </c:ext>
          </c:extLst>
        </c:ser>
        <c:ser>
          <c:idx val="0"/>
          <c:order val="1"/>
          <c:spPr>
            <a:solidFill>
              <a:srgbClr val="FFC000"/>
            </a:solidFill>
          </c:spPr>
          <c:cat>
            <c:strRef>
              <c:f>'CPP Scores'!$Q$42:$Q$48</c:f>
              <c:strCache>
                <c:ptCount val="7"/>
                <c:pt idx="0">
                  <c:v>Conception des produits et canaux de distribution appropriés</c:v>
                </c:pt>
                <c:pt idx="1">
                  <c:v>Prévention du surendettement</c:v>
                </c:pt>
                <c:pt idx="2">
                  <c:v>Transparence </c:v>
                </c:pt>
                <c:pt idx="3">
                  <c:v>Tarification ​​responsable</c:v>
                </c:pt>
                <c:pt idx="4">
                  <c:v>Traitement équitable et respectueux des clients</c:v>
                </c:pt>
                <c:pt idx="5">
                  <c:v>Confidentialité des données du client </c:v>
                </c:pt>
                <c:pt idx="6">
                  <c:v>Mécanismes de résolution des plaintes</c:v>
                </c:pt>
              </c:strCache>
            </c:strRef>
          </c:cat>
          <c:val>
            <c:numRef>
              <c:f>'CPP Scores'!$S$42:$S$48</c:f>
              <c:numCache>
                <c:formatCode>0.00</c:formatCode>
                <c:ptCount val="7"/>
                <c:pt idx="0">
                  <c:v>1</c:v>
                </c:pt>
                <c:pt idx="1">
                  <c:v>0.95652173913043503</c:v>
                </c:pt>
                <c:pt idx="2">
                  <c:v>0.93333333333333302</c:v>
                </c:pt>
                <c:pt idx="3">
                  <c:v>1</c:v>
                </c:pt>
                <c:pt idx="4">
                  <c:v>0.9</c:v>
                </c:pt>
                <c:pt idx="5">
                  <c:v>1</c:v>
                </c:pt>
                <c:pt idx="6">
                  <c:v>1</c:v>
                </c:pt>
              </c:numCache>
            </c:numRef>
          </c:val>
          <c:extLst>
            <c:ext xmlns:c16="http://schemas.microsoft.com/office/drawing/2014/chart" uri="{C3380CC4-5D6E-409C-BE32-E72D297353CC}">
              <c16:uniqueId val="{00000001-4F06-4A92-BB76-C555723FD44C}"/>
            </c:ext>
          </c:extLst>
        </c:ser>
        <c:ser>
          <c:idx val="2"/>
          <c:order val="2"/>
          <c:spPr>
            <a:solidFill>
              <a:srgbClr val="A0DB6B"/>
            </a:solidFill>
          </c:spPr>
          <c:cat>
            <c:strRef>
              <c:f>'CPP Scores'!$Q$42:$Q$48</c:f>
              <c:strCache>
                <c:ptCount val="7"/>
                <c:pt idx="0">
                  <c:v>Conception des produits et canaux de distribution appropriés</c:v>
                </c:pt>
                <c:pt idx="1">
                  <c:v>Prévention du surendettement</c:v>
                </c:pt>
                <c:pt idx="2">
                  <c:v>Transparence </c:v>
                </c:pt>
                <c:pt idx="3">
                  <c:v>Tarification ​​responsable</c:v>
                </c:pt>
                <c:pt idx="4">
                  <c:v>Traitement équitable et respectueux des clients</c:v>
                </c:pt>
                <c:pt idx="5">
                  <c:v>Confidentialité des données du client </c:v>
                </c:pt>
                <c:pt idx="6">
                  <c:v>Mécanismes de résolution des plaintes</c:v>
                </c:pt>
              </c:strCache>
            </c:strRef>
          </c:cat>
          <c:val>
            <c:numRef>
              <c:f>'CPP Scores'!$R$42:$R$48</c:f>
              <c:numCache>
                <c:formatCode>0.00</c:formatCode>
                <c:ptCount val="7"/>
                <c:pt idx="0">
                  <c:v>0.8</c:v>
                </c:pt>
                <c:pt idx="1">
                  <c:v>0.73913043478260798</c:v>
                </c:pt>
                <c:pt idx="2">
                  <c:v>0.8</c:v>
                </c:pt>
                <c:pt idx="3">
                  <c:v>1</c:v>
                </c:pt>
                <c:pt idx="4">
                  <c:v>0.4</c:v>
                </c:pt>
                <c:pt idx="5">
                  <c:v>0.5625</c:v>
                </c:pt>
                <c:pt idx="6">
                  <c:v>0.81818181818181801</c:v>
                </c:pt>
              </c:numCache>
            </c:numRef>
          </c:val>
          <c:extLst>
            <c:ext xmlns:c16="http://schemas.microsoft.com/office/drawing/2014/chart" uri="{C3380CC4-5D6E-409C-BE32-E72D297353CC}">
              <c16:uniqueId val="{00000002-4F06-4A92-BB76-C555723FD44C}"/>
            </c:ext>
          </c:extLst>
        </c:ser>
        <c:dLbls>
          <c:showLegendKey val="0"/>
          <c:showVal val="0"/>
          <c:showCatName val="0"/>
          <c:showSerName val="0"/>
          <c:showPercent val="0"/>
          <c:showBubbleSize val="0"/>
        </c:dLbls>
        <c:axId val="2125359936"/>
        <c:axId val="2128382496"/>
      </c:radarChart>
      <c:catAx>
        <c:axId val="2125359936"/>
        <c:scaling>
          <c:orientation val="minMax"/>
        </c:scaling>
        <c:delete val="0"/>
        <c:axPos val="b"/>
        <c:majorGridlines/>
        <c:numFmt formatCode="General" sourceLinked="0"/>
        <c:majorTickMark val="out"/>
        <c:minorTickMark val="none"/>
        <c:tickLblPos val="nextTo"/>
        <c:txPr>
          <a:bodyPr/>
          <a:lstStyle/>
          <a:p>
            <a:pPr>
              <a:defRPr sz="1100"/>
            </a:pPr>
            <a:endParaRPr lang="fr-FR"/>
          </a:p>
        </c:txPr>
        <c:crossAx val="2128382496"/>
        <c:crosses val="autoZero"/>
        <c:auto val="1"/>
        <c:lblAlgn val="ctr"/>
        <c:lblOffset val="100"/>
        <c:noMultiLvlLbl val="0"/>
      </c:catAx>
      <c:valAx>
        <c:axId val="2128382496"/>
        <c:scaling>
          <c:orientation val="minMax"/>
          <c:max val="1"/>
          <c:min val="0"/>
        </c:scaling>
        <c:delete val="0"/>
        <c:axPos val="l"/>
        <c:majorGridlines/>
        <c:numFmt formatCode="0%" sourceLinked="0"/>
        <c:majorTickMark val="cross"/>
        <c:minorTickMark val="none"/>
        <c:tickLblPos val="nextTo"/>
        <c:txPr>
          <a:bodyPr/>
          <a:lstStyle/>
          <a:p>
            <a:pPr>
              <a:defRPr sz="1000" b="1"/>
            </a:pPr>
            <a:endParaRPr lang="fr-FR"/>
          </a:p>
        </c:txPr>
        <c:crossAx val="2125359936"/>
        <c:crosses val="autoZero"/>
        <c:crossBetween val="between"/>
        <c:majorUnit val="0.2"/>
        <c:minorUnit val="0.1"/>
      </c:valAx>
    </c:plotArea>
    <c:plotVisOnly val="0"/>
    <c:dispBlanksAs val="gap"/>
    <c:showDLblsOverMax val="0"/>
  </c:chart>
  <c:spPr>
    <a:ln>
      <a:noFill/>
    </a:ln>
  </c:spPr>
  <c:txPr>
    <a:bodyPr/>
    <a:lstStyle/>
    <a:p>
      <a:pPr>
        <a:defRPr sz="900"/>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title>
      <c:tx>
        <c:strRef>
          <c:f>'USSPM Output 2'!$AK$3</c:f>
          <c:strCache>
            <c:ptCount val="1"/>
            <c:pt idx="0">
              <c:v>1 - Objectifs sociaux </c:v>
            </c:pt>
          </c:strCache>
        </c:strRef>
      </c:tx>
      <c:overlay val="0"/>
      <c:txPr>
        <a:bodyPr/>
        <a:lstStyle/>
        <a:p>
          <a:pPr>
            <a:defRPr sz="1200">
              <a:solidFill>
                <a:schemeClr val="accent6">
                  <a:lumMod val="75000"/>
                </a:schemeClr>
              </a:solidFill>
            </a:defRPr>
          </a:pPr>
          <a:endParaRPr lang="fr-FR"/>
        </a:p>
      </c:txPr>
    </c:title>
    <c:autoTitleDeleted val="0"/>
    <c:plotArea>
      <c:layout>
        <c:manualLayout>
          <c:layoutTarget val="inner"/>
          <c:xMode val="edge"/>
          <c:yMode val="edge"/>
          <c:x val="0.437031020189869"/>
          <c:y val="0.185734920634922"/>
          <c:w val="0.50698990506752195"/>
          <c:h val="0.35286507936510098"/>
        </c:manualLayout>
      </c:layout>
      <c:barChart>
        <c:barDir val="bar"/>
        <c:grouping val="clustered"/>
        <c:varyColors val="0"/>
        <c:ser>
          <c:idx val="0"/>
          <c:order val="0"/>
          <c:spPr>
            <a:solidFill>
              <a:srgbClr val="E46C0A"/>
            </a:solidFill>
          </c:spPr>
          <c:invertIfNegative val="0"/>
          <c:dLbls>
            <c:spPr>
              <a:noFill/>
              <a:ln>
                <a:noFill/>
              </a:ln>
              <a:effectLst/>
            </c:spPr>
            <c:txPr>
              <a:bodyPr/>
              <a:lstStyle/>
              <a:p>
                <a:pPr>
                  <a:defRPr sz="900" b="1">
                    <a:solidFill>
                      <a:schemeClr val="accent6">
                        <a:lumMod val="40000"/>
                        <a:lumOff val="60000"/>
                      </a:schemeClr>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'USSPM Output 2'!$AK$13:$AK$14</c:f>
              <c:strCache>
                <c:ptCount val="2"/>
                <c:pt idx="0">
                  <c:v>1a. Stratégie sociale </c:v>
                </c:pt>
                <c:pt idx="1">
                  <c:v>1b. Reporting de données sur les clients </c:v>
                </c:pt>
              </c:strCache>
            </c:strRef>
          </c:cat>
          <c:val>
            <c:numRef>
              <c:f>'USSPM Output 2'!$AL$13:$AL$14</c:f>
              <c:numCache>
                <c:formatCode>0</c:formatCode>
                <c:ptCount val="2"/>
                <c:pt idx="0">
                  <c:v>93.055555555555429</c:v>
                </c:pt>
                <c:pt idx="1">
                  <c:v>100</c:v>
                </c:pt>
              </c:numCache>
            </c:numRef>
          </c:val>
          <c:extLst>
            <c:ext xmlns:c16="http://schemas.microsoft.com/office/drawing/2014/chart" uri="{C3380CC4-5D6E-409C-BE32-E72D297353CC}">
              <c16:uniqueId val="{00000000-073D-425D-A718-D17FE4C252AF}"/>
            </c:ext>
          </c:extLst>
        </c:ser>
        <c:dLbls>
          <c:showLegendKey val="0"/>
          <c:showVal val="0"/>
          <c:showCatName val="0"/>
          <c:showSerName val="0"/>
          <c:showPercent val="0"/>
          <c:showBubbleSize val="0"/>
        </c:dLbls>
        <c:gapWidth val="70"/>
        <c:axId val="2128479760"/>
        <c:axId val="2128489520"/>
      </c:barChart>
      <c:catAx>
        <c:axId val="2128479760"/>
        <c:scaling>
          <c:orientation val="maxMin"/>
        </c:scaling>
        <c:delete val="0"/>
        <c:axPos val="l"/>
        <c:numFmt formatCode="General" sourceLinked="0"/>
        <c:majorTickMark val="none"/>
        <c:minorTickMark val="none"/>
        <c:tickLblPos val="nextTo"/>
        <c:txPr>
          <a:bodyPr/>
          <a:lstStyle/>
          <a:p>
            <a:pPr>
              <a:defRPr sz="1200">
                <a:solidFill>
                  <a:schemeClr val="tx1">
                    <a:lumMod val="75000"/>
                    <a:lumOff val="25000"/>
                  </a:schemeClr>
                </a:solidFill>
              </a:defRPr>
            </a:pPr>
            <a:endParaRPr lang="fr-FR"/>
          </a:p>
        </c:txPr>
        <c:crossAx val="2128489520"/>
        <c:crosses val="autoZero"/>
        <c:auto val="0"/>
        <c:lblAlgn val="ctr"/>
        <c:lblOffset val="10"/>
        <c:tickLblSkip val="1"/>
        <c:noMultiLvlLbl val="0"/>
      </c:catAx>
      <c:valAx>
        <c:axId val="2128489520"/>
        <c:scaling>
          <c:orientation val="minMax"/>
          <c:max val="100"/>
          <c:min val="0"/>
        </c:scaling>
        <c:delete val="1"/>
        <c:axPos val="t"/>
        <c:numFmt formatCode="0" sourceLinked="0"/>
        <c:majorTickMark val="none"/>
        <c:minorTickMark val="none"/>
        <c:tickLblPos val="none"/>
        <c:crossAx val="2128479760"/>
        <c:crosses val="autoZero"/>
        <c:crossBetween val="between"/>
        <c:majorUnit val="20"/>
      </c:valAx>
    </c:plotArea>
    <c:plotVisOnly val="0"/>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1301310335606"/>
          <c:y val="0.19131507936507899"/>
          <c:w val="0.469753880548543"/>
          <c:h val="0.53854444444444505"/>
        </c:manualLayout>
      </c:layout>
      <c:barChart>
        <c:barDir val="bar"/>
        <c:grouping val="clustered"/>
        <c:varyColors val="0"/>
        <c:ser>
          <c:idx val="0"/>
          <c:order val="0"/>
          <c:spPr>
            <a:solidFill>
              <a:srgbClr val="00B0F0"/>
            </a:solidFill>
          </c:spPr>
          <c:invertIfNegative val="0"/>
          <c:dLbls>
            <c:dLbl>
              <c:idx val="0"/>
              <c:spPr>
                <a:noFill/>
                <a:ln>
                  <a:noFill/>
                </a:ln>
                <a:effectLst/>
              </c:spPr>
              <c:txPr>
                <a:bodyPr/>
                <a:lstStyle/>
                <a:p>
                  <a:pPr>
                    <a:defRPr sz="900" b="1">
                      <a:solidFill>
                        <a:schemeClr val="accent5">
                          <a:lumMod val="40000"/>
                          <a:lumOff val="60000"/>
                        </a:schemeClr>
                      </a:solidFill>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0-86DE-452E-BC4A-2C2BBA066B64}"/>
                </c:ext>
              </c:extLst>
            </c:dLbl>
            <c:dLbl>
              <c:idx val="1"/>
              <c:spPr>
                <a:noFill/>
                <a:ln>
                  <a:noFill/>
                </a:ln>
                <a:effectLst/>
              </c:spPr>
              <c:txPr>
                <a:bodyPr/>
                <a:lstStyle/>
                <a:p>
                  <a:pPr>
                    <a:defRPr sz="900" b="1">
                      <a:solidFill>
                        <a:schemeClr val="accent5">
                          <a:lumMod val="40000"/>
                          <a:lumOff val="60000"/>
                        </a:schemeClr>
                      </a:solidFill>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1-86DE-452E-BC4A-2C2BBA066B64}"/>
                </c:ext>
              </c:extLst>
            </c:dLbl>
            <c:dLbl>
              <c:idx val="2"/>
              <c:spPr>
                <a:noFill/>
                <a:ln>
                  <a:noFill/>
                </a:ln>
                <a:effectLst/>
              </c:spPr>
              <c:txPr>
                <a:bodyPr/>
                <a:lstStyle/>
                <a:p>
                  <a:pPr>
                    <a:defRPr sz="900" b="1">
                      <a:solidFill>
                        <a:schemeClr val="accent5">
                          <a:lumMod val="40000"/>
                          <a:lumOff val="60000"/>
                        </a:schemeClr>
                      </a:solidFill>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2-86DE-452E-BC4A-2C2BBA066B64}"/>
                </c:ext>
              </c:extLst>
            </c:dLbl>
            <c:spPr>
              <a:noFill/>
              <a:ln>
                <a:noFill/>
              </a:ln>
              <a:effectLst/>
            </c:spPr>
            <c:txPr>
              <a:bodyPr/>
              <a:lstStyle/>
              <a:p>
                <a:pPr>
                  <a:defRPr sz="900">
                    <a:solidFill>
                      <a:schemeClr val="accent5">
                        <a:lumMod val="40000"/>
                        <a:lumOff val="60000"/>
                      </a:schemeClr>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'USSPM Output 2'!$AK$15:$AK$17</c:f>
              <c:strCache>
                <c:ptCount val="3"/>
                <c:pt idx="0">
                  <c:v>2a. Engagement du CA</c:v>
                </c:pt>
                <c:pt idx="1">
                  <c:v>2b. Engagement de la direction</c:v>
                </c:pt>
                <c:pt idx="2">
                  <c:v>2c. Engagement des équipes</c:v>
                </c:pt>
              </c:strCache>
            </c:strRef>
          </c:cat>
          <c:val>
            <c:numRef>
              <c:f>'USSPM Output 2'!$AL$15:$AL$17</c:f>
              <c:numCache>
                <c:formatCode>0</c:formatCode>
                <c:ptCount val="3"/>
                <c:pt idx="0">
                  <c:v>60</c:v>
                </c:pt>
                <c:pt idx="1">
                  <c:v>65.333333333333215</c:v>
                </c:pt>
                <c:pt idx="2">
                  <c:v>77.083333333333229</c:v>
                </c:pt>
              </c:numCache>
            </c:numRef>
          </c:val>
          <c:extLst>
            <c:ext xmlns:c16="http://schemas.microsoft.com/office/drawing/2014/chart" uri="{C3380CC4-5D6E-409C-BE32-E72D297353CC}">
              <c16:uniqueId val="{00000003-15ED-4EA3-A07A-B4D8F8F1CFC7}"/>
            </c:ext>
          </c:extLst>
        </c:ser>
        <c:dLbls>
          <c:showLegendKey val="0"/>
          <c:showVal val="0"/>
          <c:showCatName val="0"/>
          <c:showSerName val="0"/>
          <c:showPercent val="0"/>
          <c:showBubbleSize val="0"/>
        </c:dLbls>
        <c:gapWidth val="70"/>
        <c:axId val="2124992384"/>
        <c:axId val="2124996160"/>
      </c:barChart>
      <c:catAx>
        <c:axId val="2124992384"/>
        <c:scaling>
          <c:orientation val="maxMin"/>
        </c:scaling>
        <c:delete val="0"/>
        <c:axPos val="l"/>
        <c:numFmt formatCode="General" sourceLinked="1"/>
        <c:majorTickMark val="none"/>
        <c:minorTickMark val="none"/>
        <c:tickLblPos val="nextTo"/>
        <c:txPr>
          <a:bodyPr/>
          <a:lstStyle/>
          <a:p>
            <a:pPr>
              <a:defRPr sz="1200">
                <a:solidFill>
                  <a:schemeClr val="tx1">
                    <a:lumMod val="75000"/>
                    <a:lumOff val="25000"/>
                  </a:schemeClr>
                </a:solidFill>
              </a:defRPr>
            </a:pPr>
            <a:endParaRPr lang="fr-FR"/>
          </a:p>
        </c:txPr>
        <c:crossAx val="2124996160"/>
        <c:crosses val="autoZero"/>
        <c:auto val="0"/>
        <c:lblAlgn val="ctr"/>
        <c:lblOffset val="10"/>
        <c:tickLblSkip val="1"/>
        <c:noMultiLvlLbl val="0"/>
      </c:catAx>
      <c:valAx>
        <c:axId val="2124996160"/>
        <c:scaling>
          <c:orientation val="minMax"/>
          <c:max val="100"/>
          <c:min val="0"/>
        </c:scaling>
        <c:delete val="1"/>
        <c:axPos val="t"/>
        <c:numFmt formatCode="0" sourceLinked="0"/>
        <c:majorTickMark val="out"/>
        <c:minorTickMark val="none"/>
        <c:tickLblPos val="none"/>
        <c:crossAx val="2124992384"/>
        <c:crosses val="autoZero"/>
        <c:crossBetween val="between"/>
      </c:valAx>
    </c:plotArea>
    <c:plotVisOnly val="0"/>
    <c:dispBlanksAs val="gap"/>
    <c:showDLblsOverMax val="0"/>
  </c:chart>
  <c:spPr>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'USSPM Output 2'!$AK$5</c:f>
          <c:strCache>
            <c:ptCount val="1"/>
            <c:pt idx="0">
              <c:v>3 - Conception des produits </c:v>
            </c:pt>
          </c:strCache>
        </c:strRef>
      </c:tx>
      <c:layout>
        <c:manualLayout>
          <c:xMode val="edge"/>
          <c:yMode val="edge"/>
          <c:x val="0.18562969706205501"/>
          <c:y val="2.0158730158730199E-2"/>
        </c:manualLayout>
      </c:layout>
      <c:overlay val="0"/>
      <c:txPr>
        <a:bodyPr/>
        <a:lstStyle/>
        <a:p>
          <a:pPr>
            <a:defRPr sz="1200">
              <a:solidFill>
                <a:schemeClr val="accent4">
                  <a:lumMod val="75000"/>
                </a:schemeClr>
              </a:solidFill>
            </a:defRPr>
          </a:pPr>
          <a:endParaRPr lang="fr-FR"/>
        </a:p>
      </c:txPr>
    </c:title>
    <c:autoTitleDeleted val="0"/>
    <c:plotArea>
      <c:layout>
        <c:manualLayout>
          <c:layoutTarget val="inner"/>
          <c:xMode val="edge"/>
          <c:yMode val="edge"/>
          <c:x val="0.48662532048968399"/>
          <c:y val="0.19671388888888899"/>
          <c:w val="0.51337464497805296"/>
          <c:h val="0.35458333333333297"/>
        </c:manualLayout>
      </c:layout>
      <c:barChart>
        <c:barDir val="bar"/>
        <c:grouping val="clustered"/>
        <c:varyColors val="0"/>
        <c:ser>
          <c:idx val="0"/>
          <c:order val="0"/>
          <c:spPr>
            <a:solidFill>
              <a:srgbClr val="7030A0"/>
            </a:solidFill>
          </c:spPr>
          <c:invertIfNegative val="0"/>
          <c:dLbls>
            <c:spPr>
              <a:noFill/>
              <a:ln>
                <a:noFill/>
              </a:ln>
              <a:effectLst/>
            </c:spPr>
            <c:txPr>
              <a:bodyPr/>
              <a:lstStyle/>
              <a:p>
                <a:pPr>
                  <a:defRPr sz="900" b="1">
                    <a:solidFill>
                      <a:schemeClr val="accent4">
                        <a:lumMod val="40000"/>
                        <a:lumOff val="60000"/>
                      </a:schemeClr>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'USSPM Output 2'!$AK$18:$AK$19</c:f>
              <c:strCache>
                <c:ptCount val="2"/>
                <c:pt idx="0">
                  <c:v>3a. Besoins et préférences des clients </c:v>
                </c:pt>
                <c:pt idx="1">
                  <c:v>3b. Bénéfice pour les clients</c:v>
                </c:pt>
              </c:strCache>
            </c:strRef>
          </c:cat>
          <c:val>
            <c:numRef>
              <c:f>'USSPM Output 2'!$AL$18:$AL$19</c:f>
              <c:numCache>
                <c:formatCode>0</c:formatCode>
                <c:ptCount val="2"/>
                <c:pt idx="0">
                  <c:v>54.166666666666529</c:v>
                </c:pt>
                <c:pt idx="1">
                  <c:v>92.5</c:v>
                </c:pt>
              </c:numCache>
            </c:numRef>
          </c:val>
          <c:extLst>
            <c:ext xmlns:c16="http://schemas.microsoft.com/office/drawing/2014/chart" uri="{C3380CC4-5D6E-409C-BE32-E72D297353CC}">
              <c16:uniqueId val="{00000000-E729-4B02-BE1D-221EE06A30B5}"/>
            </c:ext>
          </c:extLst>
        </c:ser>
        <c:dLbls>
          <c:showLegendKey val="0"/>
          <c:showVal val="1"/>
          <c:showCatName val="0"/>
          <c:showSerName val="0"/>
          <c:showPercent val="0"/>
          <c:showBubbleSize val="0"/>
        </c:dLbls>
        <c:gapWidth val="70"/>
        <c:axId val="2124742144"/>
        <c:axId val="-1917703248"/>
      </c:barChart>
      <c:catAx>
        <c:axId val="2124742144"/>
        <c:scaling>
          <c:orientation val="maxMin"/>
        </c:scaling>
        <c:delete val="0"/>
        <c:axPos val="l"/>
        <c:numFmt formatCode="General" sourceLinked="0"/>
        <c:majorTickMark val="none"/>
        <c:minorTickMark val="none"/>
        <c:tickLblPos val="nextTo"/>
        <c:txPr>
          <a:bodyPr/>
          <a:lstStyle/>
          <a:p>
            <a:pPr>
              <a:defRPr sz="1100">
                <a:solidFill>
                  <a:schemeClr val="tx1">
                    <a:lumMod val="75000"/>
                    <a:lumOff val="25000"/>
                  </a:schemeClr>
                </a:solidFill>
              </a:defRPr>
            </a:pPr>
            <a:endParaRPr lang="fr-FR"/>
          </a:p>
        </c:txPr>
        <c:crossAx val="-1917703248"/>
        <c:crosses val="autoZero"/>
        <c:auto val="0"/>
        <c:lblAlgn val="ctr"/>
        <c:lblOffset val="10"/>
        <c:tickLblSkip val="1"/>
        <c:noMultiLvlLbl val="0"/>
      </c:catAx>
      <c:valAx>
        <c:axId val="-1917703248"/>
        <c:scaling>
          <c:orientation val="minMax"/>
          <c:max val="100"/>
          <c:min val="0"/>
        </c:scaling>
        <c:delete val="1"/>
        <c:axPos val="t"/>
        <c:numFmt formatCode="0" sourceLinked="0"/>
        <c:majorTickMark val="out"/>
        <c:minorTickMark val="none"/>
        <c:tickLblPos val="none"/>
        <c:crossAx val="2124742144"/>
        <c:crosses val="autoZero"/>
        <c:crossBetween val="between"/>
      </c:valAx>
    </c:plotArea>
    <c:plotVisOnly val="0"/>
    <c:dispBlanksAs val="gap"/>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897944043529902"/>
          <c:y val="0.18018268084015299"/>
          <c:w val="0.50102052413424303"/>
          <c:h val="0.781913447550591"/>
        </c:manualLayout>
      </c:layout>
      <c:barChart>
        <c:barDir val="bar"/>
        <c:grouping val="clustered"/>
        <c:varyColors val="0"/>
        <c:ser>
          <c:idx val="0"/>
          <c:order val="0"/>
          <c:spPr>
            <a:solidFill>
              <a:srgbClr val="92D050"/>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'USSPM Output 2'!$AK$20:$AK$24</c:f>
              <c:strCache>
                <c:ptCount val="5"/>
                <c:pt idx="0">
                  <c:v>4a. Prévention surendettement</c:v>
                </c:pt>
                <c:pt idx="1">
                  <c:v>4b: Transparence</c:v>
                </c:pt>
                <c:pt idx="2">
                  <c:v>4c. Traitement équitable et respectueux des clients</c:v>
                </c:pt>
                <c:pt idx="3">
                  <c:v>4d. Confidentialité des données client </c:v>
                </c:pt>
                <c:pt idx="4">
                  <c:v>4e. Mécanismes de résolution des plaintes</c:v>
                </c:pt>
              </c:strCache>
            </c:strRef>
          </c:cat>
          <c:val>
            <c:numRef>
              <c:f>'USSPM Output 2'!$AL$20:$AL$24</c:f>
              <c:numCache>
                <c:formatCode>0</c:formatCode>
                <c:ptCount val="5"/>
                <c:pt idx="0">
                  <c:v>100</c:v>
                </c:pt>
                <c:pt idx="1">
                  <c:v>88.333333333333215</c:v>
                </c:pt>
                <c:pt idx="2">
                  <c:v>56.25</c:v>
                </c:pt>
                <c:pt idx="3">
                  <c:v>47.222222222222221</c:v>
                </c:pt>
                <c:pt idx="4">
                  <c:v>57.142857142857139</c:v>
                </c:pt>
              </c:numCache>
            </c:numRef>
          </c:val>
          <c:extLst>
            <c:ext xmlns:c16="http://schemas.microsoft.com/office/drawing/2014/chart" uri="{C3380CC4-5D6E-409C-BE32-E72D297353CC}">
              <c16:uniqueId val="{00000000-312E-4944-A348-98E7C9EC98FF}"/>
            </c:ext>
          </c:extLst>
        </c:ser>
        <c:dLbls>
          <c:showLegendKey val="0"/>
          <c:showVal val="0"/>
          <c:showCatName val="0"/>
          <c:showSerName val="0"/>
          <c:showPercent val="0"/>
          <c:showBubbleSize val="0"/>
        </c:dLbls>
        <c:gapWidth val="70"/>
        <c:axId val="2124711072"/>
        <c:axId val="2124696800"/>
      </c:barChart>
      <c:catAx>
        <c:axId val="2124711072"/>
        <c:scaling>
          <c:orientation val="maxMin"/>
        </c:scaling>
        <c:delete val="0"/>
        <c:axPos val="l"/>
        <c:numFmt formatCode="General" sourceLinked="0"/>
        <c:majorTickMark val="none"/>
        <c:minorTickMark val="none"/>
        <c:tickLblPos val="nextTo"/>
        <c:crossAx val="2124696800"/>
        <c:crosses val="autoZero"/>
        <c:auto val="0"/>
        <c:lblAlgn val="ctr"/>
        <c:lblOffset val="10"/>
        <c:tickLblSkip val="1"/>
        <c:noMultiLvlLbl val="0"/>
      </c:catAx>
      <c:valAx>
        <c:axId val="2124696800"/>
        <c:scaling>
          <c:orientation val="minMax"/>
          <c:max val="100"/>
          <c:min val="0"/>
        </c:scaling>
        <c:delete val="1"/>
        <c:axPos val="t"/>
        <c:numFmt formatCode="0" sourceLinked="0"/>
        <c:majorTickMark val="out"/>
        <c:minorTickMark val="none"/>
        <c:tickLblPos val="none"/>
        <c:crossAx val="2124711072"/>
        <c:crosses val="autoZero"/>
        <c:crossBetween val="between"/>
      </c:valAx>
    </c:plotArea>
    <c:plotVisOnly val="0"/>
    <c:dispBlanksAs val="gap"/>
    <c:showDLblsOverMax val="0"/>
  </c:chart>
  <c:spPr>
    <a:ln>
      <a:noFill/>
    </a:ln>
  </c:spPr>
  <c:txPr>
    <a:bodyPr/>
    <a:lstStyle/>
    <a:p>
      <a:pPr>
        <a:defRPr sz="1200"/>
      </a:pPr>
      <a:endParaRPr lang="fr-F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'USSPM Output 2'!$AK$7</c:f>
          <c:strCache>
            <c:ptCount val="1"/>
            <c:pt idx="0">
              <c:v>5 - Traitement responsable du personnel </c:v>
            </c:pt>
          </c:strCache>
        </c:strRef>
      </c:tx>
      <c:layout>
        <c:manualLayout>
          <c:xMode val="edge"/>
          <c:yMode val="edge"/>
          <c:x val="0.238283360904329"/>
          <c:y val="2.3247300018306601E-2"/>
        </c:manualLayout>
      </c:layout>
      <c:overlay val="0"/>
      <c:spPr>
        <a:noFill/>
      </c:spPr>
      <c:txPr>
        <a:bodyPr/>
        <a:lstStyle/>
        <a:p>
          <a:pPr>
            <a:defRPr sz="1200">
              <a:solidFill>
                <a:schemeClr val="accent1">
                  <a:lumMod val="50000"/>
                </a:schemeClr>
              </a:solidFill>
            </a:defRPr>
          </a:pPr>
          <a:endParaRPr lang="fr-FR"/>
        </a:p>
      </c:txPr>
    </c:title>
    <c:autoTitleDeleted val="0"/>
    <c:plotArea>
      <c:layout>
        <c:manualLayout>
          <c:layoutTarget val="inner"/>
          <c:xMode val="edge"/>
          <c:yMode val="edge"/>
          <c:x val="0.49755976132673202"/>
          <c:y val="0.23979668322651901"/>
          <c:w val="0.47801468068348801"/>
          <c:h val="0.520536111111085"/>
        </c:manualLayout>
      </c:layout>
      <c:barChart>
        <c:barDir val="bar"/>
        <c:grouping val="clustered"/>
        <c:varyColors val="0"/>
        <c:ser>
          <c:idx val="0"/>
          <c:order val="0"/>
          <c:spPr>
            <a:solidFill>
              <a:srgbClr val="002060"/>
            </a:solidFill>
          </c:spPr>
          <c:invertIfNegative val="0"/>
          <c:dLbls>
            <c:spPr>
              <a:noFill/>
              <a:ln>
                <a:noFill/>
              </a:ln>
              <a:effectLst/>
            </c:spPr>
            <c:txPr>
              <a:bodyPr/>
              <a:lstStyle/>
              <a:p>
                <a:pPr>
                  <a:defRPr sz="900" b="1">
                    <a:solidFill>
                      <a:schemeClr val="accent1">
                        <a:lumMod val="40000"/>
                        <a:lumOff val="60000"/>
                      </a:schemeClr>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'USSPM Output 2'!$AK$25:$AK$27</c:f>
              <c:strCache>
                <c:ptCount val="3"/>
                <c:pt idx="0">
                  <c:v>5a. Politique de RH </c:v>
                </c:pt>
                <c:pt idx="1">
                  <c:v>5b. Communication des conditions d'emploi </c:v>
                </c:pt>
                <c:pt idx="2">
                  <c:v>5c. Satisfaction des employés</c:v>
                </c:pt>
              </c:strCache>
            </c:strRef>
          </c:cat>
          <c:val>
            <c:numRef>
              <c:f>'USSPM Output 2'!$AL$25:$AL$27</c:f>
              <c:numCache>
                <c:formatCode>0</c:formatCode>
                <c:ptCount val="3"/>
                <c:pt idx="0">
                  <c:v>92.90674603174601</c:v>
                </c:pt>
                <c:pt idx="1">
                  <c:v>88.888888888888658</c:v>
                </c:pt>
                <c:pt idx="2">
                  <c:v>100</c:v>
                </c:pt>
              </c:numCache>
            </c:numRef>
          </c:val>
          <c:extLst>
            <c:ext xmlns:c16="http://schemas.microsoft.com/office/drawing/2014/chart" uri="{C3380CC4-5D6E-409C-BE32-E72D297353CC}">
              <c16:uniqueId val="{00000000-E3D4-431F-8E84-223DC5DF47F8}"/>
            </c:ext>
          </c:extLst>
        </c:ser>
        <c:dLbls>
          <c:showLegendKey val="0"/>
          <c:showVal val="0"/>
          <c:showCatName val="0"/>
          <c:showSerName val="0"/>
          <c:showPercent val="0"/>
          <c:showBubbleSize val="0"/>
        </c:dLbls>
        <c:gapWidth val="70"/>
        <c:axId val="-1800788896"/>
        <c:axId val="-1800912000"/>
      </c:barChart>
      <c:catAx>
        <c:axId val="-1800788896"/>
        <c:scaling>
          <c:orientation val="maxMin"/>
        </c:scaling>
        <c:delete val="0"/>
        <c:axPos val="l"/>
        <c:numFmt formatCode="General" sourceLinked="0"/>
        <c:majorTickMark val="none"/>
        <c:minorTickMark val="none"/>
        <c:tickLblPos val="nextTo"/>
        <c:txPr>
          <a:bodyPr/>
          <a:lstStyle/>
          <a:p>
            <a:pPr>
              <a:defRPr sz="1600">
                <a:solidFill>
                  <a:schemeClr val="tx1">
                    <a:lumMod val="75000"/>
                    <a:lumOff val="25000"/>
                  </a:schemeClr>
                </a:solidFill>
              </a:defRPr>
            </a:pPr>
            <a:endParaRPr lang="fr-FR"/>
          </a:p>
        </c:txPr>
        <c:crossAx val="-1800912000"/>
        <c:crosses val="autoZero"/>
        <c:auto val="1"/>
        <c:lblAlgn val="ctr"/>
        <c:lblOffset val="10"/>
        <c:noMultiLvlLbl val="0"/>
      </c:catAx>
      <c:valAx>
        <c:axId val="-1800912000"/>
        <c:scaling>
          <c:orientation val="minMax"/>
          <c:max val="100"/>
          <c:min val="0"/>
        </c:scaling>
        <c:delete val="1"/>
        <c:axPos val="t"/>
        <c:numFmt formatCode="0" sourceLinked="0"/>
        <c:majorTickMark val="out"/>
        <c:minorTickMark val="none"/>
        <c:tickLblPos val="none"/>
        <c:crossAx val="-1800788896"/>
        <c:crosses val="autoZero"/>
        <c:crossBetween val="between"/>
      </c:valAx>
    </c:plotArea>
    <c:plotVisOnly val="0"/>
    <c:dispBlanksAs val="gap"/>
    <c:showDLblsOverMax val="0"/>
  </c:chart>
  <c:spPr>
    <a:ln>
      <a:noFill/>
    </a:ln>
  </c:spPr>
  <c:txPr>
    <a:bodyPr/>
    <a:lstStyle/>
    <a:p>
      <a:pPr>
        <a:defRPr u="none"/>
      </a:pPr>
      <a:endParaRPr lang="fr-F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1BC13F-49A5-484E-9E3E-021BAF246D81}" type="doc">
      <dgm:prSet loTypeId="urn:microsoft.com/office/officeart/2005/8/layout/target2" loCatId="relationship" qsTypeId="urn:microsoft.com/office/officeart/2005/8/quickstyle/simple5" qsCatId="simple" csTypeId="urn:microsoft.com/office/officeart/2005/8/colors/colorful2" csCatId="colorful" phldr="1"/>
      <dgm:spPr/>
      <dgm:t>
        <a:bodyPr/>
        <a:lstStyle/>
        <a:p>
          <a:endParaRPr lang="fr-FR"/>
        </a:p>
      </dgm:t>
    </dgm:pt>
    <dgm:pt modelId="{5F59A296-A2EE-4510-A761-FCDBA8A2B111}">
      <dgm:prSet phldrT="[Texte]"/>
      <dgm:spPr/>
      <dgm:t>
        <a:bodyPr/>
        <a:lstStyle/>
        <a:p>
          <a:pPr algn="ctr"/>
          <a:r>
            <a:rPr lang="fr-FR" cap="small" baseline="0" dirty="0"/>
            <a:t>SPI4</a:t>
          </a:r>
        </a:p>
      </dgm:t>
    </dgm:pt>
    <dgm:pt modelId="{AD469D4F-F84E-43BB-9D8B-C07D0F77D03C}" type="parTrans" cxnId="{A032B33B-9A26-4B5E-A57D-A1CCF64EBFBA}">
      <dgm:prSet/>
      <dgm:spPr/>
      <dgm:t>
        <a:bodyPr/>
        <a:lstStyle/>
        <a:p>
          <a:endParaRPr lang="fr-FR" cap="small" baseline="0"/>
        </a:p>
      </dgm:t>
    </dgm:pt>
    <dgm:pt modelId="{E4507EC0-3858-4BD3-A25E-3C9B5B3A1776}" type="sibTrans" cxnId="{A032B33B-9A26-4B5E-A57D-A1CCF64EBFBA}">
      <dgm:prSet/>
      <dgm:spPr/>
      <dgm:t>
        <a:bodyPr/>
        <a:lstStyle/>
        <a:p>
          <a:endParaRPr lang="fr-FR" cap="small" baseline="0"/>
        </a:p>
      </dgm:t>
    </dgm:pt>
    <dgm:pt modelId="{4F1A6B86-8EBC-4740-A88C-459E3C68C7E1}">
      <dgm:prSet phldrT="[Texte]"/>
      <dgm:spPr/>
      <dgm:t>
        <a:bodyPr/>
        <a:lstStyle/>
        <a:p>
          <a:r>
            <a:rPr lang="en-US" b="0" cap="small" baseline="0" noProof="0" dirty="0"/>
            <a:t>Universal</a:t>
          </a:r>
          <a:r>
            <a:rPr lang="fr-FR" b="0" cap="small" baseline="0" dirty="0"/>
            <a:t> Standards</a:t>
          </a:r>
        </a:p>
      </dgm:t>
    </dgm:pt>
    <dgm:pt modelId="{345C98A7-7D55-498C-A04B-EB599F073111}" type="parTrans" cxnId="{4E55F600-387E-4583-8DCB-6C10DD7C0A4F}">
      <dgm:prSet/>
      <dgm:spPr/>
      <dgm:t>
        <a:bodyPr/>
        <a:lstStyle/>
        <a:p>
          <a:endParaRPr lang="fr-FR" cap="small" baseline="0"/>
        </a:p>
      </dgm:t>
    </dgm:pt>
    <dgm:pt modelId="{68207878-4DFD-4ED9-A880-B5126B048A8E}" type="sibTrans" cxnId="{4E55F600-387E-4583-8DCB-6C10DD7C0A4F}">
      <dgm:prSet/>
      <dgm:spPr/>
      <dgm:t>
        <a:bodyPr/>
        <a:lstStyle/>
        <a:p>
          <a:endParaRPr lang="fr-FR" cap="small" baseline="0"/>
        </a:p>
      </dgm:t>
    </dgm:pt>
    <dgm:pt modelId="{65473AC9-4F5F-400C-950C-E92C05CB5CD0}">
      <dgm:prSet phldrT="[Texte]" custT="1"/>
      <dgm:spPr/>
      <dgm:t>
        <a:bodyPr/>
        <a:lstStyle/>
        <a:p>
          <a:pPr algn="ctr"/>
          <a:r>
            <a:rPr lang="fr-FR" sz="1400" b="1" cap="small" baseline="0"/>
            <a:t>Green</a:t>
          </a:r>
          <a:endParaRPr lang="fr-FR" sz="1400" b="1" cap="small" baseline="0" dirty="0"/>
        </a:p>
      </dgm:t>
    </dgm:pt>
    <dgm:pt modelId="{41667E36-96C8-42DA-8C6A-605FD6E787BA}" type="parTrans" cxnId="{707EA8A0-59CD-4EC0-920A-41E13B14533A}">
      <dgm:prSet/>
      <dgm:spPr/>
      <dgm:t>
        <a:bodyPr/>
        <a:lstStyle/>
        <a:p>
          <a:endParaRPr lang="fr-FR" cap="small" baseline="0"/>
        </a:p>
      </dgm:t>
    </dgm:pt>
    <dgm:pt modelId="{27F7F79A-DC6F-44D6-A3F9-2C304E400A3E}" type="sibTrans" cxnId="{707EA8A0-59CD-4EC0-920A-41E13B14533A}">
      <dgm:prSet/>
      <dgm:spPr/>
      <dgm:t>
        <a:bodyPr/>
        <a:lstStyle/>
        <a:p>
          <a:endParaRPr lang="fr-FR" cap="small" baseline="0"/>
        </a:p>
      </dgm:t>
    </dgm:pt>
    <dgm:pt modelId="{8C10BDFC-5DF0-453F-A44B-51C2173BD9C8}">
      <dgm:prSet phldrT="[Texte]" custT="1"/>
      <dgm:spPr/>
      <dgm:t>
        <a:bodyPr/>
        <a:lstStyle/>
        <a:p>
          <a:pPr algn="ctr"/>
          <a:r>
            <a:rPr lang="fr-FR" sz="1400" b="1" cap="small" baseline="0"/>
            <a:t>Poverty</a:t>
          </a:r>
          <a:endParaRPr lang="fr-FR" sz="1400" b="1" cap="small" baseline="0" dirty="0"/>
        </a:p>
      </dgm:t>
    </dgm:pt>
    <dgm:pt modelId="{5D5A1ED9-4E01-435C-8EAA-07A4FBB7E3ED}" type="parTrans" cxnId="{AEB0BA56-AB22-4907-B852-0E476A59EFA6}">
      <dgm:prSet/>
      <dgm:spPr/>
      <dgm:t>
        <a:bodyPr/>
        <a:lstStyle/>
        <a:p>
          <a:endParaRPr lang="fr-FR" cap="small" baseline="0"/>
        </a:p>
      </dgm:t>
    </dgm:pt>
    <dgm:pt modelId="{E2848250-E1C9-418B-B0ED-C329C553627C}" type="sibTrans" cxnId="{AEB0BA56-AB22-4907-B852-0E476A59EFA6}">
      <dgm:prSet/>
      <dgm:spPr/>
      <dgm:t>
        <a:bodyPr/>
        <a:lstStyle/>
        <a:p>
          <a:endParaRPr lang="fr-FR" cap="small" baseline="0"/>
        </a:p>
      </dgm:t>
    </dgm:pt>
    <dgm:pt modelId="{5701F739-90CA-4533-9B55-E88AD856AEFB}">
      <dgm:prSet phldrT="[Texte]"/>
      <dgm:spPr/>
      <dgm:t>
        <a:bodyPr/>
        <a:lstStyle/>
        <a:p>
          <a:r>
            <a:rPr lang="fr-FR" b="0" cap="small" baseline="0" dirty="0"/>
            <a:t>CPP</a:t>
          </a:r>
        </a:p>
      </dgm:t>
    </dgm:pt>
    <dgm:pt modelId="{C69A82EC-91A5-4647-8D2E-905E12BD7597}" type="parTrans" cxnId="{7BEEC2CD-3AD4-4954-B8BB-BC91BCEBA9B1}">
      <dgm:prSet/>
      <dgm:spPr/>
      <dgm:t>
        <a:bodyPr/>
        <a:lstStyle/>
        <a:p>
          <a:endParaRPr lang="fr-FR" cap="small" baseline="0"/>
        </a:p>
      </dgm:t>
    </dgm:pt>
    <dgm:pt modelId="{5C6B1776-3E4F-4BC1-8A8C-98EFAD056B5A}" type="sibTrans" cxnId="{7BEEC2CD-3AD4-4954-B8BB-BC91BCEBA9B1}">
      <dgm:prSet/>
      <dgm:spPr/>
      <dgm:t>
        <a:bodyPr/>
        <a:lstStyle/>
        <a:p>
          <a:endParaRPr lang="fr-FR" cap="small" baseline="0"/>
        </a:p>
      </dgm:t>
    </dgm:pt>
    <dgm:pt modelId="{C475CB69-FCC9-43CD-9158-3B88A69C88C5}">
      <dgm:prSet phldrT="[Texte]" custT="1"/>
      <dgm:spPr/>
      <dgm:t>
        <a:bodyPr/>
        <a:lstStyle/>
        <a:p>
          <a:pPr algn="ctr"/>
          <a:r>
            <a:rPr lang="fr-FR" sz="1400" b="1" cap="small" baseline="0"/>
            <a:t>SPI3.3</a:t>
          </a:r>
          <a:endParaRPr lang="fr-FR" sz="1400" b="1" cap="small" baseline="0" dirty="0"/>
        </a:p>
      </dgm:t>
    </dgm:pt>
    <dgm:pt modelId="{73B8B1C1-0162-4033-8294-4EBF49AF1254}" type="parTrans" cxnId="{400AE29D-0175-44A1-8A66-D467FCF676B9}">
      <dgm:prSet/>
      <dgm:spPr/>
      <dgm:t>
        <a:bodyPr/>
        <a:lstStyle/>
        <a:p>
          <a:endParaRPr lang="fr-FR"/>
        </a:p>
      </dgm:t>
    </dgm:pt>
    <dgm:pt modelId="{60309B0D-C669-4632-B8A6-CC91E29D909F}" type="sibTrans" cxnId="{400AE29D-0175-44A1-8A66-D467FCF676B9}">
      <dgm:prSet/>
      <dgm:spPr/>
      <dgm:t>
        <a:bodyPr/>
        <a:lstStyle/>
        <a:p>
          <a:endParaRPr lang="fr-FR"/>
        </a:p>
      </dgm:t>
    </dgm:pt>
    <dgm:pt modelId="{E3591E84-342D-45F8-A1FC-937F205C99B6}" type="pres">
      <dgm:prSet presAssocID="{AA1BC13F-49A5-484E-9E3E-021BAF246D81}" presName="Name0" presStyleCnt="0">
        <dgm:presLayoutVars>
          <dgm:chMax val="3"/>
          <dgm:chPref val="1"/>
          <dgm:dir/>
          <dgm:animLvl val="lvl"/>
          <dgm:resizeHandles/>
        </dgm:presLayoutVars>
      </dgm:prSet>
      <dgm:spPr/>
    </dgm:pt>
    <dgm:pt modelId="{435208E4-0EFC-4D10-9CEA-248435620AC8}" type="pres">
      <dgm:prSet presAssocID="{AA1BC13F-49A5-484E-9E3E-021BAF246D81}" presName="outerBox" presStyleCnt="0"/>
      <dgm:spPr/>
    </dgm:pt>
    <dgm:pt modelId="{8E5BBAE0-FFF6-4336-A234-844ED077A5CA}" type="pres">
      <dgm:prSet presAssocID="{AA1BC13F-49A5-484E-9E3E-021BAF246D81}" presName="outerBoxParent" presStyleLbl="node1" presStyleIdx="0" presStyleCnt="3" custLinFactNeighborY="631"/>
      <dgm:spPr/>
    </dgm:pt>
    <dgm:pt modelId="{B0296B77-26FC-43C9-85B6-1EE83EE25786}" type="pres">
      <dgm:prSet presAssocID="{AA1BC13F-49A5-484E-9E3E-021BAF246D81}" presName="outerBoxChildren" presStyleCnt="0"/>
      <dgm:spPr/>
    </dgm:pt>
    <dgm:pt modelId="{E6E7CFB1-F0CB-4D85-A5DD-97E1F3D12A3A}" type="pres">
      <dgm:prSet presAssocID="{AA1BC13F-49A5-484E-9E3E-021BAF246D81}" presName="middleBox" presStyleCnt="0"/>
      <dgm:spPr/>
    </dgm:pt>
    <dgm:pt modelId="{985CC8A8-89AE-4F33-8EE1-E191DEFD2994}" type="pres">
      <dgm:prSet presAssocID="{AA1BC13F-49A5-484E-9E3E-021BAF246D81}" presName="middleBoxParent" presStyleLbl="node1" presStyleIdx="1" presStyleCnt="3" custScaleY="107745" custLinFactNeighborY="-1722"/>
      <dgm:spPr/>
    </dgm:pt>
    <dgm:pt modelId="{A4710ED9-D6B0-4B9B-8F60-2E9C5D882831}" type="pres">
      <dgm:prSet presAssocID="{AA1BC13F-49A5-484E-9E3E-021BAF246D81}" presName="middleBoxChildren" presStyleCnt="0"/>
      <dgm:spPr/>
    </dgm:pt>
    <dgm:pt modelId="{3A0912A5-42D5-47DC-A1CB-ED1150613373}" type="pres">
      <dgm:prSet presAssocID="{65473AC9-4F5F-400C-950C-E92C05CB5CD0}" presName="mChild" presStyleLbl="fgAcc1" presStyleIdx="0" presStyleCnt="3" custScaleX="199562" custScaleY="34730" custLinFactX="100000" custLinFactY="-489" custLinFactNeighborX="199812" custLinFactNeighborY="-100000">
        <dgm:presLayoutVars>
          <dgm:bulletEnabled val="1"/>
        </dgm:presLayoutVars>
      </dgm:prSet>
      <dgm:spPr/>
    </dgm:pt>
    <dgm:pt modelId="{2A455E2F-16FE-484A-ADA2-EEF8C925EB54}" type="pres">
      <dgm:prSet presAssocID="{27F7F79A-DC6F-44D6-A3F9-2C304E400A3E}" presName="middleSibTrans" presStyleCnt="0"/>
      <dgm:spPr/>
    </dgm:pt>
    <dgm:pt modelId="{638E9F39-E491-4C92-A6F4-D22A7ABA5ABD}" type="pres">
      <dgm:prSet presAssocID="{8C10BDFC-5DF0-453F-A44B-51C2173BD9C8}" presName="mChild" presStyleLbl="fgAcc1" presStyleIdx="1" presStyleCnt="3" custScaleX="199562" custScaleY="33075" custLinFactX="100000" custLinFactNeighborX="199812" custLinFactNeighborY="-67877">
        <dgm:presLayoutVars>
          <dgm:bulletEnabled val="1"/>
        </dgm:presLayoutVars>
      </dgm:prSet>
      <dgm:spPr/>
    </dgm:pt>
    <dgm:pt modelId="{39FC80E7-8758-40A1-9B81-5DEB692F5210}" type="pres">
      <dgm:prSet presAssocID="{E2848250-E1C9-418B-B0ED-C329C553627C}" presName="middleSibTrans" presStyleCnt="0"/>
      <dgm:spPr/>
    </dgm:pt>
    <dgm:pt modelId="{AFD847DB-1E2C-4B12-AA81-B70F4F0635F8}" type="pres">
      <dgm:prSet presAssocID="{C475CB69-FCC9-43CD-9158-3B88A69C88C5}" presName="mChild" presStyleLbl="fgAcc1" presStyleIdx="2" presStyleCnt="3" custScaleX="199562" custScaleY="29402" custLinFactX="100000" custLinFactNeighborX="199812" custLinFactNeighborY="31432">
        <dgm:presLayoutVars>
          <dgm:bulletEnabled val="1"/>
        </dgm:presLayoutVars>
      </dgm:prSet>
      <dgm:spPr/>
    </dgm:pt>
    <dgm:pt modelId="{F4E621DA-7373-4668-8D1C-BA068DFDB0D1}" type="pres">
      <dgm:prSet presAssocID="{AA1BC13F-49A5-484E-9E3E-021BAF246D81}" presName="centerBox" presStyleCnt="0"/>
      <dgm:spPr/>
    </dgm:pt>
    <dgm:pt modelId="{ADC0E8A8-4733-46B9-8843-FF19949B4B3C}" type="pres">
      <dgm:prSet presAssocID="{AA1BC13F-49A5-484E-9E3E-021BAF246D81}" presName="centerBoxParent" presStyleLbl="node1" presStyleIdx="2" presStyleCnt="3" custScaleX="64941" custScaleY="119827" custLinFactNeighborX="-48309" custLinFactNeighborY="-6042"/>
      <dgm:spPr/>
    </dgm:pt>
  </dgm:ptLst>
  <dgm:cxnLst>
    <dgm:cxn modelId="{4E55F600-387E-4583-8DCB-6C10DD7C0A4F}" srcId="{AA1BC13F-49A5-484E-9E3E-021BAF246D81}" destId="{4F1A6B86-8EBC-4740-A88C-459E3C68C7E1}" srcOrd="1" destOrd="0" parTransId="{345C98A7-7D55-498C-A04B-EB599F073111}" sibTransId="{68207878-4DFD-4ED9-A880-B5126B048A8E}"/>
    <dgm:cxn modelId="{AF6D431E-514A-804B-BF09-168AE288EEFD}" type="presOf" srcId="{8C10BDFC-5DF0-453F-A44B-51C2173BD9C8}" destId="{638E9F39-E491-4C92-A6F4-D22A7ABA5ABD}" srcOrd="0" destOrd="0" presId="urn:microsoft.com/office/officeart/2005/8/layout/target2"/>
    <dgm:cxn modelId="{CCA7D21E-233B-9347-8234-2CA2A959CBEE}" type="presOf" srcId="{5701F739-90CA-4533-9B55-E88AD856AEFB}" destId="{ADC0E8A8-4733-46B9-8843-FF19949B4B3C}" srcOrd="0" destOrd="0" presId="urn:microsoft.com/office/officeart/2005/8/layout/target2"/>
    <dgm:cxn modelId="{DE2DF625-E6C9-5244-8D41-E43B4778A895}" type="presOf" srcId="{65473AC9-4F5F-400C-950C-E92C05CB5CD0}" destId="{3A0912A5-42D5-47DC-A1CB-ED1150613373}" srcOrd="0" destOrd="0" presId="urn:microsoft.com/office/officeart/2005/8/layout/target2"/>
    <dgm:cxn modelId="{A032B33B-9A26-4B5E-A57D-A1CCF64EBFBA}" srcId="{AA1BC13F-49A5-484E-9E3E-021BAF246D81}" destId="{5F59A296-A2EE-4510-A761-FCDBA8A2B111}" srcOrd="0" destOrd="0" parTransId="{AD469D4F-F84E-43BB-9D8B-C07D0F77D03C}" sibTransId="{E4507EC0-3858-4BD3-A25E-3C9B5B3A1776}"/>
    <dgm:cxn modelId="{2A5E5D69-6057-6645-B436-5844BE47090D}" type="presOf" srcId="{5F59A296-A2EE-4510-A761-FCDBA8A2B111}" destId="{8E5BBAE0-FFF6-4336-A234-844ED077A5CA}" srcOrd="0" destOrd="0" presId="urn:microsoft.com/office/officeart/2005/8/layout/target2"/>
    <dgm:cxn modelId="{AEB0BA56-AB22-4907-B852-0E476A59EFA6}" srcId="{4F1A6B86-8EBC-4740-A88C-459E3C68C7E1}" destId="{8C10BDFC-5DF0-453F-A44B-51C2173BD9C8}" srcOrd="1" destOrd="0" parTransId="{5D5A1ED9-4E01-435C-8EAA-07A4FBB7E3ED}" sibTransId="{E2848250-E1C9-418B-B0ED-C329C553627C}"/>
    <dgm:cxn modelId="{11896D91-918A-4D4E-A2C7-DFE2981A4B38}" type="presOf" srcId="{4F1A6B86-8EBC-4740-A88C-459E3C68C7E1}" destId="{985CC8A8-89AE-4F33-8EE1-E191DEFD2994}" srcOrd="0" destOrd="0" presId="urn:microsoft.com/office/officeart/2005/8/layout/target2"/>
    <dgm:cxn modelId="{400AE29D-0175-44A1-8A66-D467FCF676B9}" srcId="{4F1A6B86-8EBC-4740-A88C-459E3C68C7E1}" destId="{C475CB69-FCC9-43CD-9158-3B88A69C88C5}" srcOrd="2" destOrd="0" parTransId="{73B8B1C1-0162-4033-8294-4EBF49AF1254}" sibTransId="{60309B0D-C669-4632-B8A6-CC91E29D909F}"/>
    <dgm:cxn modelId="{707EA8A0-59CD-4EC0-920A-41E13B14533A}" srcId="{4F1A6B86-8EBC-4740-A88C-459E3C68C7E1}" destId="{65473AC9-4F5F-400C-950C-E92C05CB5CD0}" srcOrd="0" destOrd="0" parTransId="{41667E36-96C8-42DA-8C6A-605FD6E787BA}" sibTransId="{27F7F79A-DC6F-44D6-A3F9-2C304E400A3E}"/>
    <dgm:cxn modelId="{7306B2C0-DD54-2047-8974-C2217EDE379E}" type="presOf" srcId="{C475CB69-FCC9-43CD-9158-3B88A69C88C5}" destId="{AFD847DB-1E2C-4B12-AA81-B70F4F0635F8}" srcOrd="0" destOrd="0" presId="urn:microsoft.com/office/officeart/2005/8/layout/target2"/>
    <dgm:cxn modelId="{7BEEC2CD-3AD4-4954-B8BB-BC91BCEBA9B1}" srcId="{AA1BC13F-49A5-484E-9E3E-021BAF246D81}" destId="{5701F739-90CA-4533-9B55-E88AD856AEFB}" srcOrd="2" destOrd="0" parTransId="{C69A82EC-91A5-4647-8D2E-905E12BD7597}" sibTransId="{5C6B1776-3E4F-4BC1-8A8C-98EFAD056B5A}"/>
    <dgm:cxn modelId="{CA8AD5E0-E349-3E44-93AE-1B0B9F73F090}" type="presOf" srcId="{AA1BC13F-49A5-484E-9E3E-021BAF246D81}" destId="{E3591E84-342D-45F8-A1FC-937F205C99B6}" srcOrd="0" destOrd="0" presId="urn:microsoft.com/office/officeart/2005/8/layout/target2"/>
    <dgm:cxn modelId="{50035537-C7CD-1940-9DF4-7DCA58509564}" type="presParOf" srcId="{E3591E84-342D-45F8-A1FC-937F205C99B6}" destId="{435208E4-0EFC-4D10-9CEA-248435620AC8}" srcOrd="0" destOrd="0" presId="urn:microsoft.com/office/officeart/2005/8/layout/target2"/>
    <dgm:cxn modelId="{4DC41912-6C76-B64E-95F7-E64863614121}" type="presParOf" srcId="{435208E4-0EFC-4D10-9CEA-248435620AC8}" destId="{8E5BBAE0-FFF6-4336-A234-844ED077A5CA}" srcOrd="0" destOrd="0" presId="urn:microsoft.com/office/officeart/2005/8/layout/target2"/>
    <dgm:cxn modelId="{C313621C-94F7-3644-BBBB-B8291E2E26F4}" type="presParOf" srcId="{435208E4-0EFC-4D10-9CEA-248435620AC8}" destId="{B0296B77-26FC-43C9-85B6-1EE83EE25786}" srcOrd="1" destOrd="0" presId="urn:microsoft.com/office/officeart/2005/8/layout/target2"/>
    <dgm:cxn modelId="{F0F174BF-3A49-5048-802F-5E0EEB054F1B}" type="presParOf" srcId="{E3591E84-342D-45F8-A1FC-937F205C99B6}" destId="{E6E7CFB1-F0CB-4D85-A5DD-97E1F3D12A3A}" srcOrd="1" destOrd="0" presId="urn:microsoft.com/office/officeart/2005/8/layout/target2"/>
    <dgm:cxn modelId="{A29E3AB4-5576-864C-8AF3-7432859DA3AD}" type="presParOf" srcId="{E6E7CFB1-F0CB-4D85-A5DD-97E1F3D12A3A}" destId="{985CC8A8-89AE-4F33-8EE1-E191DEFD2994}" srcOrd="0" destOrd="0" presId="urn:microsoft.com/office/officeart/2005/8/layout/target2"/>
    <dgm:cxn modelId="{8994C035-DACA-274C-B8CF-9BE08DB04810}" type="presParOf" srcId="{E6E7CFB1-F0CB-4D85-A5DD-97E1F3D12A3A}" destId="{A4710ED9-D6B0-4B9B-8F60-2E9C5D882831}" srcOrd="1" destOrd="0" presId="urn:microsoft.com/office/officeart/2005/8/layout/target2"/>
    <dgm:cxn modelId="{E7904331-7E30-1043-9035-00FBF416E4AC}" type="presParOf" srcId="{A4710ED9-D6B0-4B9B-8F60-2E9C5D882831}" destId="{3A0912A5-42D5-47DC-A1CB-ED1150613373}" srcOrd="0" destOrd="0" presId="urn:microsoft.com/office/officeart/2005/8/layout/target2"/>
    <dgm:cxn modelId="{E6EE0DDC-7B8A-FF4A-9631-90C1220A07D0}" type="presParOf" srcId="{A4710ED9-D6B0-4B9B-8F60-2E9C5D882831}" destId="{2A455E2F-16FE-484A-ADA2-EEF8C925EB54}" srcOrd="1" destOrd="0" presId="urn:microsoft.com/office/officeart/2005/8/layout/target2"/>
    <dgm:cxn modelId="{1356698A-BD7E-EF45-B402-1DF02401108A}" type="presParOf" srcId="{A4710ED9-D6B0-4B9B-8F60-2E9C5D882831}" destId="{638E9F39-E491-4C92-A6F4-D22A7ABA5ABD}" srcOrd="2" destOrd="0" presId="urn:microsoft.com/office/officeart/2005/8/layout/target2"/>
    <dgm:cxn modelId="{759D11E5-CB2C-B34A-B19A-B2B0C3BD428B}" type="presParOf" srcId="{A4710ED9-D6B0-4B9B-8F60-2E9C5D882831}" destId="{39FC80E7-8758-40A1-9B81-5DEB692F5210}" srcOrd="3" destOrd="0" presId="urn:microsoft.com/office/officeart/2005/8/layout/target2"/>
    <dgm:cxn modelId="{A5A7C192-0223-2A4C-848C-4E09142C2C91}" type="presParOf" srcId="{A4710ED9-D6B0-4B9B-8F60-2E9C5D882831}" destId="{AFD847DB-1E2C-4B12-AA81-B70F4F0635F8}" srcOrd="4" destOrd="0" presId="urn:microsoft.com/office/officeart/2005/8/layout/target2"/>
    <dgm:cxn modelId="{62151B95-4868-4B43-A6E2-1428718CB7A8}" type="presParOf" srcId="{E3591E84-342D-45F8-A1FC-937F205C99B6}" destId="{F4E621DA-7373-4668-8D1C-BA068DFDB0D1}" srcOrd="2" destOrd="0" presId="urn:microsoft.com/office/officeart/2005/8/layout/target2"/>
    <dgm:cxn modelId="{E8AB083F-2545-D64C-8F63-C95692BFF7BC}" type="presParOf" srcId="{F4E621DA-7373-4668-8D1C-BA068DFDB0D1}" destId="{ADC0E8A8-4733-46B9-8843-FF19949B4B3C}" srcOrd="0"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5C11B7-962A-4EA0-B19A-A7369362EE59}" type="doc">
      <dgm:prSet loTypeId="urn:microsoft.com/office/officeart/2005/8/layout/chart3" loCatId="relationship" qsTypeId="urn:microsoft.com/office/officeart/2005/8/quickstyle/simple1" qsCatId="simple" csTypeId="urn:microsoft.com/office/officeart/2005/8/colors/colorful4" csCatId="colorful" phldr="1"/>
      <dgm:spPr/>
    </dgm:pt>
    <dgm:pt modelId="{1B701FD5-86ED-465C-80F6-8D088980D48E}">
      <dgm:prSet phldrT="[Texte]"/>
      <dgm:spPr/>
      <dgm:t>
        <a:bodyPr/>
        <a:lstStyle/>
        <a:p>
          <a:r>
            <a:rPr lang="fr-FR" dirty="0"/>
            <a:t>2</a:t>
          </a:r>
        </a:p>
      </dgm:t>
    </dgm:pt>
    <dgm:pt modelId="{10A79971-E709-42B9-B836-2C43067513E5}" type="parTrans" cxnId="{6F5BC47D-91DE-42C7-9724-32E44F5E2C4D}">
      <dgm:prSet/>
      <dgm:spPr/>
      <dgm:t>
        <a:bodyPr/>
        <a:lstStyle/>
        <a:p>
          <a:endParaRPr lang="fr-FR"/>
        </a:p>
      </dgm:t>
    </dgm:pt>
    <dgm:pt modelId="{DB1AE0E5-84F6-4EFE-B67D-01C473E08A4D}" type="sibTrans" cxnId="{6F5BC47D-91DE-42C7-9724-32E44F5E2C4D}">
      <dgm:prSet/>
      <dgm:spPr/>
      <dgm:t>
        <a:bodyPr/>
        <a:lstStyle/>
        <a:p>
          <a:endParaRPr lang="fr-FR"/>
        </a:p>
      </dgm:t>
    </dgm:pt>
    <dgm:pt modelId="{B65B847C-14C4-4088-A55C-349CDE77461B}">
      <dgm:prSet phldrT="[Texte]"/>
      <dgm:spPr/>
      <dgm:t>
        <a:bodyPr/>
        <a:lstStyle/>
        <a:p>
          <a:r>
            <a:rPr lang="fr-FR" dirty="0"/>
            <a:t>3</a:t>
          </a:r>
        </a:p>
      </dgm:t>
    </dgm:pt>
    <dgm:pt modelId="{AA22C56A-185E-4AAC-AA37-78BE330C25DC}" type="parTrans" cxnId="{F9C24C2B-8394-479D-8010-B7B2129D7881}">
      <dgm:prSet/>
      <dgm:spPr/>
      <dgm:t>
        <a:bodyPr/>
        <a:lstStyle/>
        <a:p>
          <a:endParaRPr lang="fr-FR"/>
        </a:p>
      </dgm:t>
    </dgm:pt>
    <dgm:pt modelId="{64CC9731-6645-47B5-97BD-DEC2BD609D5E}" type="sibTrans" cxnId="{F9C24C2B-8394-479D-8010-B7B2129D7881}">
      <dgm:prSet/>
      <dgm:spPr/>
      <dgm:t>
        <a:bodyPr/>
        <a:lstStyle/>
        <a:p>
          <a:endParaRPr lang="fr-FR"/>
        </a:p>
      </dgm:t>
    </dgm:pt>
    <dgm:pt modelId="{CCD65682-3EF1-4B1F-825A-FD417F0B28CB}">
      <dgm:prSet phldrT="[Texte]"/>
      <dgm:spPr/>
      <dgm:t>
        <a:bodyPr/>
        <a:lstStyle/>
        <a:p>
          <a:r>
            <a:rPr lang="fr-FR" dirty="0"/>
            <a:t>1</a:t>
          </a:r>
        </a:p>
      </dgm:t>
    </dgm:pt>
    <dgm:pt modelId="{E94DFB81-D87F-4F69-B85A-FA8576C86932}" type="parTrans" cxnId="{2AFB90C2-CE4A-49F0-B364-ADE1E4DDAE96}">
      <dgm:prSet/>
      <dgm:spPr/>
      <dgm:t>
        <a:bodyPr/>
        <a:lstStyle/>
        <a:p>
          <a:endParaRPr lang="fr-FR"/>
        </a:p>
      </dgm:t>
    </dgm:pt>
    <dgm:pt modelId="{779EB2D3-284A-474A-8810-20D21E514AD4}" type="sibTrans" cxnId="{2AFB90C2-CE4A-49F0-B364-ADE1E4DDAE96}">
      <dgm:prSet/>
      <dgm:spPr/>
      <dgm:t>
        <a:bodyPr/>
        <a:lstStyle/>
        <a:p>
          <a:endParaRPr lang="fr-FR"/>
        </a:p>
      </dgm:t>
    </dgm:pt>
    <dgm:pt modelId="{D5DF766F-5D39-4D1A-8080-15F41FC7921C}" type="pres">
      <dgm:prSet presAssocID="{725C11B7-962A-4EA0-B19A-A7369362EE59}" presName="compositeShape" presStyleCnt="0">
        <dgm:presLayoutVars>
          <dgm:chMax val="7"/>
          <dgm:dir/>
          <dgm:resizeHandles val="exact"/>
        </dgm:presLayoutVars>
      </dgm:prSet>
      <dgm:spPr/>
    </dgm:pt>
    <dgm:pt modelId="{FEA69E02-6C04-4161-B383-E3D29F23D493}" type="pres">
      <dgm:prSet presAssocID="{725C11B7-962A-4EA0-B19A-A7369362EE59}" presName="wedge1" presStyleLbl="node1" presStyleIdx="0" presStyleCnt="3"/>
      <dgm:spPr/>
    </dgm:pt>
    <dgm:pt modelId="{CFF880B7-3C21-4774-B02A-A81E5D667014}" type="pres">
      <dgm:prSet presAssocID="{725C11B7-962A-4EA0-B19A-A7369362EE59}" presName="wedge1Tx" presStyleLbl="node1" presStyleIdx="0" presStyleCnt="3">
        <dgm:presLayoutVars>
          <dgm:chMax val="0"/>
          <dgm:chPref val="0"/>
          <dgm:bulletEnabled val="1"/>
        </dgm:presLayoutVars>
      </dgm:prSet>
      <dgm:spPr/>
    </dgm:pt>
    <dgm:pt modelId="{8CC2520D-16F4-419C-BB48-C3F611FB22A3}" type="pres">
      <dgm:prSet presAssocID="{725C11B7-962A-4EA0-B19A-A7369362EE59}" presName="wedge2" presStyleLbl="node1" presStyleIdx="1" presStyleCnt="3"/>
      <dgm:spPr/>
    </dgm:pt>
    <dgm:pt modelId="{6C613DBE-2D4B-43D4-B6A2-D7D58154DE31}" type="pres">
      <dgm:prSet presAssocID="{725C11B7-962A-4EA0-B19A-A7369362EE59}" presName="wedge2Tx" presStyleLbl="node1" presStyleIdx="1" presStyleCnt="3">
        <dgm:presLayoutVars>
          <dgm:chMax val="0"/>
          <dgm:chPref val="0"/>
          <dgm:bulletEnabled val="1"/>
        </dgm:presLayoutVars>
      </dgm:prSet>
      <dgm:spPr/>
    </dgm:pt>
    <dgm:pt modelId="{CCDA4BD5-A90B-4D47-8504-7057363BB0A5}" type="pres">
      <dgm:prSet presAssocID="{725C11B7-962A-4EA0-B19A-A7369362EE59}" presName="wedge3" presStyleLbl="node1" presStyleIdx="2" presStyleCnt="3"/>
      <dgm:spPr/>
    </dgm:pt>
    <dgm:pt modelId="{C329EC37-C2A8-4024-8658-955A865A2671}" type="pres">
      <dgm:prSet presAssocID="{725C11B7-962A-4EA0-B19A-A7369362EE59}" presName="wedge3Tx" presStyleLbl="node1" presStyleIdx="2" presStyleCnt="3">
        <dgm:presLayoutVars>
          <dgm:chMax val="0"/>
          <dgm:chPref val="0"/>
          <dgm:bulletEnabled val="1"/>
        </dgm:presLayoutVars>
      </dgm:prSet>
      <dgm:spPr/>
    </dgm:pt>
  </dgm:ptLst>
  <dgm:cxnLst>
    <dgm:cxn modelId="{F9C24C2B-8394-479D-8010-B7B2129D7881}" srcId="{725C11B7-962A-4EA0-B19A-A7369362EE59}" destId="{B65B847C-14C4-4088-A55C-349CDE77461B}" srcOrd="1" destOrd="0" parTransId="{AA22C56A-185E-4AAC-AA37-78BE330C25DC}" sibTransId="{64CC9731-6645-47B5-97BD-DEC2BD609D5E}"/>
    <dgm:cxn modelId="{74D6D235-2DD4-9149-8BDD-9B42B26FED18}" type="presOf" srcId="{1B701FD5-86ED-465C-80F6-8D088980D48E}" destId="{CFF880B7-3C21-4774-B02A-A81E5D667014}" srcOrd="1" destOrd="0" presId="urn:microsoft.com/office/officeart/2005/8/layout/chart3"/>
    <dgm:cxn modelId="{1241EE61-6223-EA47-AA96-24916CBF5830}" type="presOf" srcId="{CCD65682-3EF1-4B1F-825A-FD417F0B28CB}" destId="{CCDA4BD5-A90B-4D47-8504-7057363BB0A5}" srcOrd="0" destOrd="0" presId="urn:microsoft.com/office/officeart/2005/8/layout/chart3"/>
    <dgm:cxn modelId="{5A2FB773-809F-8042-953F-3F4A7AEA24C8}" type="presOf" srcId="{725C11B7-962A-4EA0-B19A-A7369362EE59}" destId="{D5DF766F-5D39-4D1A-8080-15F41FC7921C}" srcOrd="0" destOrd="0" presId="urn:microsoft.com/office/officeart/2005/8/layout/chart3"/>
    <dgm:cxn modelId="{6F5BC47D-91DE-42C7-9724-32E44F5E2C4D}" srcId="{725C11B7-962A-4EA0-B19A-A7369362EE59}" destId="{1B701FD5-86ED-465C-80F6-8D088980D48E}" srcOrd="0" destOrd="0" parTransId="{10A79971-E709-42B9-B836-2C43067513E5}" sibTransId="{DB1AE0E5-84F6-4EFE-B67D-01C473E08A4D}"/>
    <dgm:cxn modelId="{B7420F7F-0633-5845-A9D3-02643ED2E4FF}" type="presOf" srcId="{B65B847C-14C4-4088-A55C-349CDE77461B}" destId="{6C613DBE-2D4B-43D4-B6A2-D7D58154DE31}" srcOrd="1" destOrd="0" presId="urn:microsoft.com/office/officeart/2005/8/layout/chart3"/>
    <dgm:cxn modelId="{D9EA6785-4A04-C44D-A026-96A0559C48B4}" type="presOf" srcId="{CCD65682-3EF1-4B1F-825A-FD417F0B28CB}" destId="{C329EC37-C2A8-4024-8658-955A865A2671}" srcOrd="1" destOrd="0" presId="urn:microsoft.com/office/officeart/2005/8/layout/chart3"/>
    <dgm:cxn modelId="{2AFB90C2-CE4A-49F0-B364-ADE1E4DDAE96}" srcId="{725C11B7-962A-4EA0-B19A-A7369362EE59}" destId="{CCD65682-3EF1-4B1F-825A-FD417F0B28CB}" srcOrd="2" destOrd="0" parTransId="{E94DFB81-D87F-4F69-B85A-FA8576C86932}" sibTransId="{779EB2D3-284A-474A-8810-20D21E514AD4}"/>
    <dgm:cxn modelId="{16831BC9-5A35-274C-A8AA-CEE3F12645B5}" type="presOf" srcId="{B65B847C-14C4-4088-A55C-349CDE77461B}" destId="{8CC2520D-16F4-419C-BB48-C3F611FB22A3}" srcOrd="0" destOrd="0" presId="urn:microsoft.com/office/officeart/2005/8/layout/chart3"/>
    <dgm:cxn modelId="{202652F6-0C81-854E-99EF-A1E4655D00E0}" type="presOf" srcId="{1B701FD5-86ED-465C-80F6-8D088980D48E}" destId="{FEA69E02-6C04-4161-B383-E3D29F23D493}" srcOrd="0" destOrd="0" presId="urn:microsoft.com/office/officeart/2005/8/layout/chart3"/>
    <dgm:cxn modelId="{C6D8ADAD-A530-9146-B933-112AC3C79B16}" type="presParOf" srcId="{D5DF766F-5D39-4D1A-8080-15F41FC7921C}" destId="{FEA69E02-6C04-4161-B383-E3D29F23D493}" srcOrd="0" destOrd="0" presId="urn:microsoft.com/office/officeart/2005/8/layout/chart3"/>
    <dgm:cxn modelId="{5FB28110-3B93-BD42-A8B8-124831384FBC}" type="presParOf" srcId="{D5DF766F-5D39-4D1A-8080-15F41FC7921C}" destId="{CFF880B7-3C21-4774-B02A-A81E5D667014}" srcOrd="1" destOrd="0" presId="urn:microsoft.com/office/officeart/2005/8/layout/chart3"/>
    <dgm:cxn modelId="{072CEBAD-72DE-0E48-BCE3-82B51E2E04EA}" type="presParOf" srcId="{D5DF766F-5D39-4D1A-8080-15F41FC7921C}" destId="{8CC2520D-16F4-419C-BB48-C3F611FB22A3}" srcOrd="2" destOrd="0" presId="urn:microsoft.com/office/officeart/2005/8/layout/chart3"/>
    <dgm:cxn modelId="{FFDC09EC-933A-894A-8FBC-7EB0F44F510F}" type="presParOf" srcId="{D5DF766F-5D39-4D1A-8080-15F41FC7921C}" destId="{6C613DBE-2D4B-43D4-B6A2-D7D58154DE31}" srcOrd="3" destOrd="0" presId="urn:microsoft.com/office/officeart/2005/8/layout/chart3"/>
    <dgm:cxn modelId="{F86D1508-8AEA-934F-8757-0D46D61DDE52}" type="presParOf" srcId="{D5DF766F-5D39-4D1A-8080-15F41FC7921C}" destId="{CCDA4BD5-A90B-4D47-8504-7057363BB0A5}" srcOrd="4" destOrd="0" presId="urn:microsoft.com/office/officeart/2005/8/layout/chart3"/>
    <dgm:cxn modelId="{0F5386BD-4700-9D49-9C6D-6445EA743F16}" type="presParOf" srcId="{D5DF766F-5D39-4D1A-8080-15F41FC7921C}" destId="{C329EC37-C2A8-4024-8658-955A865A2671}" srcOrd="5" destOrd="0" presId="urn:microsoft.com/office/officeart/2005/8/layout/chart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50E4F3-CEF3-D641-BE5B-5A9D3A085531}" type="doc">
      <dgm:prSet loTypeId="urn:microsoft.com/office/officeart/2005/8/layout/matrix2" loCatId="" qsTypeId="urn:microsoft.com/office/officeart/2005/8/quickstyle/simple2" qsCatId="simple" csTypeId="urn:microsoft.com/office/officeart/2005/8/colors/accent3_1" csCatId="accent3" phldr="1"/>
      <dgm:spPr/>
      <dgm:t>
        <a:bodyPr/>
        <a:lstStyle/>
        <a:p>
          <a:endParaRPr lang="fr-FR"/>
        </a:p>
      </dgm:t>
    </dgm:pt>
    <dgm:pt modelId="{4E663114-1EEC-1546-B913-04058DEA2811}">
      <dgm:prSet phldrT="[Texte]"/>
      <dgm:spPr/>
      <dgm:t>
        <a:bodyPr/>
        <a:lstStyle/>
        <a:p>
          <a:r>
            <a:rPr lang="fr-FR" dirty="0">
              <a:solidFill>
                <a:srgbClr val="594740"/>
              </a:solidFill>
            </a:rPr>
            <a:t>FORCES</a:t>
          </a:r>
        </a:p>
        <a:p>
          <a:r>
            <a:rPr lang="fr-FR" i="1" dirty="0">
              <a:solidFill>
                <a:schemeClr val="tx2">
                  <a:lumMod val="60000"/>
                  <a:lumOff val="40000"/>
                </a:schemeClr>
              </a:solidFill>
            </a:rPr>
            <a:t>Décrivez une compétence distinctive ou un avantage spécial que possède votre institution </a:t>
          </a:r>
        </a:p>
      </dgm:t>
    </dgm:pt>
    <dgm:pt modelId="{83F0672D-5EA7-DE49-86AA-F66C7F7E654D}" type="parTrans" cxnId="{FBE32B2C-9C22-834B-ACA1-2C8A43BD0DD6}">
      <dgm:prSet/>
      <dgm:spPr/>
      <dgm:t>
        <a:bodyPr/>
        <a:lstStyle/>
        <a:p>
          <a:endParaRPr lang="fr-FR"/>
        </a:p>
      </dgm:t>
    </dgm:pt>
    <dgm:pt modelId="{C7E05D67-219F-CE44-872F-D88A3E21DCAE}" type="sibTrans" cxnId="{FBE32B2C-9C22-834B-ACA1-2C8A43BD0DD6}">
      <dgm:prSet/>
      <dgm:spPr/>
      <dgm:t>
        <a:bodyPr/>
        <a:lstStyle/>
        <a:p>
          <a:endParaRPr lang="fr-FR"/>
        </a:p>
      </dgm:t>
    </dgm:pt>
    <dgm:pt modelId="{BE7B49AA-81C9-6A47-93EF-49C2D4C175E7}">
      <dgm:prSet phldrT="[Texte]"/>
      <dgm:spPr/>
      <dgm:t>
        <a:bodyPr/>
        <a:lstStyle/>
        <a:p>
          <a:r>
            <a:rPr lang="fr-FR" dirty="0">
              <a:solidFill>
                <a:srgbClr val="594740"/>
              </a:solidFill>
            </a:rPr>
            <a:t>FAIBLESSES</a:t>
          </a:r>
        </a:p>
        <a:p>
          <a:r>
            <a:rPr lang="en-US" i="1" dirty="0" err="1">
              <a:solidFill>
                <a:schemeClr val="tx2">
                  <a:lumMod val="60000"/>
                  <a:lumOff val="40000"/>
                </a:schemeClr>
              </a:solidFill>
            </a:rPr>
            <a:t>Décrivez</a:t>
          </a:r>
          <a:r>
            <a:rPr lang="en-US" i="1" dirty="0">
              <a:solidFill>
                <a:schemeClr val="tx2">
                  <a:lumMod val="60000"/>
                  <a:lumOff val="40000"/>
                </a:schemeClr>
              </a:solidFill>
            </a:rPr>
            <a:t> les aspects </a:t>
          </a:r>
          <a:r>
            <a:rPr lang="en-US" i="1" dirty="0" err="1">
              <a:solidFill>
                <a:schemeClr val="tx2">
                  <a:lumMod val="60000"/>
                  <a:lumOff val="40000"/>
                </a:schemeClr>
              </a:solidFill>
            </a:rPr>
            <a:t>négatifs</a:t>
          </a:r>
          <a:r>
            <a:rPr lang="en-US" i="1" dirty="0">
              <a:solidFill>
                <a:schemeClr val="tx2">
                  <a:lumMod val="60000"/>
                  <a:lumOff val="40000"/>
                </a:schemeClr>
              </a:solidFill>
            </a:rPr>
            <a:t> </a:t>
          </a:r>
          <a:r>
            <a:rPr lang="en-US" i="1" dirty="0" err="1">
              <a:solidFill>
                <a:schemeClr val="tx2">
                  <a:lumMod val="60000"/>
                  <a:lumOff val="40000"/>
                </a:schemeClr>
              </a:solidFill>
            </a:rPr>
            <a:t>principaux</a:t>
          </a:r>
          <a:r>
            <a:rPr lang="en-US" i="1" dirty="0">
              <a:solidFill>
                <a:schemeClr val="tx2">
                  <a:lumMod val="60000"/>
                  <a:lumOff val="40000"/>
                </a:schemeClr>
              </a:solidFill>
            </a:rPr>
            <a:t> de </a:t>
          </a:r>
          <a:r>
            <a:rPr lang="en-US" i="1" dirty="0" err="1">
              <a:solidFill>
                <a:schemeClr val="tx2">
                  <a:lumMod val="60000"/>
                  <a:lumOff val="40000"/>
                </a:schemeClr>
              </a:solidFill>
            </a:rPr>
            <a:t>l’institution</a:t>
          </a:r>
          <a:r>
            <a:rPr lang="en-US" i="1" dirty="0">
              <a:solidFill>
                <a:schemeClr val="tx2">
                  <a:lumMod val="60000"/>
                  <a:lumOff val="40000"/>
                </a:schemeClr>
              </a:solidFill>
            </a:rPr>
            <a:t> (ex: </a:t>
          </a:r>
          <a:r>
            <a:rPr lang="en-US" i="1" dirty="0" err="1">
              <a:solidFill>
                <a:schemeClr val="tx2">
                  <a:lumMod val="60000"/>
                  <a:lumOff val="40000"/>
                </a:schemeClr>
              </a:solidFill>
            </a:rPr>
            <a:t>stratégie</a:t>
          </a:r>
          <a:r>
            <a:rPr lang="en-US" i="1" dirty="0">
              <a:solidFill>
                <a:schemeClr val="tx2">
                  <a:lumMod val="60000"/>
                  <a:lumOff val="40000"/>
                </a:schemeClr>
              </a:solidFill>
            </a:rPr>
            <a:t>, mission, RH, </a:t>
          </a:r>
          <a:r>
            <a:rPr lang="en-US" i="1" dirty="0" err="1">
              <a:solidFill>
                <a:schemeClr val="tx2">
                  <a:lumMod val="60000"/>
                  <a:lumOff val="40000"/>
                </a:schemeClr>
              </a:solidFill>
            </a:rPr>
            <a:t>managment</a:t>
          </a:r>
          <a:r>
            <a:rPr lang="en-US" i="1" dirty="0">
              <a:solidFill>
                <a:schemeClr val="tx2">
                  <a:lumMod val="60000"/>
                  <a:lumOff val="40000"/>
                </a:schemeClr>
              </a:solidFill>
            </a:rPr>
            <a:t>) </a:t>
          </a:r>
          <a:endParaRPr lang="fr-FR" dirty="0"/>
        </a:p>
      </dgm:t>
    </dgm:pt>
    <dgm:pt modelId="{D5ABDCE6-D199-6A4D-A5D5-F666238B1F99}" type="parTrans" cxnId="{2297F1C7-3A6C-F243-91D4-B77798891CE2}">
      <dgm:prSet/>
      <dgm:spPr/>
      <dgm:t>
        <a:bodyPr/>
        <a:lstStyle/>
        <a:p>
          <a:endParaRPr lang="fr-FR"/>
        </a:p>
      </dgm:t>
    </dgm:pt>
    <dgm:pt modelId="{DE534D72-4ABD-8C49-BA19-6E0ED5E6AEF6}" type="sibTrans" cxnId="{2297F1C7-3A6C-F243-91D4-B77798891CE2}">
      <dgm:prSet/>
      <dgm:spPr/>
      <dgm:t>
        <a:bodyPr/>
        <a:lstStyle/>
        <a:p>
          <a:endParaRPr lang="fr-FR"/>
        </a:p>
      </dgm:t>
    </dgm:pt>
    <dgm:pt modelId="{A92603C7-A37E-8248-89BF-D5EE73D81128}">
      <dgm:prSet phldrT="[Texte]"/>
      <dgm:spPr/>
      <dgm:t>
        <a:bodyPr/>
        <a:lstStyle/>
        <a:p>
          <a:r>
            <a:rPr lang="fr-FR" dirty="0">
              <a:solidFill>
                <a:srgbClr val="594740"/>
              </a:solidFill>
            </a:rPr>
            <a:t>OPPORTUNITÉS</a:t>
          </a:r>
        </a:p>
        <a:p>
          <a:r>
            <a:rPr lang="en-US" i="1" dirty="0" err="1">
              <a:solidFill>
                <a:schemeClr val="tx2">
                  <a:lumMod val="60000"/>
                  <a:lumOff val="40000"/>
                </a:schemeClr>
              </a:solidFill>
            </a:rPr>
            <a:t>Décrivez</a:t>
          </a:r>
          <a:r>
            <a:rPr lang="en-US" i="1" dirty="0">
              <a:solidFill>
                <a:schemeClr val="tx2">
                  <a:lumMod val="60000"/>
                  <a:lumOff val="40000"/>
                </a:schemeClr>
              </a:solidFill>
            </a:rPr>
            <a:t> des </a:t>
          </a:r>
          <a:r>
            <a:rPr lang="en-US" i="1" dirty="0" err="1">
              <a:solidFill>
                <a:schemeClr val="tx2">
                  <a:lumMod val="60000"/>
                  <a:lumOff val="40000"/>
                </a:schemeClr>
              </a:solidFill>
            </a:rPr>
            <a:t>opportunités</a:t>
          </a:r>
          <a:r>
            <a:rPr lang="en-US" i="1" dirty="0">
              <a:solidFill>
                <a:schemeClr val="tx2">
                  <a:lumMod val="60000"/>
                  <a:lumOff val="40000"/>
                </a:schemeClr>
              </a:solidFill>
            </a:rPr>
            <a:t> futures, </a:t>
          </a:r>
          <a:r>
            <a:rPr lang="en-US" i="1" dirty="0" err="1">
              <a:solidFill>
                <a:schemeClr val="tx2">
                  <a:lumMod val="60000"/>
                  <a:lumOff val="40000"/>
                </a:schemeClr>
              </a:solidFill>
            </a:rPr>
            <a:t>comme</a:t>
          </a:r>
          <a:r>
            <a:rPr lang="en-US" i="1" dirty="0">
              <a:solidFill>
                <a:schemeClr val="tx2">
                  <a:lumMod val="60000"/>
                  <a:lumOff val="40000"/>
                </a:schemeClr>
              </a:solidFill>
            </a:rPr>
            <a:t> un </a:t>
          </a:r>
          <a:r>
            <a:rPr lang="en-US" i="1" dirty="0" err="1">
              <a:solidFill>
                <a:schemeClr val="tx2">
                  <a:lumMod val="60000"/>
                  <a:lumOff val="40000"/>
                </a:schemeClr>
              </a:solidFill>
            </a:rPr>
            <a:t>nouvel</a:t>
          </a:r>
          <a:r>
            <a:rPr lang="en-US" i="1" dirty="0">
              <a:solidFill>
                <a:schemeClr val="tx2">
                  <a:lumMod val="60000"/>
                  <a:lumOff val="40000"/>
                </a:schemeClr>
              </a:solidFill>
            </a:rPr>
            <a:t> </a:t>
          </a:r>
          <a:r>
            <a:rPr lang="en-US" i="1" dirty="0" err="1">
              <a:solidFill>
                <a:schemeClr val="tx2">
                  <a:lumMod val="60000"/>
                  <a:lumOff val="40000"/>
                </a:schemeClr>
              </a:solidFill>
            </a:rPr>
            <a:t>objectif</a:t>
          </a:r>
          <a:r>
            <a:rPr lang="en-US" i="1" dirty="0">
              <a:solidFill>
                <a:schemeClr val="tx2">
                  <a:lumMod val="60000"/>
                  <a:lumOff val="40000"/>
                </a:schemeClr>
              </a:solidFill>
            </a:rPr>
            <a:t> de </a:t>
          </a:r>
          <a:r>
            <a:rPr lang="en-US" i="1" dirty="0" err="1">
              <a:solidFill>
                <a:schemeClr val="tx2">
                  <a:lumMod val="60000"/>
                  <a:lumOff val="40000"/>
                </a:schemeClr>
              </a:solidFill>
            </a:rPr>
            <a:t>croissance</a:t>
          </a:r>
          <a:r>
            <a:rPr lang="en-US" i="1" dirty="0">
              <a:solidFill>
                <a:schemeClr val="tx2">
                  <a:lumMod val="60000"/>
                  <a:lumOff val="40000"/>
                </a:schemeClr>
              </a:solidFill>
            </a:rPr>
            <a:t>, de nouveaux clients, des </a:t>
          </a:r>
          <a:r>
            <a:rPr lang="en-US" i="1" dirty="0" err="1">
              <a:solidFill>
                <a:schemeClr val="tx2">
                  <a:lumMod val="60000"/>
                  <a:lumOff val="40000"/>
                </a:schemeClr>
              </a:solidFill>
            </a:rPr>
            <a:t>changements</a:t>
          </a:r>
          <a:r>
            <a:rPr lang="en-US" i="1" dirty="0">
              <a:solidFill>
                <a:schemeClr val="tx2">
                  <a:lumMod val="60000"/>
                  <a:lumOff val="40000"/>
                </a:schemeClr>
              </a:solidFill>
            </a:rPr>
            <a:t> </a:t>
          </a:r>
          <a:r>
            <a:rPr lang="en-US" i="1" dirty="0" err="1">
              <a:solidFill>
                <a:schemeClr val="tx2">
                  <a:lumMod val="60000"/>
                  <a:lumOff val="40000"/>
                </a:schemeClr>
              </a:solidFill>
            </a:rPr>
            <a:t>dans</a:t>
          </a:r>
          <a:r>
            <a:rPr lang="en-US" i="1" dirty="0">
              <a:solidFill>
                <a:schemeClr val="tx2">
                  <a:lumMod val="60000"/>
                  <a:lumOff val="40000"/>
                </a:schemeClr>
              </a:solidFill>
            </a:rPr>
            <a:t> </a:t>
          </a:r>
          <a:r>
            <a:rPr lang="en-US" i="1" dirty="0" err="1">
              <a:solidFill>
                <a:schemeClr val="tx2">
                  <a:lumMod val="60000"/>
                  <a:lumOff val="40000"/>
                </a:schemeClr>
              </a:solidFill>
            </a:rPr>
            <a:t>l’organisation</a:t>
          </a:r>
          <a:r>
            <a:rPr lang="en-US" i="1" dirty="0">
              <a:solidFill>
                <a:schemeClr val="tx2">
                  <a:lumMod val="60000"/>
                  <a:lumOff val="40000"/>
                </a:schemeClr>
              </a:solidFill>
            </a:rPr>
            <a:t>, etc. </a:t>
          </a:r>
          <a:endParaRPr lang="fr-FR" dirty="0"/>
        </a:p>
      </dgm:t>
    </dgm:pt>
    <dgm:pt modelId="{F9F8D1EA-3375-D94F-829F-E16DF7C84A6B}" type="parTrans" cxnId="{8E9CC2C5-D3F5-6243-BBF4-E72258F23D83}">
      <dgm:prSet/>
      <dgm:spPr/>
      <dgm:t>
        <a:bodyPr/>
        <a:lstStyle/>
        <a:p>
          <a:endParaRPr lang="fr-FR"/>
        </a:p>
      </dgm:t>
    </dgm:pt>
    <dgm:pt modelId="{EB3E4CBF-5E6B-B741-8310-95EE89432411}" type="sibTrans" cxnId="{8E9CC2C5-D3F5-6243-BBF4-E72258F23D83}">
      <dgm:prSet/>
      <dgm:spPr/>
      <dgm:t>
        <a:bodyPr/>
        <a:lstStyle/>
        <a:p>
          <a:endParaRPr lang="fr-FR"/>
        </a:p>
      </dgm:t>
    </dgm:pt>
    <dgm:pt modelId="{F7746616-812C-264E-A9BE-31887791C64C}">
      <dgm:prSet phldrT="[Texte]"/>
      <dgm:spPr/>
      <dgm:t>
        <a:bodyPr/>
        <a:lstStyle/>
        <a:p>
          <a:r>
            <a:rPr lang="en-CA" dirty="0">
              <a:solidFill>
                <a:srgbClr val="594740"/>
              </a:solidFill>
            </a:rPr>
            <a:t>MENACES</a:t>
          </a:r>
        </a:p>
        <a:p>
          <a:r>
            <a:rPr lang="en-CA" i="1" dirty="0" err="1">
              <a:solidFill>
                <a:schemeClr val="tx2">
                  <a:lumMod val="60000"/>
                  <a:lumOff val="40000"/>
                </a:schemeClr>
              </a:solidFill>
            </a:rPr>
            <a:t>Décrivez</a:t>
          </a:r>
          <a:r>
            <a:rPr lang="en-CA" i="1" dirty="0">
              <a:solidFill>
                <a:schemeClr val="tx2">
                  <a:lumMod val="60000"/>
                  <a:lumOff val="40000"/>
                </a:schemeClr>
              </a:solidFill>
            </a:rPr>
            <a:t> les menaces </a:t>
          </a:r>
          <a:r>
            <a:rPr lang="en-CA" i="1" dirty="0" err="1">
              <a:solidFill>
                <a:schemeClr val="tx2">
                  <a:lumMod val="60000"/>
                  <a:lumOff val="40000"/>
                </a:schemeClr>
              </a:solidFill>
            </a:rPr>
            <a:t>extérieures</a:t>
          </a:r>
          <a:r>
            <a:rPr lang="en-CA" i="1" dirty="0">
              <a:solidFill>
                <a:schemeClr val="tx2">
                  <a:lumMod val="60000"/>
                  <a:lumOff val="40000"/>
                </a:schemeClr>
              </a:solidFill>
            </a:rPr>
            <a:t> </a:t>
          </a:r>
          <a:r>
            <a:rPr lang="en-CA" i="1" dirty="0" err="1">
              <a:solidFill>
                <a:schemeClr val="tx2">
                  <a:lumMod val="60000"/>
                  <a:lumOff val="40000"/>
                </a:schemeClr>
              </a:solidFill>
            </a:rPr>
            <a:t>à</a:t>
          </a:r>
          <a:r>
            <a:rPr lang="en-CA" i="1" dirty="0">
              <a:solidFill>
                <a:schemeClr val="tx2">
                  <a:lumMod val="60000"/>
                  <a:lumOff val="40000"/>
                </a:schemeClr>
              </a:solidFill>
            </a:rPr>
            <a:t> </a:t>
          </a:r>
          <a:r>
            <a:rPr lang="en-CA" i="1" dirty="0" err="1">
              <a:solidFill>
                <a:schemeClr val="tx2">
                  <a:lumMod val="60000"/>
                  <a:lumOff val="40000"/>
                </a:schemeClr>
              </a:solidFill>
            </a:rPr>
            <a:t>l’IMF</a:t>
          </a:r>
          <a:r>
            <a:rPr lang="en-CA" i="1" dirty="0">
              <a:solidFill>
                <a:schemeClr val="tx2">
                  <a:lumMod val="60000"/>
                  <a:lumOff val="40000"/>
                </a:schemeClr>
              </a:solidFill>
            </a:rPr>
            <a:t> (</a:t>
          </a:r>
          <a:r>
            <a:rPr lang="en-CA" i="1" dirty="0" err="1">
              <a:solidFill>
                <a:schemeClr val="tx2">
                  <a:lumMod val="60000"/>
                  <a:lumOff val="40000"/>
                </a:schemeClr>
              </a:solidFill>
            </a:rPr>
            <a:t>politique</a:t>
          </a:r>
          <a:r>
            <a:rPr lang="en-CA" i="1" dirty="0">
              <a:solidFill>
                <a:schemeClr val="tx2">
                  <a:lumMod val="60000"/>
                  <a:lumOff val="40000"/>
                </a:schemeClr>
              </a:solidFill>
            </a:rPr>
            <a:t>, </a:t>
          </a:r>
          <a:r>
            <a:rPr lang="en-CA" i="1" dirty="0" err="1">
              <a:solidFill>
                <a:schemeClr val="tx2">
                  <a:lumMod val="60000"/>
                  <a:lumOff val="40000"/>
                </a:schemeClr>
              </a:solidFill>
            </a:rPr>
            <a:t>compétition</a:t>
          </a:r>
          <a:r>
            <a:rPr lang="en-CA" i="1" dirty="0">
              <a:solidFill>
                <a:schemeClr val="tx2">
                  <a:lumMod val="60000"/>
                  <a:lumOff val="40000"/>
                </a:schemeClr>
              </a:solidFill>
            </a:rPr>
            <a:t>, </a:t>
          </a:r>
          <a:r>
            <a:rPr lang="en-CA" i="1" dirty="0" err="1">
              <a:solidFill>
                <a:schemeClr val="tx2">
                  <a:lumMod val="60000"/>
                  <a:lumOff val="40000"/>
                </a:schemeClr>
              </a:solidFill>
            </a:rPr>
            <a:t>risque</a:t>
          </a:r>
          <a:r>
            <a:rPr lang="en-CA" i="1" dirty="0">
              <a:solidFill>
                <a:schemeClr val="tx2">
                  <a:lumMod val="60000"/>
                  <a:lumOff val="40000"/>
                </a:schemeClr>
              </a:solidFill>
            </a:rPr>
            <a:t> financier) </a:t>
          </a:r>
          <a:endParaRPr lang="fr-FR" dirty="0"/>
        </a:p>
      </dgm:t>
    </dgm:pt>
    <dgm:pt modelId="{A109980C-BA62-9E40-8F78-932A6445F633}" type="parTrans" cxnId="{01256931-6529-1F49-B154-13DE9D050F01}">
      <dgm:prSet/>
      <dgm:spPr/>
      <dgm:t>
        <a:bodyPr/>
        <a:lstStyle/>
        <a:p>
          <a:endParaRPr lang="fr-FR"/>
        </a:p>
      </dgm:t>
    </dgm:pt>
    <dgm:pt modelId="{FD9A427B-5865-214F-BA2B-AF7796B29DBD}" type="sibTrans" cxnId="{01256931-6529-1F49-B154-13DE9D050F01}">
      <dgm:prSet/>
      <dgm:spPr/>
      <dgm:t>
        <a:bodyPr/>
        <a:lstStyle/>
        <a:p>
          <a:endParaRPr lang="fr-FR"/>
        </a:p>
      </dgm:t>
    </dgm:pt>
    <dgm:pt modelId="{CE019F7E-771E-1247-A5A8-260A50CE52A0}" type="pres">
      <dgm:prSet presAssocID="{FD50E4F3-CEF3-D641-BE5B-5A9D3A085531}" presName="matrix" presStyleCnt="0">
        <dgm:presLayoutVars>
          <dgm:chMax val="1"/>
          <dgm:dir/>
          <dgm:resizeHandles val="exact"/>
        </dgm:presLayoutVars>
      </dgm:prSet>
      <dgm:spPr/>
    </dgm:pt>
    <dgm:pt modelId="{ADD4CAE1-80BD-904A-B32A-E835975976AC}" type="pres">
      <dgm:prSet presAssocID="{FD50E4F3-CEF3-D641-BE5B-5A9D3A085531}" presName="axisShape" presStyleLbl="bgShp" presStyleIdx="0" presStyleCnt="1"/>
      <dgm:spPr/>
    </dgm:pt>
    <dgm:pt modelId="{1ABFABE2-CF5A-6B41-8D55-B6AE1173FB24}" type="pres">
      <dgm:prSet presAssocID="{FD50E4F3-CEF3-D641-BE5B-5A9D3A085531}" presName="rect1" presStyleLbl="node1" presStyleIdx="0" presStyleCnt="4">
        <dgm:presLayoutVars>
          <dgm:chMax val="0"/>
          <dgm:chPref val="0"/>
          <dgm:bulletEnabled val="1"/>
        </dgm:presLayoutVars>
      </dgm:prSet>
      <dgm:spPr/>
    </dgm:pt>
    <dgm:pt modelId="{56E15B08-FF11-7B46-AA64-8E32A78884C3}" type="pres">
      <dgm:prSet presAssocID="{FD50E4F3-CEF3-D641-BE5B-5A9D3A085531}" presName="rect2" presStyleLbl="node1" presStyleIdx="1" presStyleCnt="4">
        <dgm:presLayoutVars>
          <dgm:chMax val="0"/>
          <dgm:chPref val="0"/>
          <dgm:bulletEnabled val="1"/>
        </dgm:presLayoutVars>
      </dgm:prSet>
      <dgm:spPr/>
    </dgm:pt>
    <dgm:pt modelId="{0F6FBFF9-08E2-5C4C-B8B1-727FE616BC8A}" type="pres">
      <dgm:prSet presAssocID="{FD50E4F3-CEF3-D641-BE5B-5A9D3A085531}" presName="rect3" presStyleLbl="node1" presStyleIdx="2" presStyleCnt="4">
        <dgm:presLayoutVars>
          <dgm:chMax val="0"/>
          <dgm:chPref val="0"/>
          <dgm:bulletEnabled val="1"/>
        </dgm:presLayoutVars>
      </dgm:prSet>
      <dgm:spPr/>
    </dgm:pt>
    <dgm:pt modelId="{0DFDC6C1-CCB3-2B41-A618-1159439F6D7D}" type="pres">
      <dgm:prSet presAssocID="{FD50E4F3-CEF3-D641-BE5B-5A9D3A085531}" presName="rect4" presStyleLbl="node1" presStyleIdx="3" presStyleCnt="4">
        <dgm:presLayoutVars>
          <dgm:chMax val="0"/>
          <dgm:chPref val="0"/>
          <dgm:bulletEnabled val="1"/>
        </dgm:presLayoutVars>
      </dgm:prSet>
      <dgm:spPr/>
    </dgm:pt>
  </dgm:ptLst>
  <dgm:cxnLst>
    <dgm:cxn modelId="{FBE32B2C-9C22-834B-ACA1-2C8A43BD0DD6}" srcId="{FD50E4F3-CEF3-D641-BE5B-5A9D3A085531}" destId="{4E663114-1EEC-1546-B913-04058DEA2811}" srcOrd="0" destOrd="0" parTransId="{83F0672D-5EA7-DE49-86AA-F66C7F7E654D}" sibTransId="{C7E05D67-219F-CE44-872F-D88A3E21DCAE}"/>
    <dgm:cxn modelId="{9D90552D-D7DA-B343-A884-B7DD6378447B}" type="presOf" srcId="{F7746616-812C-264E-A9BE-31887791C64C}" destId="{0DFDC6C1-CCB3-2B41-A618-1159439F6D7D}" srcOrd="0" destOrd="0" presId="urn:microsoft.com/office/officeart/2005/8/layout/matrix2"/>
    <dgm:cxn modelId="{01256931-6529-1F49-B154-13DE9D050F01}" srcId="{FD50E4F3-CEF3-D641-BE5B-5A9D3A085531}" destId="{F7746616-812C-264E-A9BE-31887791C64C}" srcOrd="3" destOrd="0" parTransId="{A109980C-BA62-9E40-8F78-932A6445F633}" sibTransId="{FD9A427B-5865-214F-BA2B-AF7796B29DBD}"/>
    <dgm:cxn modelId="{81AFD17B-6217-3B4B-9B68-6BD5AC83F075}" type="presOf" srcId="{BE7B49AA-81C9-6A47-93EF-49C2D4C175E7}" destId="{56E15B08-FF11-7B46-AA64-8E32A78884C3}" srcOrd="0" destOrd="0" presId="urn:microsoft.com/office/officeart/2005/8/layout/matrix2"/>
    <dgm:cxn modelId="{2BF3D68C-FFD0-124B-BF3E-447D38FF3C4A}" type="presOf" srcId="{4E663114-1EEC-1546-B913-04058DEA2811}" destId="{1ABFABE2-CF5A-6B41-8D55-B6AE1173FB24}" srcOrd="0" destOrd="0" presId="urn:microsoft.com/office/officeart/2005/8/layout/matrix2"/>
    <dgm:cxn modelId="{356797C4-9A6F-F24B-A43A-030E7240B82F}" type="presOf" srcId="{A92603C7-A37E-8248-89BF-D5EE73D81128}" destId="{0F6FBFF9-08E2-5C4C-B8B1-727FE616BC8A}" srcOrd="0" destOrd="0" presId="urn:microsoft.com/office/officeart/2005/8/layout/matrix2"/>
    <dgm:cxn modelId="{8E9CC2C5-D3F5-6243-BBF4-E72258F23D83}" srcId="{FD50E4F3-CEF3-D641-BE5B-5A9D3A085531}" destId="{A92603C7-A37E-8248-89BF-D5EE73D81128}" srcOrd="2" destOrd="0" parTransId="{F9F8D1EA-3375-D94F-829F-E16DF7C84A6B}" sibTransId="{EB3E4CBF-5E6B-B741-8310-95EE89432411}"/>
    <dgm:cxn modelId="{2297F1C7-3A6C-F243-91D4-B77798891CE2}" srcId="{FD50E4F3-CEF3-D641-BE5B-5A9D3A085531}" destId="{BE7B49AA-81C9-6A47-93EF-49C2D4C175E7}" srcOrd="1" destOrd="0" parTransId="{D5ABDCE6-D199-6A4D-A5D5-F666238B1F99}" sibTransId="{DE534D72-4ABD-8C49-BA19-6E0ED5E6AEF6}"/>
    <dgm:cxn modelId="{A9CDEFF1-7AA6-D84D-AB14-E26B8826558B}" type="presOf" srcId="{FD50E4F3-CEF3-D641-BE5B-5A9D3A085531}" destId="{CE019F7E-771E-1247-A5A8-260A50CE52A0}" srcOrd="0" destOrd="0" presId="urn:microsoft.com/office/officeart/2005/8/layout/matrix2"/>
    <dgm:cxn modelId="{4E6993E7-3955-A345-8005-79D2840BB778}" type="presParOf" srcId="{CE019F7E-771E-1247-A5A8-260A50CE52A0}" destId="{ADD4CAE1-80BD-904A-B32A-E835975976AC}" srcOrd="0" destOrd="0" presId="urn:microsoft.com/office/officeart/2005/8/layout/matrix2"/>
    <dgm:cxn modelId="{0E782C7A-D8A2-1740-8618-CBBE6CAE8B4F}" type="presParOf" srcId="{CE019F7E-771E-1247-A5A8-260A50CE52A0}" destId="{1ABFABE2-CF5A-6B41-8D55-B6AE1173FB24}" srcOrd="1" destOrd="0" presId="urn:microsoft.com/office/officeart/2005/8/layout/matrix2"/>
    <dgm:cxn modelId="{AFB42B8E-31F8-294A-AABE-CEA51D44EFBF}" type="presParOf" srcId="{CE019F7E-771E-1247-A5A8-260A50CE52A0}" destId="{56E15B08-FF11-7B46-AA64-8E32A78884C3}" srcOrd="2" destOrd="0" presId="urn:microsoft.com/office/officeart/2005/8/layout/matrix2"/>
    <dgm:cxn modelId="{C6DE73E1-C077-FC49-9163-D5391A23966A}" type="presParOf" srcId="{CE019F7E-771E-1247-A5A8-260A50CE52A0}" destId="{0F6FBFF9-08E2-5C4C-B8B1-727FE616BC8A}" srcOrd="3" destOrd="0" presId="urn:microsoft.com/office/officeart/2005/8/layout/matrix2"/>
    <dgm:cxn modelId="{CA97EF49-A7A2-F146-AD17-5CCF8924DB8F}" type="presParOf" srcId="{CE019F7E-771E-1247-A5A8-260A50CE52A0}" destId="{0DFDC6C1-CCB3-2B41-A618-1159439F6D7D}"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5BBAE0-FFF6-4336-A234-844ED077A5CA}">
      <dsp:nvSpPr>
        <dsp:cNvPr id="0" name=""/>
        <dsp:cNvSpPr/>
      </dsp:nvSpPr>
      <dsp:spPr>
        <a:xfrm>
          <a:off x="0" y="0"/>
          <a:ext cx="3156858" cy="2416429"/>
        </a:xfrm>
        <a:prstGeom prst="roundRect">
          <a:avLst>
            <a:gd name="adj" fmla="val 8500"/>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1875417" numCol="1" spcCol="1270" anchor="t" anchorCtr="0">
          <a:noAutofit/>
        </a:bodyPr>
        <a:lstStyle/>
        <a:p>
          <a:pPr marL="0" lvl="0" indent="0" algn="ctr" defTabSz="1022350">
            <a:lnSpc>
              <a:spcPct val="90000"/>
            </a:lnSpc>
            <a:spcBef>
              <a:spcPct val="0"/>
            </a:spcBef>
            <a:spcAft>
              <a:spcPct val="35000"/>
            </a:spcAft>
            <a:buNone/>
          </a:pPr>
          <a:r>
            <a:rPr lang="fr-FR" sz="2300" kern="1200" cap="small" baseline="0" dirty="0"/>
            <a:t>SPI4</a:t>
          </a:r>
        </a:p>
      </dsp:txBody>
      <dsp:txXfrm>
        <a:off x="60159" y="60159"/>
        <a:ext cx="3036540" cy="2296111"/>
      </dsp:txXfrm>
    </dsp:sp>
    <dsp:sp modelId="{985CC8A8-89AE-4F33-8EE1-E191DEFD2994}">
      <dsp:nvSpPr>
        <dsp:cNvPr id="0" name=""/>
        <dsp:cNvSpPr/>
      </dsp:nvSpPr>
      <dsp:spPr>
        <a:xfrm>
          <a:off x="78921" y="509476"/>
          <a:ext cx="2999015" cy="1822506"/>
        </a:xfrm>
        <a:prstGeom prst="roundRect">
          <a:avLst>
            <a:gd name="adj" fmla="val 10500"/>
          </a:avLst>
        </a:prstGeom>
        <a:gradFill rotWithShape="0">
          <a:gsLst>
            <a:gs pos="0">
              <a:schemeClr val="accent2">
                <a:hueOff val="-1305887"/>
                <a:satOff val="19827"/>
                <a:lumOff val="6176"/>
                <a:alphaOff val="0"/>
                <a:shade val="85000"/>
                <a:satMod val="130000"/>
              </a:schemeClr>
            </a:gs>
            <a:gs pos="34000">
              <a:schemeClr val="accent2">
                <a:hueOff val="-1305887"/>
                <a:satOff val="19827"/>
                <a:lumOff val="6176"/>
                <a:alphaOff val="0"/>
                <a:shade val="87000"/>
                <a:satMod val="125000"/>
              </a:schemeClr>
            </a:gs>
            <a:gs pos="70000">
              <a:schemeClr val="accent2">
                <a:hueOff val="-1305887"/>
                <a:satOff val="19827"/>
                <a:lumOff val="6176"/>
                <a:alphaOff val="0"/>
                <a:tint val="100000"/>
                <a:shade val="90000"/>
                <a:satMod val="130000"/>
              </a:schemeClr>
            </a:gs>
            <a:gs pos="100000">
              <a:schemeClr val="accent2">
                <a:hueOff val="-1305887"/>
                <a:satOff val="19827"/>
                <a:lumOff val="6176"/>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1074103" numCol="1" spcCol="1270" anchor="t" anchorCtr="0">
          <a:noAutofit/>
        </a:bodyPr>
        <a:lstStyle/>
        <a:p>
          <a:pPr marL="0" lvl="0" indent="0" algn="l" defTabSz="1022350">
            <a:lnSpc>
              <a:spcPct val="90000"/>
            </a:lnSpc>
            <a:spcBef>
              <a:spcPct val="0"/>
            </a:spcBef>
            <a:spcAft>
              <a:spcPct val="35000"/>
            </a:spcAft>
            <a:buNone/>
          </a:pPr>
          <a:r>
            <a:rPr lang="en-US" sz="2300" b="0" kern="1200" cap="small" baseline="0" noProof="0" dirty="0"/>
            <a:t>Universal</a:t>
          </a:r>
          <a:r>
            <a:rPr lang="fr-FR" sz="2300" b="0" kern="1200" cap="small" baseline="0" dirty="0"/>
            <a:t> Standards</a:t>
          </a:r>
        </a:p>
      </dsp:txBody>
      <dsp:txXfrm>
        <a:off x="134969" y="565524"/>
        <a:ext cx="2886919" cy="1710410"/>
      </dsp:txXfrm>
    </dsp:sp>
    <dsp:sp modelId="{3A0912A5-42D5-47DC-A1CB-ED1150613373}">
      <dsp:nvSpPr>
        <dsp:cNvPr id="0" name=""/>
        <dsp:cNvSpPr/>
      </dsp:nvSpPr>
      <dsp:spPr>
        <a:xfrm>
          <a:off x="1653590" y="1147432"/>
          <a:ext cx="1196978" cy="315686"/>
        </a:xfrm>
        <a:prstGeom prst="roundRect">
          <a:avLst>
            <a:gd name="adj" fmla="val 105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cap="small" baseline="0"/>
            <a:t>Green</a:t>
          </a:r>
          <a:endParaRPr lang="fr-FR" sz="1400" b="1" kern="1200" cap="small" baseline="0" dirty="0"/>
        </a:p>
      </dsp:txBody>
      <dsp:txXfrm>
        <a:off x="1663298" y="1157140"/>
        <a:ext cx="1177562" cy="296270"/>
      </dsp:txXfrm>
    </dsp:sp>
    <dsp:sp modelId="{638E9F39-E491-4C92-A6F4-D22A7ABA5ABD}">
      <dsp:nvSpPr>
        <dsp:cNvPr id="0" name=""/>
        <dsp:cNvSpPr/>
      </dsp:nvSpPr>
      <dsp:spPr>
        <a:xfrm>
          <a:off x="1653590" y="1526035"/>
          <a:ext cx="1196978" cy="300643"/>
        </a:xfrm>
        <a:prstGeom prst="roundRect">
          <a:avLst>
            <a:gd name="adj" fmla="val 10500"/>
          </a:avLst>
        </a:prstGeom>
        <a:solidFill>
          <a:schemeClr val="lt1">
            <a:alpha val="90000"/>
            <a:hueOff val="0"/>
            <a:satOff val="0"/>
            <a:lumOff val="0"/>
            <a:alphaOff val="0"/>
          </a:schemeClr>
        </a:solidFill>
        <a:ln w="12700" cap="flat" cmpd="sng" algn="ctr">
          <a:solidFill>
            <a:schemeClr val="accent2">
              <a:hueOff val="-1305887"/>
              <a:satOff val="19827"/>
              <a:lumOff val="6176"/>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cap="small" baseline="0"/>
            <a:t>Poverty</a:t>
          </a:r>
          <a:endParaRPr lang="fr-FR" sz="1400" b="1" kern="1200" cap="small" baseline="0" dirty="0"/>
        </a:p>
      </dsp:txBody>
      <dsp:txXfrm>
        <a:off x="1662836" y="1535281"/>
        <a:ext cx="1178486" cy="282151"/>
      </dsp:txXfrm>
    </dsp:sp>
    <dsp:sp modelId="{AFD847DB-1E2C-4B12-AA81-B70F4F0635F8}">
      <dsp:nvSpPr>
        <dsp:cNvPr id="0" name=""/>
        <dsp:cNvSpPr/>
      </dsp:nvSpPr>
      <dsp:spPr>
        <a:xfrm>
          <a:off x="1653590" y="1914882"/>
          <a:ext cx="1196978" cy="267256"/>
        </a:xfrm>
        <a:prstGeom prst="roundRect">
          <a:avLst>
            <a:gd name="adj" fmla="val 10500"/>
          </a:avLst>
        </a:prstGeom>
        <a:solidFill>
          <a:schemeClr val="lt1">
            <a:alpha val="90000"/>
            <a:hueOff val="0"/>
            <a:satOff val="0"/>
            <a:lumOff val="0"/>
            <a:alphaOff val="0"/>
          </a:schemeClr>
        </a:solidFill>
        <a:ln w="12700" cap="flat" cmpd="sng" algn="ctr">
          <a:solidFill>
            <a:schemeClr val="accent2">
              <a:hueOff val="-2611774"/>
              <a:satOff val="39655"/>
              <a:lumOff val="12352"/>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cap="small" baseline="0"/>
            <a:t>SPI3.3</a:t>
          </a:r>
          <a:endParaRPr lang="fr-FR" sz="1400" b="1" kern="1200" cap="small" baseline="0" dirty="0"/>
        </a:p>
      </dsp:txBody>
      <dsp:txXfrm>
        <a:off x="1661809" y="1923101"/>
        <a:ext cx="1180540" cy="250818"/>
      </dsp:txXfrm>
    </dsp:sp>
    <dsp:sp modelId="{ADC0E8A8-4733-46B9-8843-FF19949B4B3C}">
      <dsp:nvSpPr>
        <dsp:cNvPr id="0" name=""/>
        <dsp:cNvSpPr/>
      </dsp:nvSpPr>
      <dsp:spPr>
        <a:xfrm>
          <a:off x="150334" y="1053993"/>
          <a:ext cx="1414565" cy="1158213"/>
        </a:xfrm>
        <a:prstGeom prst="roundRect">
          <a:avLst>
            <a:gd name="adj" fmla="val 10500"/>
          </a:avLst>
        </a:prstGeom>
        <a:gradFill rotWithShape="0">
          <a:gsLst>
            <a:gs pos="0">
              <a:schemeClr val="accent2">
                <a:hueOff val="-2611774"/>
                <a:satOff val="39655"/>
                <a:lumOff val="12352"/>
                <a:alphaOff val="0"/>
                <a:shade val="85000"/>
                <a:satMod val="130000"/>
              </a:schemeClr>
            </a:gs>
            <a:gs pos="34000">
              <a:schemeClr val="accent2">
                <a:hueOff val="-2611774"/>
                <a:satOff val="39655"/>
                <a:lumOff val="12352"/>
                <a:alphaOff val="0"/>
                <a:shade val="87000"/>
                <a:satMod val="125000"/>
              </a:schemeClr>
            </a:gs>
            <a:gs pos="70000">
              <a:schemeClr val="accent2">
                <a:hueOff val="-2611774"/>
                <a:satOff val="39655"/>
                <a:lumOff val="12352"/>
                <a:alphaOff val="0"/>
                <a:tint val="100000"/>
                <a:shade val="90000"/>
                <a:satMod val="130000"/>
              </a:schemeClr>
            </a:gs>
            <a:gs pos="100000">
              <a:schemeClr val="accent2">
                <a:hueOff val="-2611774"/>
                <a:satOff val="39655"/>
                <a:lumOff val="12352"/>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163576" numCol="1" spcCol="1270" anchor="t" anchorCtr="0">
          <a:noAutofit/>
        </a:bodyPr>
        <a:lstStyle/>
        <a:p>
          <a:pPr marL="0" lvl="0" indent="0" algn="l" defTabSz="1022350">
            <a:lnSpc>
              <a:spcPct val="90000"/>
            </a:lnSpc>
            <a:spcBef>
              <a:spcPct val="0"/>
            </a:spcBef>
            <a:spcAft>
              <a:spcPct val="35000"/>
            </a:spcAft>
            <a:buNone/>
          </a:pPr>
          <a:r>
            <a:rPr lang="fr-FR" sz="2300" b="0" kern="1200" cap="small" baseline="0" dirty="0"/>
            <a:t>CPP</a:t>
          </a:r>
        </a:p>
      </dsp:txBody>
      <dsp:txXfrm>
        <a:off x="185953" y="1089612"/>
        <a:ext cx="1343327" cy="10869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69E02-6C04-4161-B383-E3D29F23D493}">
      <dsp:nvSpPr>
        <dsp:cNvPr id="0" name=""/>
        <dsp:cNvSpPr/>
      </dsp:nvSpPr>
      <dsp:spPr>
        <a:xfrm>
          <a:off x="251444" y="44809"/>
          <a:ext cx="557632" cy="557632"/>
        </a:xfrm>
        <a:prstGeom prst="pie">
          <a:avLst>
            <a:gd name="adj1" fmla="val 16200000"/>
            <a:gd name="adj2" fmla="val 180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kern="1200" dirty="0"/>
            <a:t>2</a:t>
          </a:r>
        </a:p>
      </dsp:txBody>
      <dsp:txXfrm>
        <a:off x="554623" y="147706"/>
        <a:ext cx="189196" cy="185877"/>
      </dsp:txXfrm>
    </dsp:sp>
    <dsp:sp modelId="{8CC2520D-16F4-419C-BB48-C3F611FB22A3}">
      <dsp:nvSpPr>
        <dsp:cNvPr id="0" name=""/>
        <dsp:cNvSpPr/>
      </dsp:nvSpPr>
      <dsp:spPr>
        <a:xfrm>
          <a:off x="222699" y="61405"/>
          <a:ext cx="557632" cy="557632"/>
        </a:xfrm>
        <a:prstGeom prst="pie">
          <a:avLst>
            <a:gd name="adj1" fmla="val 1800000"/>
            <a:gd name="adj2" fmla="val 9000000"/>
          </a:avLst>
        </a:prstGeom>
        <a:solidFill>
          <a:schemeClr val="accent4">
            <a:hueOff val="11589"/>
            <a:satOff val="825"/>
            <a:lumOff val="-352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kern="1200" dirty="0"/>
            <a:t>3</a:t>
          </a:r>
        </a:p>
      </dsp:txBody>
      <dsp:txXfrm>
        <a:off x="375384" y="413245"/>
        <a:ext cx="252262" cy="172600"/>
      </dsp:txXfrm>
    </dsp:sp>
    <dsp:sp modelId="{CCDA4BD5-A90B-4D47-8504-7057363BB0A5}">
      <dsp:nvSpPr>
        <dsp:cNvPr id="0" name=""/>
        <dsp:cNvSpPr/>
      </dsp:nvSpPr>
      <dsp:spPr>
        <a:xfrm>
          <a:off x="222699" y="61405"/>
          <a:ext cx="557632" cy="557632"/>
        </a:xfrm>
        <a:prstGeom prst="pie">
          <a:avLst>
            <a:gd name="adj1" fmla="val 9000000"/>
            <a:gd name="adj2" fmla="val 16200000"/>
          </a:avLst>
        </a:prstGeom>
        <a:solidFill>
          <a:schemeClr val="accent4">
            <a:hueOff val="23179"/>
            <a:satOff val="1650"/>
            <a:lumOff val="-705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kern="1200" dirty="0"/>
            <a:t>1</a:t>
          </a:r>
        </a:p>
      </dsp:txBody>
      <dsp:txXfrm>
        <a:off x="282445" y="170940"/>
        <a:ext cx="189196" cy="1858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4CAE1-80BD-904A-B32A-E835975976AC}">
      <dsp:nvSpPr>
        <dsp:cNvPr id="0" name=""/>
        <dsp:cNvSpPr/>
      </dsp:nvSpPr>
      <dsp:spPr>
        <a:xfrm>
          <a:off x="2599742" y="0"/>
          <a:ext cx="4590661" cy="4590661"/>
        </a:xfrm>
        <a:prstGeom prst="quadArrow">
          <a:avLst>
            <a:gd name="adj1" fmla="val 2000"/>
            <a:gd name="adj2" fmla="val 4000"/>
            <a:gd name="adj3" fmla="val 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BFABE2-CF5A-6B41-8D55-B6AE1173FB24}">
      <dsp:nvSpPr>
        <dsp:cNvPr id="0" name=""/>
        <dsp:cNvSpPr/>
      </dsp:nvSpPr>
      <dsp:spPr>
        <a:xfrm>
          <a:off x="2898135" y="298392"/>
          <a:ext cx="1836264" cy="1836264"/>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solidFill>
                <a:srgbClr val="594740"/>
              </a:solidFill>
            </a:rPr>
            <a:t>FORCES</a:t>
          </a:r>
        </a:p>
        <a:p>
          <a:pPr marL="0" lvl="0" indent="0" algn="ctr" defTabSz="577850">
            <a:lnSpc>
              <a:spcPct val="90000"/>
            </a:lnSpc>
            <a:spcBef>
              <a:spcPct val="0"/>
            </a:spcBef>
            <a:spcAft>
              <a:spcPct val="35000"/>
            </a:spcAft>
            <a:buNone/>
          </a:pPr>
          <a:r>
            <a:rPr lang="fr-FR" sz="1300" i="1" kern="1200" dirty="0">
              <a:solidFill>
                <a:schemeClr val="tx2">
                  <a:lumMod val="60000"/>
                  <a:lumOff val="40000"/>
                </a:schemeClr>
              </a:solidFill>
            </a:rPr>
            <a:t>Décrivez une compétence distinctive ou un avantage spécial que possède votre institution </a:t>
          </a:r>
        </a:p>
      </dsp:txBody>
      <dsp:txXfrm>
        <a:off x="2987774" y="388031"/>
        <a:ext cx="1656986" cy="1656986"/>
      </dsp:txXfrm>
    </dsp:sp>
    <dsp:sp modelId="{56E15B08-FF11-7B46-AA64-8E32A78884C3}">
      <dsp:nvSpPr>
        <dsp:cNvPr id="0" name=""/>
        <dsp:cNvSpPr/>
      </dsp:nvSpPr>
      <dsp:spPr>
        <a:xfrm>
          <a:off x="5055746" y="298392"/>
          <a:ext cx="1836264" cy="1836264"/>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solidFill>
                <a:srgbClr val="594740"/>
              </a:solidFill>
            </a:rPr>
            <a:t>FAIBLESSES</a:t>
          </a:r>
        </a:p>
        <a:p>
          <a:pPr marL="0" lvl="0" indent="0" algn="ctr" defTabSz="577850">
            <a:lnSpc>
              <a:spcPct val="90000"/>
            </a:lnSpc>
            <a:spcBef>
              <a:spcPct val="0"/>
            </a:spcBef>
            <a:spcAft>
              <a:spcPct val="35000"/>
            </a:spcAft>
            <a:buNone/>
          </a:pPr>
          <a:r>
            <a:rPr lang="en-US" sz="1300" i="1" kern="1200" dirty="0" err="1">
              <a:solidFill>
                <a:schemeClr val="tx2">
                  <a:lumMod val="60000"/>
                  <a:lumOff val="40000"/>
                </a:schemeClr>
              </a:solidFill>
            </a:rPr>
            <a:t>Décrivez</a:t>
          </a:r>
          <a:r>
            <a:rPr lang="en-US" sz="1300" i="1" kern="1200" dirty="0">
              <a:solidFill>
                <a:schemeClr val="tx2">
                  <a:lumMod val="60000"/>
                  <a:lumOff val="40000"/>
                </a:schemeClr>
              </a:solidFill>
            </a:rPr>
            <a:t> les aspects </a:t>
          </a:r>
          <a:r>
            <a:rPr lang="en-US" sz="1300" i="1" kern="1200" dirty="0" err="1">
              <a:solidFill>
                <a:schemeClr val="tx2">
                  <a:lumMod val="60000"/>
                  <a:lumOff val="40000"/>
                </a:schemeClr>
              </a:solidFill>
            </a:rPr>
            <a:t>négatifs</a:t>
          </a:r>
          <a:r>
            <a:rPr lang="en-US" sz="1300" i="1" kern="1200" dirty="0">
              <a:solidFill>
                <a:schemeClr val="tx2">
                  <a:lumMod val="60000"/>
                  <a:lumOff val="40000"/>
                </a:schemeClr>
              </a:solidFill>
            </a:rPr>
            <a:t> </a:t>
          </a:r>
          <a:r>
            <a:rPr lang="en-US" sz="1300" i="1" kern="1200" dirty="0" err="1">
              <a:solidFill>
                <a:schemeClr val="tx2">
                  <a:lumMod val="60000"/>
                  <a:lumOff val="40000"/>
                </a:schemeClr>
              </a:solidFill>
            </a:rPr>
            <a:t>principaux</a:t>
          </a:r>
          <a:r>
            <a:rPr lang="en-US" sz="1300" i="1" kern="1200" dirty="0">
              <a:solidFill>
                <a:schemeClr val="tx2">
                  <a:lumMod val="60000"/>
                  <a:lumOff val="40000"/>
                </a:schemeClr>
              </a:solidFill>
            </a:rPr>
            <a:t> de </a:t>
          </a:r>
          <a:r>
            <a:rPr lang="en-US" sz="1300" i="1" kern="1200" dirty="0" err="1">
              <a:solidFill>
                <a:schemeClr val="tx2">
                  <a:lumMod val="60000"/>
                  <a:lumOff val="40000"/>
                </a:schemeClr>
              </a:solidFill>
            </a:rPr>
            <a:t>l’institution</a:t>
          </a:r>
          <a:r>
            <a:rPr lang="en-US" sz="1300" i="1" kern="1200" dirty="0">
              <a:solidFill>
                <a:schemeClr val="tx2">
                  <a:lumMod val="60000"/>
                  <a:lumOff val="40000"/>
                </a:schemeClr>
              </a:solidFill>
            </a:rPr>
            <a:t> (ex: </a:t>
          </a:r>
          <a:r>
            <a:rPr lang="en-US" sz="1300" i="1" kern="1200" dirty="0" err="1">
              <a:solidFill>
                <a:schemeClr val="tx2">
                  <a:lumMod val="60000"/>
                  <a:lumOff val="40000"/>
                </a:schemeClr>
              </a:solidFill>
            </a:rPr>
            <a:t>stratégie</a:t>
          </a:r>
          <a:r>
            <a:rPr lang="en-US" sz="1300" i="1" kern="1200" dirty="0">
              <a:solidFill>
                <a:schemeClr val="tx2">
                  <a:lumMod val="60000"/>
                  <a:lumOff val="40000"/>
                </a:schemeClr>
              </a:solidFill>
            </a:rPr>
            <a:t>, mission, RH, </a:t>
          </a:r>
          <a:r>
            <a:rPr lang="en-US" sz="1300" i="1" kern="1200" dirty="0" err="1">
              <a:solidFill>
                <a:schemeClr val="tx2">
                  <a:lumMod val="60000"/>
                  <a:lumOff val="40000"/>
                </a:schemeClr>
              </a:solidFill>
            </a:rPr>
            <a:t>managment</a:t>
          </a:r>
          <a:r>
            <a:rPr lang="en-US" sz="1300" i="1" kern="1200" dirty="0">
              <a:solidFill>
                <a:schemeClr val="tx2">
                  <a:lumMod val="60000"/>
                  <a:lumOff val="40000"/>
                </a:schemeClr>
              </a:solidFill>
            </a:rPr>
            <a:t>) </a:t>
          </a:r>
          <a:endParaRPr lang="fr-FR" sz="1300" kern="1200" dirty="0"/>
        </a:p>
      </dsp:txBody>
      <dsp:txXfrm>
        <a:off x="5145385" y="388031"/>
        <a:ext cx="1656986" cy="1656986"/>
      </dsp:txXfrm>
    </dsp:sp>
    <dsp:sp modelId="{0F6FBFF9-08E2-5C4C-B8B1-727FE616BC8A}">
      <dsp:nvSpPr>
        <dsp:cNvPr id="0" name=""/>
        <dsp:cNvSpPr/>
      </dsp:nvSpPr>
      <dsp:spPr>
        <a:xfrm>
          <a:off x="2898135" y="2456003"/>
          <a:ext cx="1836264" cy="1836264"/>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solidFill>
                <a:srgbClr val="594740"/>
              </a:solidFill>
            </a:rPr>
            <a:t>OPPORTUNITÉS</a:t>
          </a:r>
        </a:p>
        <a:p>
          <a:pPr marL="0" lvl="0" indent="0" algn="ctr" defTabSz="577850">
            <a:lnSpc>
              <a:spcPct val="90000"/>
            </a:lnSpc>
            <a:spcBef>
              <a:spcPct val="0"/>
            </a:spcBef>
            <a:spcAft>
              <a:spcPct val="35000"/>
            </a:spcAft>
            <a:buNone/>
          </a:pPr>
          <a:r>
            <a:rPr lang="en-US" sz="1300" i="1" kern="1200" dirty="0" err="1">
              <a:solidFill>
                <a:schemeClr val="tx2">
                  <a:lumMod val="60000"/>
                  <a:lumOff val="40000"/>
                </a:schemeClr>
              </a:solidFill>
            </a:rPr>
            <a:t>Décrivez</a:t>
          </a:r>
          <a:r>
            <a:rPr lang="en-US" sz="1300" i="1" kern="1200" dirty="0">
              <a:solidFill>
                <a:schemeClr val="tx2">
                  <a:lumMod val="60000"/>
                  <a:lumOff val="40000"/>
                </a:schemeClr>
              </a:solidFill>
            </a:rPr>
            <a:t> des </a:t>
          </a:r>
          <a:r>
            <a:rPr lang="en-US" sz="1300" i="1" kern="1200" dirty="0" err="1">
              <a:solidFill>
                <a:schemeClr val="tx2">
                  <a:lumMod val="60000"/>
                  <a:lumOff val="40000"/>
                </a:schemeClr>
              </a:solidFill>
            </a:rPr>
            <a:t>opportunités</a:t>
          </a:r>
          <a:r>
            <a:rPr lang="en-US" sz="1300" i="1" kern="1200" dirty="0">
              <a:solidFill>
                <a:schemeClr val="tx2">
                  <a:lumMod val="60000"/>
                  <a:lumOff val="40000"/>
                </a:schemeClr>
              </a:solidFill>
            </a:rPr>
            <a:t> futures, </a:t>
          </a:r>
          <a:r>
            <a:rPr lang="en-US" sz="1300" i="1" kern="1200" dirty="0" err="1">
              <a:solidFill>
                <a:schemeClr val="tx2">
                  <a:lumMod val="60000"/>
                  <a:lumOff val="40000"/>
                </a:schemeClr>
              </a:solidFill>
            </a:rPr>
            <a:t>comme</a:t>
          </a:r>
          <a:r>
            <a:rPr lang="en-US" sz="1300" i="1" kern="1200" dirty="0">
              <a:solidFill>
                <a:schemeClr val="tx2">
                  <a:lumMod val="60000"/>
                  <a:lumOff val="40000"/>
                </a:schemeClr>
              </a:solidFill>
            </a:rPr>
            <a:t> un </a:t>
          </a:r>
          <a:r>
            <a:rPr lang="en-US" sz="1300" i="1" kern="1200" dirty="0" err="1">
              <a:solidFill>
                <a:schemeClr val="tx2">
                  <a:lumMod val="60000"/>
                  <a:lumOff val="40000"/>
                </a:schemeClr>
              </a:solidFill>
            </a:rPr>
            <a:t>nouvel</a:t>
          </a:r>
          <a:r>
            <a:rPr lang="en-US" sz="1300" i="1" kern="1200" dirty="0">
              <a:solidFill>
                <a:schemeClr val="tx2">
                  <a:lumMod val="60000"/>
                  <a:lumOff val="40000"/>
                </a:schemeClr>
              </a:solidFill>
            </a:rPr>
            <a:t> </a:t>
          </a:r>
          <a:r>
            <a:rPr lang="en-US" sz="1300" i="1" kern="1200" dirty="0" err="1">
              <a:solidFill>
                <a:schemeClr val="tx2">
                  <a:lumMod val="60000"/>
                  <a:lumOff val="40000"/>
                </a:schemeClr>
              </a:solidFill>
            </a:rPr>
            <a:t>objectif</a:t>
          </a:r>
          <a:r>
            <a:rPr lang="en-US" sz="1300" i="1" kern="1200" dirty="0">
              <a:solidFill>
                <a:schemeClr val="tx2">
                  <a:lumMod val="60000"/>
                  <a:lumOff val="40000"/>
                </a:schemeClr>
              </a:solidFill>
            </a:rPr>
            <a:t> de </a:t>
          </a:r>
          <a:r>
            <a:rPr lang="en-US" sz="1300" i="1" kern="1200" dirty="0" err="1">
              <a:solidFill>
                <a:schemeClr val="tx2">
                  <a:lumMod val="60000"/>
                  <a:lumOff val="40000"/>
                </a:schemeClr>
              </a:solidFill>
            </a:rPr>
            <a:t>croissance</a:t>
          </a:r>
          <a:r>
            <a:rPr lang="en-US" sz="1300" i="1" kern="1200" dirty="0">
              <a:solidFill>
                <a:schemeClr val="tx2">
                  <a:lumMod val="60000"/>
                  <a:lumOff val="40000"/>
                </a:schemeClr>
              </a:solidFill>
            </a:rPr>
            <a:t>, de nouveaux clients, des </a:t>
          </a:r>
          <a:r>
            <a:rPr lang="en-US" sz="1300" i="1" kern="1200" dirty="0" err="1">
              <a:solidFill>
                <a:schemeClr val="tx2">
                  <a:lumMod val="60000"/>
                  <a:lumOff val="40000"/>
                </a:schemeClr>
              </a:solidFill>
            </a:rPr>
            <a:t>changements</a:t>
          </a:r>
          <a:r>
            <a:rPr lang="en-US" sz="1300" i="1" kern="1200" dirty="0">
              <a:solidFill>
                <a:schemeClr val="tx2">
                  <a:lumMod val="60000"/>
                  <a:lumOff val="40000"/>
                </a:schemeClr>
              </a:solidFill>
            </a:rPr>
            <a:t> </a:t>
          </a:r>
          <a:r>
            <a:rPr lang="en-US" sz="1300" i="1" kern="1200" dirty="0" err="1">
              <a:solidFill>
                <a:schemeClr val="tx2">
                  <a:lumMod val="60000"/>
                  <a:lumOff val="40000"/>
                </a:schemeClr>
              </a:solidFill>
            </a:rPr>
            <a:t>dans</a:t>
          </a:r>
          <a:r>
            <a:rPr lang="en-US" sz="1300" i="1" kern="1200" dirty="0">
              <a:solidFill>
                <a:schemeClr val="tx2">
                  <a:lumMod val="60000"/>
                  <a:lumOff val="40000"/>
                </a:schemeClr>
              </a:solidFill>
            </a:rPr>
            <a:t> </a:t>
          </a:r>
          <a:r>
            <a:rPr lang="en-US" sz="1300" i="1" kern="1200" dirty="0" err="1">
              <a:solidFill>
                <a:schemeClr val="tx2">
                  <a:lumMod val="60000"/>
                  <a:lumOff val="40000"/>
                </a:schemeClr>
              </a:solidFill>
            </a:rPr>
            <a:t>l’organisation</a:t>
          </a:r>
          <a:r>
            <a:rPr lang="en-US" sz="1300" i="1" kern="1200" dirty="0">
              <a:solidFill>
                <a:schemeClr val="tx2">
                  <a:lumMod val="60000"/>
                  <a:lumOff val="40000"/>
                </a:schemeClr>
              </a:solidFill>
            </a:rPr>
            <a:t>, etc. </a:t>
          </a:r>
          <a:endParaRPr lang="fr-FR" sz="1300" kern="1200" dirty="0"/>
        </a:p>
      </dsp:txBody>
      <dsp:txXfrm>
        <a:off x="2987774" y="2545642"/>
        <a:ext cx="1656986" cy="1656986"/>
      </dsp:txXfrm>
    </dsp:sp>
    <dsp:sp modelId="{0DFDC6C1-CCB3-2B41-A618-1159439F6D7D}">
      <dsp:nvSpPr>
        <dsp:cNvPr id="0" name=""/>
        <dsp:cNvSpPr/>
      </dsp:nvSpPr>
      <dsp:spPr>
        <a:xfrm>
          <a:off x="5055746" y="2456003"/>
          <a:ext cx="1836264" cy="1836264"/>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CA" sz="1300" kern="1200" dirty="0">
              <a:solidFill>
                <a:srgbClr val="594740"/>
              </a:solidFill>
            </a:rPr>
            <a:t>MENACES</a:t>
          </a:r>
        </a:p>
        <a:p>
          <a:pPr marL="0" lvl="0" indent="0" algn="ctr" defTabSz="577850">
            <a:lnSpc>
              <a:spcPct val="90000"/>
            </a:lnSpc>
            <a:spcBef>
              <a:spcPct val="0"/>
            </a:spcBef>
            <a:spcAft>
              <a:spcPct val="35000"/>
            </a:spcAft>
            <a:buNone/>
          </a:pPr>
          <a:r>
            <a:rPr lang="en-CA" sz="1300" i="1" kern="1200" dirty="0" err="1">
              <a:solidFill>
                <a:schemeClr val="tx2">
                  <a:lumMod val="60000"/>
                  <a:lumOff val="40000"/>
                </a:schemeClr>
              </a:solidFill>
            </a:rPr>
            <a:t>Décrivez</a:t>
          </a:r>
          <a:r>
            <a:rPr lang="en-CA" sz="1300" i="1" kern="1200" dirty="0">
              <a:solidFill>
                <a:schemeClr val="tx2">
                  <a:lumMod val="60000"/>
                  <a:lumOff val="40000"/>
                </a:schemeClr>
              </a:solidFill>
            </a:rPr>
            <a:t> les menaces </a:t>
          </a:r>
          <a:r>
            <a:rPr lang="en-CA" sz="1300" i="1" kern="1200" dirty="0" err="1">
              <a:solidFill>
                <a:schemeClr val="tx2">
                  <a:lumMod val="60000"/>
                  <a:lumOff val="40000"/>
                </a:schemeClr>
              </a:solidFill>
            </a:rPr>
            <a:t>extérieures</a:t>
          </a:r>
          <a:r>
            <a:rPr lang="en-CA" sz="1300" i="1" kern="1200" dirty="0">
              <a:solidFill>
                <a:schemeClr val="tx2">
                  <a:lumMod val="60000"/>
                  <a:lumOff val="40000"/>
                </a:schemeClr>
              </a:solidFill>
            </a:rPr>
            <a:t> </a:t>
          </a:r>
          <a:r>
            <a:rPr lang="en-CA" sz="1300" i="1" kern="1200" dirty="0" err="1">
              <a:solidFill>
                <a:schemeClr val="tx2">
                  <a:lumMod val="60000"/>
                  <a:lumOff val="40000"/>
                </a:schemeClr>
              </a:solidFill>
            </a:rPr>
            <a:t>à</a:t>
          </a:r>
          <a:r>
            <a:rPr lang="en-CA" sz="1300" i="1" kern="1200" dirty="0">
              <a:solidFill>
                <a:schemeClr val="tx2">
                  <a:lumMod val="60000"/>
                  <a:lumOff val="40000"/>
                </a:schemeClr>
              </a:solidFill>
            </a:rPr>
            <a:t> </a:t>
          </a:r>
          <a:r>
            <a:rPr lang="en-CA" sz="1300" i="1" kern="1200" dirty="0" err="1">
              <a:solidFill>
                <a:schemeClr val="tx2">
                  <a:lumMod val="60000"/>
                  <a:lumOff val="40000"/>
                </a:schemeClr>
              </a:solidFill>
            </a:rPr>
            <a:t>l’IMF</a:t>
          </a:r>
          <a:r>
            <a:rPr lang="en-CA" sz="1300" i="1" kern="1200" dirty="0">
              <a:solidFill>
                <a:schemeClr val="tx2">
                  <a:lumMod val="60000"/>
                  <a:lumOff val="40000"/>
                </a:schemeClr>
              </a:solidFill>
            </a:rPr>
            <a:t> (</a:t>
          </a:r>
          <a:r>
            <a:rPr lang="en-CA" sz="1300" i="1" kern="1200" dirty="0" err="1">
              <a:solidFill>
                <a:schemeClr val="tx2">
                  <a:lumMod val="60000"/>
                  <a:lumOff val="40000"/>
                </a:schemeClr>
              </a:solidFill>
            </a:rPr>
            <a:t>politique</a:t>
          </a:r>
          <a:r>
            <a:rPr lang="en-CA" sz="1300" i="1" kern="1200" dirty="0">
              <a:solidFill>
                <a:schemeClr val="tx2">
                  <a:lumMod val="60000"/>
                  <a:lumOff val="40000"/>
                </a:schemeClr>
              </a:solidFill>
            </a:rPr>
            <a:t>, </a:t>
          </a:r>
          <a:r>
            <a:rPr lang="en-CA" sz="1300" i="1" kern="1200" dirty="0" err="1">
              <a:solidFill>
                <a:schemeClr val="tx2">
                  <a:lumMod val="60000"/>
                  <a:lumOff val="40000"/>
                </a:schemeClr>
              </a:solidFill>
            </a:rPr>
            <a:t>compétition</a:t>
          </a:r>
          <a:r>
            <a:rPr lang="en-CA" sz="1300" i="1" kern="1200" dirty="0">
              <a:solidFill>
                <a:schemeClr val="tx2">
                  <a:lumMod val="60000"/>
                  <a:lumOff val="40000"/>
                </a:schemeClr>
              </a:solidFill>
            </a:rPr>
            <a:t>, </a:t>
          </a:r>
          <a:r>
            <a:rPr lang="en-CA" sz="1300" i="1" kern="1200" dirty="0" err="1">
              <a:solidFill>
                <a:schemeClr val="tx2">
                  <a:lumMod val="60000"/>
                  <a:lumOff val="40000"/>
                </a:schemeClr>
              </a:solidFill>
            </a:rPr>
            <a:t>risque</a:t>
          </a:r>
          <a:r>
            <a:rPr lang="en-CA" sz="1300" i="1" kern="1200" dirty="0">
              <a:solidFill>
                <a:schemeClr val="tx2">
                  <a:lumMod val="60000"/>
                  <a:lumOff val="40000"/>
                </a:schemeClr>
              </a:solidFill>
            </a:rPr>
            <a:t> financier) </a:t>
          </a:r>
          <a:endParaRPr lang="fr-FR" sz="1300" kern="1200" dirty="0"/>
        </a:p>
      </dsp:txBody>
      <dsp:txXfrm>
        <a:off x="5145385" y="2545642"/>
        <a:ext cx="1656986" cy="1656986"/>
      </dsp:txXfrm>
    </dsp:sp>
  </dsp:spTree>
</dsp:drawing>
</file>

<file path=ppt/diagrams/layout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BAFD94-7119-494F-9FE4-3D366EECB779}" type="datetimeFigureOut">
              <a:rPr lang="fr-FR" smtClean="0"/>
              <a:pPr/>
              <a:t>25/04/2019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810F21-EF27-4376-B860-EE3A51877373}" type="slidenum">
              <a:rPr lang="fr-FR" smtClean="0"/>
              <a:pPr/>
              <a:t>‹N°›</a:t>
            </a:fld>
            <a:endParaRPr lang="fr-FR"/>
          </a:p>
        </p:txBody>
      </p:sp>
    </p:spTree>
    <p:extLst>
      <p:ext uri="{BB962C8B-B14F-4D97-AF65-F5344CB8AC3E}">
        <p14:creationId xmlns:p14="http://schemas.microsoft.com/office/powerpoint/2010/main" val="995155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Ce modèle vise à aider l'auditeur à présenter les résultats préliminaires de l'évaluation SPI4 à la direction de l'IMF</a:t>
            </a:r>
          </a:p>
        </p:txBody>
      </p:sp>
      <p:sp>
        <p:nvSpPr>
          <p:cNvPr id="4" name="Espace réservé du numéro de diapositive 3"/>
          <p:cNvSpPr>
            <a:spLocks noGrp="1"/>
          </p:cNvSpPr>
          <p:nvPr>
            <p:ph type="sldNum" sz="quarter" idx="10"/>
          </p:nvPr>
        </p:nvSpPr>
        <p:spPr/>
        <p:txBody>
          <a:bodyPr/>
          <a:lstStyle/>
          <a:p>
            <a:fld id="{51810F21-EF27-4376-B860-EE3A51877373}"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Insert </a:t>
            </a:r>
            <a:r>
              <a:rPr lang="fr-FR" dirty="0" err="1"/>
              <a:t>here</a:t>
            </a:r>
            <a:r>
              <a:rPr lang="fr-FR" baseline="0" dirty="0"/>
              <a:t> the graph of Green </a:t>
            </a:r>
            <a:r>
              <a:rPr lang="fr-FR" baseline="0" dirty="0" err="1"/>
              <a:t>Microfinance</a:t>
            </a:r>
            <a:r>
              <a:rPr lang="fr-FR" baseline="0" dirty="0"/>
              <a:t> if </a:t>
            </a:r>
            <a:r>
              <a:rPr lang="fr-FR" baseline="0" dirty="0" err="1"/>
              <a:t>you</a:t>
            </a:r>
            <a:r>
              <a:rPr lang="fr-FR" baseline="0" dirty="0"/>
              <a:t> chose the </a:t>
            </a:r>
            <a:r>
              <a:rPr lang="fr-FR" baseline="0" dirty="0" err="1"/>
              <a:t>optional</a:t>
            </a:r>
            <a:r>
              <a:rPr lang="fr-FR" baseline="0" dirty="0"/>
              <a:t> </a:t>
            </a:r>
            <a:r>
              <a:rPr lang="fr-FR" baseline="0" dirty="0" err="1"/>
              <a:t>lens</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51810F21-EF27-4376-B860-EE3A51877373}" type="slidenum">
              <a:rPr lang="fr-FR" smtClean="0"/>
              <a:pPr/>
              <a:t>21</a:t>
            </a:fld>
            <a:endParaRPr lang="fr-FR"/>
          </a:p>
        </p:txBody>
      </p:sp>
    </p:spTree>
    <p:extLst>
      <p:ext uri="{BB962C8B-B14F-4D97-AF65-F5344CB8AC3E}">
        <p14:creationId xmlns:p14="http://schemas.microsoft.com/office/powerpoint/2010/main" val="1153779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xfrm>
            <a:off x="3885157" y="8684684"/>
            <a:ext cx="2971725" cy="457200"/>
          </a:xfrm>
          <a:prstGeom prst="rect">
            <a:avLst/>
          </a:prstGeom>
          <a:noFill/>
        </p:spPr>
        <p:txBody>
          <a:bodyPr/>
          <a:lstStyle/>
          <a:p>
            <a:fld id="{E4922141-88C0-41AA-85B6-C76BB9F48CF4}" type="slidenum">
              <a:rPr lang="en-US" smtClean="0">
                <a:latin typeface="Times" charset="0"/>
                <a:ea typeface="MS PGothic" pitchFamily="34" charset="-128"/>
              </a:rPr>
              <a:pPr/>
              <a:t>22</a:t>
            </a:fld>
            <a:endParaRPr lang="en-US">
              <a:latin typeface="Times" charset="0"/>
              <a:ea typeface="MS PGothic" pitchFamily="34" charset="-128"/>
            </a:endParaRPr>
          </a:p>
        </p:txBody>
      </p:sp>
      <p:sp>
        <p:nvSpPr>
          <p:cNvPr id="97283" name="Rectangle 2"/>
          <p:cNvSpPr>
            <a:spLocks noGrp="1" noRot="1" noChangeAspect="1" noChangeArrowheads="1" noTextEdit="1"/>
          </p:cNvSpPr>
          <p:nvPr>
            <p:ph type="sldImg"/>
          </p:nvPr>
        </p:nvSpPr>
        <p:spPr>
          <a:xfrm>
            <a:off x="1143000" y="685800"/>
            <a:ext cx="4572000" cy="3429000"/>
          </a:xfrm>
          <a:ln/>
        </p:spPr>
      </p:sp>
      <p:sp>
        <p:nvSpPr>
          <p:cNvPr id="97284" name="Rectangle 3"/>
          <p:cNvSpPr>
            <a:spLocks noGrp="1" noChangeArrowheads="1"/>
          </p:cNvSpPr>
          <p:nvPr>
            <p:ph type="body" idx="1"/>
          </p:nvPr>
        </p:nvSpPr>
        <p:spPr>
          <a:noFill/>
          <a:ln/>
        </p:spPr>
        <p:txBody>
          <a:bodyPr/>
          <a:lstStyle/>
          <a:p>
            <a:pPr eaLnBrk="1" hangingPunct="1"/>
            <a:endParaRPr lang="fr-FR"/>
          </a:p>
        </p:txBody>
      </p:sp>
    </p:spTree>
    <p:extLst>
      <p:ext uri="{BB962C8B-B14F-4D97-AF65-F5344CB8AC3E}">
        <p14:creationId xmlns:p14="http://schemas.microsoft.com/office/powerpoint/2010/main" val="1260140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CA" sz="1200" i="0" kern="1200" noProof="0" dirty="0">
                <a:solidFill>
                  <a:schemeClr val="tx1"/>
                </a:solidFill>
                <a:latin typeface="+mn-lt"/>
                <a:ea typeface="+mn-ea"/>
                <a:cs typeface="+mn-cs"/>
              </a:rPr>
              <a:t>The SWOT analysis can be used</a:t>
            </a:r>
            <a:r>
              <a:rPr lang="en-CA" sz="1200" i="0" kern="1200" baseline="0" noProof="0" dirty="0">
                <a:solidFill>
                  <a:schemeClr val="tx1"/>
                </a:solidFill>
                <a:latin typeface="+mn-lt"/>
                <a:ea typeface="+mn-ea"/>
                <a:cs typeface="+mn-cs"/>
              </a:rPr>
              <a:t> as a tool to: </a:t>
            </a:r>
          </a:p>
          <a:p>
            <a:endParaRPr lang="en-CA" sz="1200" i="0" kern="1200" baseline="0" noProof="0" dirty="0">
              <a:solidFill>
                <a:schemeClr val="tx1"/>
              </a:solidFill>
              <a:latin typeface="+mn-lt"/>
              <a:ea typeface="+mn-ea"/>
              <a:cs typeface="+mn-cs"/>
            </a:endParaRPr>
          </a:p>
          <a:p>
            <a:pPr marL="228600" indent="-228600">
              <a:buAutoNum type="alphaUcPeriod"/>
            </a:pPr>
            <a:r>
              <a:rPr lang="en-CA" sz="1200" i="0" kern="1200" baseline="0" noProof="0" dirty="0">
                <a:solidFill>
                  <a:schemeClr val="tx1"/>
                </a:solidFill>
                <a:latin typeface="+mn-lt"/>
                <a:ea typeface="+mn-ea"/>
                <a:cs typeface="+mn-cs"/>
              </a:rPr>
              <a:t>Summarize the situation. What are the strengths and weaknesses of your institution, what are the possible opportunities and threats in the future?</a:t>
            </a:r>
          </a:p>
          <a:p>
            <a:pPr marL="228600" indent="-228600">
              <a:buAutoNum type="alphaUcPeriod"/>
            </a:pPr>
            <a:r>
              <a:rPr lang="en-CA" sz="1200" i="0" kern="1200" baseline="0" noProof="0" dirty="0">
                <a:solidFill>
                  <a:schemeClr val="tx1"/>
                </a:solidFill>
                <a:latin typeface="+mn-lt"/>
                <a:ea typeface="+mn-ea"/>
                <a:cs typeface="+mn-cs"/>
              </a:rPr>
              <a:t>Help you identify the most important aspects to work on</a:t>
            </a:r>
          </a:p>
          <a:p>
            <a:pPr marL="228600" indent="-228600">
              <a:buAutoNum type="alphaUcPeriod"/>
            </a:pPr>
            <a:r>
              <a:rPr lang="en-CA" sz="1200" i="0" kern="1200" baseline="0" noProof="0" dirty="0">
                <a:solidFill>
                  <a:schemeClr val="tx1"/>
                </a:solidFill>
                <a:latin typeface="+mn-lt"/>
                <a:ea typeface="+mn-ea"/>
                <a:cs typeface="+mn-cs"/>
              </a:rPr>
              <a:t>Help you think about possible recommendations and their feasibility (thanks to the O/T section)</a:t>
            </a:r>
          </a:p>
        </p:txBody>
      </p:sp>
      <p:sp>
        <p:nvSpPr>
          <p:cNvPr id="4" name="Espace réservé du numéro de diapositive 3"/>
          <p:cNvSpPr>
            <a:spLocks noGrp="1"/>
          </p:cNvSpPr>
          <p:nvPr>
            <p:ph type="sldNum" sz="quarter" idx="10"/>
          </p:nvPr>
        </p:nvSpPr>
        <p:spPr/>
        <p:txBody>
          <a:bodyPr/>
          <a:lstStyle/>
          <a:p>
            <a:fld id="{51810F21-EF27-4376-B860-EE3A51877373}" type="slidenum">
              <a:rPr lang="fr-FR" smtClean="0"/>
              <a:pPr/>
              <a:t>23</a:t>
            </a:fld>
            <a:endParaRPr lang="fr-FR"/>
          </a:p>
        </p:txBody>
      </p:sp>
    </p:spTree>
    <p:extLst>
      <p:ext uri="{BB962C8B-B14F-4D97-AF65-F5344CB8AC3E}">
        <p14:creationId xmlns:p14="http://schemas.microsoft.com/office/powerpoint/2010/main" val="1655830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65475"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mn-cs"/>
              </a:rPr>
              <a:t>**THIS</a:t>
            </a:r>
            <a:r>
              <a:rPr lang="en-US" sz="1100" kern="1200" baseline="0" dirty="0">
                <a:solidFill>
                  <a:schemeClr val="tx1"/>
                </a:solidFill>
                <a:latin typeface="+mn-lt"/>
                <a:ea typeface="+mn-ea"/>
                <a:cs typeface="+mn-cs"/>
              </a:rPr>
              <a:t> SECTION IS ONLY FOR INFORMATIONAL PURPOSE AND SHOULD NOT BE IN THE FINAL PRESENTATION**</a:t>
            </a:r>
            <a:endParaRPr lang="en-US" sz="1100" kern="1200" dirty="0">
              <a:solidFill>
                <a:schemeClr val="tx1"/>
              </a:solidFill>
              <a:latin typeface="+mn-lt"/>
              <a:ea typeface="+mn-ea"/>
              <a:cs typeface="+mn-cs"/>
            </a:endParaRPr>
          </a:p>
          <a:p>
            <a:pPr marL="0" marR="0" indent="0" algn="l" defTabSz="465475"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mn-cs"/>
              </a:rPr>
              <a:t>Some implementation steps will require staff time but little or no monetary resources (e.g., updating policy documents), yet others may require dedicated funds. Include a budget for SPM activities within your institution’s operational budget to ensure that other institutional priorities will not delay execution of the plan. This not only ensures that the action plan is properly funded but also sends a signal to staff that the SPM activities are important. The initial implementation phase will cost the most in terms of time and money, while ongoing reviews and maintenance should cost less. You may choose to begin with simple, low-cost activities, as this is a relatively low-risk way to begin, and the success you achieve will build buy-in for future additional improvements to your SPM.</a:t>
            </a:r>
            <a:endParaRPr lang="fr-FR" sz="1100" kern="1200" dirty="0">
              <a:solidFill>
                <a:schemeClr val="tx1"/>
              </a:solidFill>
              <a:latin typeface="+mn-lt"/>
              <a:ea typeface="+mn-ea"/>
              <a:cs typeface="+mn-cs"/>
            </a:endParaRPr>
          </a:p>
          <a:p>
            <a:endParaRPr lang="fr-FR" dirty="0"/>
          </a:p>
        </p:txBody>
      </p:sp>
    </p:spTree>
    <p:extLst>
      <p:ext uri="{BB962C8B-B14F-4D97-AF65-F5344CB8AC3E}">
        <p14:creationId xmlns:p14="http://schemas.microsoft.com/office/powerpoint/2010/main" val="1235129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65475"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**THIS</a:t>
            </a:r>
            <a:r>
              <a:rPr lang="en-US" sz="1200" kern="1200" baseline="0" dirty="0">
                <a:solidFill>
                  <a:schemeClr val="tx1"/>
                </a:solidFill>
                <a:latin typeface="+mn-lt"/>
                <a:ea typeface="+mn-ea"/>
                <a:cs typeface="+mn-cs"/>
              </a:rPr>
              <a:t> SECTION IS ONLY FOR INFORMATIONAL PURPOSE AND SHOULD NOT BE IN THE FINAL PRESENTATION**</a:t>
            </a:r>
            <a:endParaRPr lang="en-US"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1810F21-EF27-4376-B860-EE3A51877373}" type="slidenum">
              <a:rPr lang="fr-FR" smtClean="0"/>
              <a:pPr/>
              <a:t>25</a:t>
            </a:fld>
            <a:endParaRPr lang="fr-FR"/>
          </a:p>
        </p:txBody>
      </p:sp>
    </p:spTree>
    <p:extLst>
      <p:ext uri="{BB962C8B-B14F-4D97-AF65-F5344CB8AC3E}">
        <p14:creationId xmlns:p14="http://schemas.microsoft.com/office/powerpoint/2010/main" val="1966376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65475"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**THIS</a:t>
            </a:r>
            <a:r>
              <a:rPr lang="en-US" sz="1200" kern="1200" baseline="0" dirty="0">
                <a:solidFill>
                  <a:schemeClr val="tx1"/>
                </a:solidFill>
                <a:latin typeface="+mn-lt"/>
                <a:ea typeface="+mn-ea"/>
                <a:cs typeface="+mn-cs"/>
              </a:rPr>
              <a:t> SECTION IS ONLY FOR INFORMATIONAL PURPOSE AND SHOULD NOT BE IN THE FINAL PRESENTATION**</a:t>
            </a:r>
            <a:endParaRPr lang="en-US" sz="1200" kern="1200" dirty="0">
              <a:solidFill>
                <a:schemeClr val="tx1"/>
              </a:solidFill>
              <a:latin typeface="+mn-lt"/>
              <a:ea typeface="+mn-ea"/>
              <a:cs typeface="+mn-cs"/>
            </a:endParaRPr>
          </a:p>
          <a:p>
            <a:pPr marL="0" marR="0" indent="0" algn="l" defTabSz="465475" rtl="0" eaLnBrk="1" fontAlgn="auto" latinLnBrk="0" hangingPunct="1">
              <a:lnSpc>
                <a:spcPct val="100000"/>
              </a:lnSpc>
              <a:spcBef>
                <a:spcPts val="0"/>
              </a:spcBef>
              <a:spcAft>
                <a:spcPts val="0"/>
              </a:spcAft>
              <a:buClrTx/>
              <a:buSzTx/>
              <a:buFontTx/>
              <a:buNone/>
              <a:tabLst/>
              <a:defRPr/>
            </a:pPr>
            <a:endParaRPr lang="en-US" dirty="0"/>
          </a:p>
          <a:p>
            <a:pPr marL="0" marR="0" indent="0" algn="l" defTabSz="465475" rtl="0" eaLnBrk="1" fontAlgn="auto" latinLnBrk="0" hangingPunct="1">
              <a:lnSpc>
                <a:spcPct val="100000"/>
              </a:lnSpc>
              <a:spcBef>
                <a:spcPts val="0"/>
              </a:spcBef>
              <a:spcAft>
                <a:spcPts val="0"/>
              </a:spcAft>
              <a:buClrTx/>
              <a:buSzTx/>
              <a:buFontTx/>
              <a:buNone/>
              <a:tabLst/>
              <a:defRPr/>
            </a:pPr>
            <a:r>
              <a:rPr lang="en-US" dirty="0"/>
              <a:t>When you decide to select an activity that requires high effort, ensure that the benefit to clients and the institution is also high. </a:t>
            </a:r>
          </a:p>
          <a:p>
            <a:pPr marL="0" marR="0" indent="0" algn="l" defTabSz="465475" rtl="0" eaLnBrk="1" fontAlgn="auto" latinLnBrk="0" hangingPunct="1">
              <a:lnSpc>
                <a:spcPct val="100000"/>
              </a:lnSpc>
              <a:spcBef>
                <a:spcPts val="0"/>
              </a:spcBef>
              <a:spcAft>
                <a:spcPts val="0"/>
              </a:spcAft>
              <a:buClrTx/>
              <a:buSzTx/>
              <a:buFontTx/>
              <a:buNone/>
              <a:tabLst/>
              <a:defRPr/>
            </a:pPr>
            <a:endParaRPr lang="en-US" dirty="0"/>
          </a:p>
          <a:p>
            <a:pPr marL="0" marR="0" indent="0" algn="l" defTabSz="465475" rtl="0" eaLnBrk="1" fontAlgn="auto" latinLnBrk="0" hangingPunct="1">
              <a:lnSpc>
                <a:spcPct val="100000"/>
              </a:lnSpc>
              <a:spcBef>
                <a:spcPts val="0"/>
              </a:spcBef>
              <a:spcAft>
                <a:spcPts val="0"/>
              </a:spcAft>
              <a:buClrTx/>
              <a:buSzTx/>
              <a:buFontTx/>
              <a:buNone/>
              <a:tabLst/>
              <a:defRPr/>
            </a:pPr>
            <a:r>
              <a:rPr lang="en-US" dirty="0"/>
              <a:t>For example, you may decide to create a client complaints phone line to replace your branch suggestion boxes. </a:t>
            </a:r>
          </a:p>
          <a:p>
            <a:pPr marL="0" marR="0" indent="0" algn="l" defTabSz="465475" rtl="0" eaLnBrk="1" fontAlgn="auto" latinLnBrk="0" hangingPunct="1">
              <a:lnSpc>
                <a:spcPct val="100000"/>
              </a:lnSpc>
              <a:spcBef>
                <a:spcPts val="0"/>
              </a:spcBef>
              <a:spcAft>
                <a:spcPts val="0"/>
              </a:spcAft>
              <a:buClrTx/>
              <a:buSzTx/>
              <a:buFontTx/>
              <a:buNone/>
              <a:tabLst/>
              <a:defRPr/>
            </a:pPr>
            <a:endParaRPr lang="en-US" dirty="0"/>
          </a:p>
          <a:p>
            <a:pPr marL="0" marR="0" indent="0" algn="l" defTabSz="465475" rtl="0" eaLnBrk="1" fontAlgn="auto" latinLnBrk="0" hangingPunct="1">
              <a:lnSpc>
                <a:spcPct val="100000"/>
              </a:lnSpc>
              <a:spcBef>
                <a:spcPts val="0"/>
              </a:spcBef>
              <a:spcAft>
                <a:spcPts val="0"/>
              </a:spcAft>
              <a:buClrTx/>
              <a:buSzTx/>
              <a:buFontTx/>
              <a:buNone/>
              <a:tabLst/>
              <a:defRPr/>
            </a:pPr>
            <a:r>
              <a:rPr lang="en-US" dirty="0"/>
              <a:t>Though the start-up effort and costs may be high, this activity will likely increase client satisfaction, create greater field officer accountability, and provide management with information for making operational or product improvements.</a:t>
            </a:r>
            <a:endParaRPr lang="fr-FR" dirty="0"/>
          </a:p>
          <a:p>
            <a:endParaRPr lang="fr-FR" dirty="0"/>
          </a:p>
        </p:txBody>
      </p:sp>
    </p:spTree>
    <p:extLst>
      <p:ext uri="{BB962C8B-B14F-4D97-AF65-F5344CB8AC3E}">
        <p14:creationId xmlns:p14="http://schemas.microsoft.com/office/powerpoint/2010/main" val="705582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200" i="0" kern="1200" dirty="0">
                <a:solidFill>
                  <a:schemeClr val="tx1"/>
                </a:solidFill>
                <a:latin typeface="+mn-lt"/>
                <a:ea typeface="+mn-ea"/>
                <a:cs typeface="+mn-cs"/>
              </a:rPr>
              <a:t>Using your knowledge of the results of the SPI4, the salient issues in the local context, the institution’s strategic priorities, and the institution’s willingness and ability to allocate budget towards SPM improvements, the social auditor should develop an Action Plan for the MFI that lists all the main areas of improvement.  These follow up actions should be prioritized in order of importance/ feasibility beginning with those areas that would be very important to address and not too expensive to fix. This Action Plan should be vetted with the institution’s senior management ideally in order to obtain buy-in for and approval of addressing the highest priority items in the next budgetary cycle. </a:t>
            </a:r>
            <a:endParaRPr lang="fr-FR" sz="1200" i="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1810F21-EF27-4376-B860-EE3A51877373}" type="slidenum">
              <a:rPr lang="fr-FR" smtClean="0"/>
              <a:pPr/>
              <a:t>27</a:t>
            </a:fld>
            <a:endParaRPr lang="fr-FR"/>
          </a:p>
        </p:txBody>
      </p:sp>
    </p:spTree>
    <p:extLst>
      <p:ext uri="{BB962C8B-B14F-4D97-AF65-F5344CB8AC3E}">
        <p14:creationId xmlns:p14="http://schemas.microsoft.com/office/powerpoint/2010/main" val="2113354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1810F21-EF27-4376-B860-EE3A51877373}" type="slidenum">
              <a:rPr lang="fr-FR" smtClean="0"/>
              <a:pPr/>
              <a:t>29</a:t>
            </a:fld>
            <a:endParaRPr lang="fr-FR"/>
          </a:p>
        </p:txBody>
      </p:sp>
    </p:spTree>
    <p:extLst>
      <p:ext uri="{BB962C8B-B14F-4D97-AF65-F5344CB8AC3E}">
        <p14:creationId xmlns:p14="http://schemas.microsoft.com/office/powerpoint/2010/main" val="34740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70000" lnSpcReduction="20000"/>
          </a:bodyPr>
          <a:lstStyle/>
          <a:p>
            <a:pPr>
              <a:spcBef>
                <a:spcPts val="0"/>
              </a:spcBef>
              <a:spcAft>
                <a:spcPts val="1600"/>
              </a:spcAft>
            </a:pPr>
            <a:r>
              <a:rPr lang="en-US" b="1" u="sng" dirty="0"/>
              <a:t>Objectives of the audit:</a:t>
            </a:r>
            <a:r>
              <a:rPr lang="en-US" b="1" u="sng" baseline="0" dirty="0"/>
              <a:t> </a:t>
            </a:r>
          </a:p>
          <a:p>
            <a:pPr>
              <a:spcBef>
                <a:spcPts val="0"/>
              </a:spcBef>
              <a:spcAft>
                <a:spcPts val="1600"/>
              </a:spcAft>
              <a:buFont typeface="Arial" pitchFamily="34" charset="0"/>
              <a:buChar char="•"/>
            </a:pPr>
            <a:r>
              <a:rPr lang="fr-FR" sz="2000" dirty="0"/>
              <a:t> For institutions </a:t>
            </a:r>
            <a:r>
              <a:rPr lang="fr-FR" sz="2000" dirty="0" err="1"/>
              <a:t>that</a:t>
            </a:r>
            <a:r>
              <a:rPr lang="fr-FR" sz="2000" dirty="0"/>
              <a:t> have a </a:t>
            </a:r>
            <a:r>
              <a:rPr lang="fr-FR" sz="2000" b="1" dirty="0">
                <a:solidFill>
                  <a:schemeClr val="accent2">
                    <a:lumMod val="75000"/>
                  </a:schemeClr>
                </a:solidFill>
              </a:rPr>
              <a:t>double mission </a:t>
            </a:r>
            <a:r>
              <a:rPr lang="fr-FR" sz="2000" dirty="0"/>
              <a:t>, i.e. </a:t>
            </a:r>
            <a:r>
              <a:rPr lang="fr-FR" sz="2000" dirty="0" err="1"/>
              <a:t>that</a:t>
            </a:r>
            <a:r>
              <a:rPr lang="fr-FR" sz="2000" dirty="0"/>
              <a:t> </a:t>
            </a:r>
            <a:r>
              <a:rPr lang="en-US" sz="2000" dirty="0"/>
              <a:t>seek to achieve both </a:t>
            </a:r>
            <a:r>
              <a:rPr lang="en-US" sz="2000" dirty="0">
                <a:solidFill>
                  <a:schemeClr val="accent2">
                    <a:lumMod val="75000"/>
                  </a:schemeClr>
                </a:solidFill>
              </a:rPr>
              <a:t>financial sustainability </a:t>
            </a:r>
            <a:r>
              <a:rPr lang="en-US" sz="2000" dirty="0"/>
              <a:t>and one or more </a:t>
            </a:r>
            <a:r>
              <a:rPr lang="en-US" sz="2000" dirty="0">
                <a:solidFill>
                  <a:schemeClr val="accent2">
                    <a:lumMod val="75000"/>
                  </a:schemeClr>
                </a:solidFill>
              </a:rPr>
              <a:t>social goals  </a:t>
            </a:r>
            <a:endParaRPr lang="en-US" sz="2000" dirty="0"/>
          </a:p>
          <a:p>
            <a:pPr>
              <a:spcBef>
                <a:spcPts val="0"/>
              </a:spcBef>
              <a:spcAft>
                <a:spcPts val="1600"/>
              </a:spcAft>
              <a:buFont typeface="Arial" pitchFamily="34" charset="0"/>
              <a:buChar char="•"/>
            </a:pPr>
            <a:r>
              <a:rPr lang="en-US" sz="2000" dirty="0"/>
              <a:t> Know whether they are </a:t>
            </a:r>
            <a:r>
              <a:rPr lang="en-US" sz="2000" dirty="0">
                <a:solidFill>
                  <a:schemeClr val="accent2">
                    <a:lumMod val="75000"/>
                  </a:schemeClr>
                </a:solidFill>
              </a:rPr>
              <a:t>meeting the social goals </a:t>
            </a:r>
            <a:r>
              <a:rPr lang="en-US" sz="2000" dirty="0"/>
              <a:t>set out in their missions</a:t>
            </a:r>
          </a:p>
          <a:p>
            <a:pPr>
              <a:spcBef>
                <a:spcPts val="0"/>
              </a:spcBef>
              <a:spcAft>
                <a:spcPts val="1600"/>
              </a:spcAft>
              <a:buFont typeface="Arial" pitchFamily="34" charset="0"/>
              <a:buChar char="•"/>
            </a:pPr>
            <a:r>
              <a:rPr lang="en-US" sz="2000" dirty="0">
                <a:solidFill>
                  <a:schemeClr val="accent2">
                    <a:lumMod val="75000"/>
                  </a:schemeClr>
                </a:solidFill>
              </a:rPr>
              <a:t> Use data on both financial and social performance to guide decisions</a:t>
            </a:r>
            <a:r>
              <a:rPr lang="en-US" sz="2000" dirty="0"/>
              <a:t> about prices, products, service delivery systems, and strategies, since success for the institution requires assuring both its </a:t>
            </a:r>
            <a:r>
              <a:rPr lang="en-US" sz="2000" dirty="0">
                <a:solidFill>
                  <a:schemeClr val="accent2">
                    <a:lumMod val="75000"/>
                  </a:schemeClr>
                </a:solidFill>
              </a:rPr>
              <a:t>sustainability </a:t>
            </a:r>
            <a:r>
              <a:rPr lang="en-US" sz="2000" dirty="0"/>
              <a:t>and the </a:t>
            </a:r>
            <a:r>
              <a:rPr lang="en-US" sz="2000" dirty="0">
                <a:solidFill>
                  <a:schemeClr val="accent2">
                    <a:lumMod val="75000"/>
                  </a:schemeClr>
                </a:solidFill>
              </a:rPr>
              <a:t>creation of benefits for clients</a:t>
            </a:r>
            <a:endParaRPr lang="en-US" sz="2000" dirty="0">
              <a:solidFill>
                <a:srgbClr val="000000"/>
              </a:solidFill>
            </a:endParaRPr>
          </a:p>
          <a:p>
            <a:pPr>
              <a:spcBef>
                <a:spcPts val="0"/>
              </a:spcBef>
              <a:spcAft>
                <a:spcPts val="1600"/>
              </a:spcAft>
              <a:buFont typeface="Arial" pitchFamily="34" charset="0"/>
              <a:buChar char="•"/>
            </a:pPr>
            <a:r>
              <a:rPr lang="en-US" sz="2000" dirty="0">
                <a:solidFill>
                  <a:schemeClr val="tx1"/>
                </a:solidFill>
              </a:rPr>
              <a:t> Provide donors and social investors the </a:t>
            </a:r>
            <a:r>
              <a:rPr lang="en-US" sz="2000" dirty="0">
                <a:solidFill>
                  <a:schemeClr val="accent2">
                    <a:lumMod val="75000"/>
                  </a:schemeClr>
                </a:solidFill>
              </a:rPr>
              <a:t>greater accountability </a:t>
            </a:r>
            <a:r>
              <a:rPr lang="en-US" sz="2000" dirty="0">
                <a:solidFill>
                  <a:schemeClr val="tx1"/>
                </a:solidFill>
              </a:rPr>
              <a:t>there are demanding from their MFI partners </a:t>
            </a:r>
          </a:p>
          <a:p>
            <a:pPr lvl="0">
              <a:buFont typeface="Wingdings" pitchFamily="2" charset="2"/>
              <a:buChar char="§"/>
            </a:pPr>
            <a:endParaRPr lang="en-US" dirty="0"/>
          </a:p>
          <a:p>
            <a:pPr lvl="0">
              <a:buFont typeface="Wingdings" pitchFamily="2" charset="2"/>
              <a:buNone/>
            </a:pPr>
            <a:r>
              <a:rPr lang="en-US" b="1" u="sng" dirty="0"/>
              <a:t>Presentation of the SPI4 tool:</a:t>
            </a:r>
          </a:p>
          <a:p>
            <a:pPr lvl="0">
              <a:buFont typeface="Wingdings" pitchFamily="2" charset="2"/>
              <a:buChar char="§"/>
            </a:pPr>
            <a:r>
              <a:rPr lang="en-US" dirty="0"/>
              <a:t>The social audit of XXX was conducted using </a:t>
            </a:r>
            <a:r>
              <a:rPr lang="en-US" dirty="0">
                <a:solidFill>
                  <a:schemeClr val="accent2">
                    <a:lumMod val="75000"/>
                  </a:schemeClr>
                </a:solidFill>
              </a:rPr>
              <a:t>SPI4</a:t>
            </a:r>
            <a:r>
              <a:rPr lang="en-US" dirty="0"/>
              <a:t>, a comprehensive </a:t>
            </a:r>
            <a:r>
              <a:rPr lang="en-US" dirty="0">
                <a:solidFill>
                  <a:schemeClr val="accent2">
                    <a:lumMod val="75000"/>
                  </a:schemeClr>
                </a:solidFill>
              </a:rPr>
              <a:t>social audit tool </a:t>
            </a:r>
            <a:r>
              <a:rPr lang="en-US" dirty="0"/>
              <a:t>that allows MFIs to evaluate their level of implementation of the Universal Standards of Social Performance</a:t>
            </a:r>
          </a:p>
          <a:p>
            <a:pPr lvl="1">
              <a:buFont typeface="Wingdings" pitchFamily="2" charset="2"/>
              <a:buNone/>
            </a:pPr>
            <a:endParaRPr lang="en-US" dirty="0"/>
          </a:p>
          <a:p>
            <a:pPr lvl="0">
              <a:buFont typeface="Wingdings" pitchFamily="2" charset="2"/>
              <a:buChar char="§"/>
            </a:pPr>
            <a:r>
              <a:rPr lang="en-US" dirty="0"/>
              <a:t>SPI4 assesses a </a:t>
            </a:r>
            <a:r>
              <a:rPr lang="en-US" dirty="0">
                <a:solidFill>
                  <a:schemeClr val="accent2">
                    <a:lumMod val="75000"/>
                  </a:schemeClr>
                </a:solidFill>
              </a:rPr>
              <a:t>MFI’s strengths and weaknesses </a:t>
            </a:r>
            <a:r>
              <a:rPr lang="en-US" dirty="0"/>
              <a:t>on both Social Performance Management (SPM) and on client protection, with the goal of using this information to </a:t>
            </a:r>
            <a:r>
              <a:rPr lang="en-US" dirty="0">
                <a:solidFill>
                  <a:schemeClr val="accent2">
                    <a:lumMod val="75000"/>
                  </a:schemeClr>
                </a:solidFill>
              </a:rPr>
              <a:t>help the MFI improve its management systems and practices over time</a:t>
            </a:r>
            <a:r>
              <a:rPr lang="en-US" dirty="0"/>
              <a:t>. </a:t>
            </a:r>
            <a:endParaRPr lang="fr-FR" i="1" dirty="0">
              <a:solidFill>
                <a:schemeClr val="accent2">
                  <a:lumMod val="75000"/>
                </a:schemeClr>
              </a:solidFill>
            </a:endParaRPr>
          </a:p>
          <a:p>
            <a:endParaRPr lang="fr-FR" dirty="0"/>
          </a:p>
        </p:txBody>
      </p:sp>
      <p:sp>
        <p:nvSpPr>
          <p:cNvPr id="4" name="Espace réservé du numéro de diapositive 3"/>
          <p:cNvSpPr>
            <a:spLocks noGrp="1"/>
          </p:cNvSpPr>
          <p:nvPr>
            <p:ph type="sldNum" sz="quarter" idx="10"/>
          </p:nvPr>
        </p:nvSpPr>
        <p:spPr/>
        <p:txBody>
          <a:bodyPr/>
          <a:lstStyle/>
          <a:p>
            <a:fld id="{51810F21-EF27-4376-B860-EE3A51877373}" type="slidenum">
              <a:rPr lang="fr-FR" smtClean="0"/>
              <a:pPr/>
              <a:t>2</a:t>
            </a:fld>
            <a:endParaRPr lang="fr-FR"/>
          </a:p>
        </p:txBody>
      </p:sp>
    </p:spTree>
    <p:extLst>
      <p:ext uri="{BB962C8B-B14F-4D97-AF65-F5344CB8AC3E}">
        <p14:creationId xmlns:p14="http://schemas.microsoft.com/office/powerpoint/2010/main" val="402340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546A7485-33E8-4164-BE32-4262330DB767}" type="slidenum">
              <a:rPr lang="en-US" smtClean="0"/>
              <a:pPr/>
              <a:t>3</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normAutofit fontScale="85000" lnSpcReduction="20000"/>
          </a:bodyPr>
          <a:lstStyle/>
          <a:p>
            <a:pPr marL="228600" indent="-228600" eaLnBrk="1" hangingPunct="1"/>
            <a:r>
              <a:rPr lang="fr-FR" b="1" dirty="0" err="1">
                <a:latin typeface="Times" pitchFamily="18" charset="0"/>
                <a:ea typeface="ＭＳ Ｐゴシック" pitchFamily="34" charset="-128"/>
              </a:rPr>
              <a:t>Additional</a:t>
            </a:r>
            <a:r>
              <a:rPr lang="fr-FR" b="1" dirty="0">
                <a:latin typeface="Times" pitchFamily="18" charset="0"/>
                <a:ea typeface="ＭＳ Ｐゴシック" pitchFamily="34" charset="-128"/>
              </a:rPr>
              <a:t> </a:t>
            </a:r>
            <a:r>
              <a:rPr lang="fr-FR" b="1" dirty="0" err="1">
                <a:latin typeface="Times" pitchFamily="18" charset="0"/>
                <a:ea typeface="ＭＳ Ｐゴシック" pitchFamily="34" charset="-128"/>
              </a:rPr>
              <a:t>talking</a:t>
            </a:r>
            <a:r>
              <a:rPr lang="fr-FR" b="1" dirty="0">
                <a:latin typeface="Times" pitchFamily="18" charset="0"/>
                <a:ea typeface="ＭＳ Ｐゴシック" pitchFamily="34" charset="-128"/>
              </a:rPr>
              <a:t> points:</a:t>
            </a:r>
            <a:r>
              <a:rPr lang="en-US" b="1" dirty="0">
                <a:latin typeface="Times" pitchFamily="18" charset="0"/>
                <a:ea typeface="ＭＳ Ｐゴシック" pitchFamily="34" charset="-128"/>
              </a:rPr>
              <a:t> </a:t>
            </a:r>
          </a:p>
          <a:p>
            <a:pPr marL="228600" indent="-228600" eaLnBrk="1" hangingPunct="1">
              <a:buFontTx/>
              <a:buChar char="•"/>
            </a:pPr>
            <a:r>
              <a:rPr lang="en-US" dirty="0">
                <a:latin typeface="Times" pitchFamily="18" charset="0"/>
                <a:ea typeface="ＭＳ Ｐゴシック" pitchFamily="34" charset="-128"/>
              </a:rPr>
              <a:t>CERISE’s definition of SP comes from the Social Performance Task Force, a working group of microfinance leaders, including practitioners, networks and donors. The SPTF was formed to clearly define social performance and come up with a set of standardized indicators to monitor SP. More on these indicators later. </a:t>
            </a:r>
          </a:p>
          <a:p>
            <a:pPr marL="228600" indent="-228600" eaLnBrk="1" hangingPunct="1">
              <a:buFontTx/>
              <a:buChar char="•"/>
            </a:pPr>
            <a:r>
              <a:rPr lang="en-US" dirty="0">
                <a:latin typeface="Times" pitchFamily="18" charset="0"/>
                <a:ea typeface="ＭＳ Ｐゴシック" pitchFamily="34" charset="-128"/>
              </a:rPr>
              <a:t>Social performance is defined as </a:t>
            </a:r>
            <a:r>
              <a:rPr lang="en-US" b="1" dirty="0">
                <a:latin typeface="Times" pitchFamily="18" charset="0"/>
                <a:ea typeface="ＭＳ Ｐゴシック" pitchFamily="34" charset="-128"/>
              </a:rPr>
              <a:t>the effective translation of an institution’s mission into practice in line with accepted social values that relate to:</a:t>
            </a:r>
            <a:r>
              <a:rPr lang="en-US" dirty="0">
                <a:latin typeface="Times" pitchFamily="18" charset="0"/>
                <a:ea typeface="ＭＳ Ｐゴシック" pitchFamily="34" charset="-128"/>
              </a:rPr>
              <a:t>. </a:t>
            </a:r>
          </a:p>
          <a:p>
            <a:pPr marL="228600" indent="-228600" eaLnBrk="1" hangingPunct="1">
              <a:buFontTx/>
              <a:buChar char="•"/>
            </a:pPr>
            <a:r>
              <a:rPr lang="en-US" b="1" dirty="0">
                <a:latin typeface="Times" pitchFamily="18" charset="0"/>
                <a:ea typeface="ＭＳ Ｐゴシック" pitchFamily="34" charset="-128"/>
              </a:rPr>
              <a:t>Reaching the target market</a:t>
            </a:r>
            <a:r>
              <a:rPr lang="en-US" dirty="0">
                <a:latin typeface="Times" pitchFamily="18" charset="0"/>
                <a:ea typeface="ＭＳ Ｐゴシック" pitchFamily="34" charset="-128"/>
              </a:rPr>
              <a:t>: Outreach to the target population. Serving increasing number of poor and excluded people sustainably: expanding and deepening outreach to poorer people </a:t>
            </a:r>
          </a:p>
          <a:p>
            <a:pPr marL="228600" indent="-228600" eaLnBrk="1" hangingPunct="1">
              <a:buFontTx/>
              <a:buChar char="•"/>
            </a:pPr>
            <a:r>
              <a:rPr lang="en-US" b="1" dirty="0">
                <a:latin typeface="Times" pitchFamily="18" charset="0"/>
                <a:ea typeface="ＭＳ Ｐゴシック" pitchFamily="34" charset="-128"/>
              </a:rPr>
              <a:t>Appropriate services </a:t>
            </a:r>
            <a:r>
              <a:rPr lang="en-US" dirty="0">
                <a:latin typeface="Times" pitchFamily="18" charset="0"/>
                <a:ea typeface="ＭＳ Ｐゴシック" pitchFamily="34" charset="-128"/>
              </a:rPr>
              <a:t>that meet client needs: Improving the appropriateness AND quality of financial services available to the target clients through the </a:t>
            </a:r>
            <a:r>
              <a:rPr lang="en-US">
                <a:latin typeface="Times" pitchFamily="18" charset="0"/>
                <a:ea typeface="ＭＳ Ｐゴシック" pitchFamily="34" charset="-128"/>
              </a:rPr>
              <a:t>systematic assessment </a:t>
            </a:r>
            <a:r>
              <a:rPr lang="en-US" dirty="0">
                <a:latin typeface="Times" pitchFamily="18" charset="0"/>
                <a:ea typeface="ＭＳ Ｐゴシック" pitchFamily="34" charset="-128"/>
              </a:rPr>
              <a:t>of their specific needs</a:t>
            </a:r>
          </a:p>
          <a:p>
            <a:pPr marL="228600" indent="-228600" eaLnBrk="1" hangingPunct="1">
              <a:buFontTx/>
              <a:buChar char="•"/>
            </a:pPr>
            <a:r>
              <a:rPr lang="en-US" b="1" dirty="0">
                <a:latin typeface="Times" pitchFamily="18" charset="0"/>
                <a:ea typeface="ＭＳ Ｐゴシック" pitchFamily="34" charset="-128"/>
              </a:rPr>
              <a:t>Social responsibility</a:t>
            </a:r>
            <a:r>
              <a:rPr lang="en-US" dirty="0">
                <a:latin typeface="Times" pitchFamily="18" charset="0"/>
                <a:ea typeface="ＭＳ Ｐゴシック" pitchFamily="34" charset="-128"/>
              </a:rPr>
              <a:t>: In addition social performance is concerned with the way in which an organization does business in relation to norms and expectations of its staff and the community. It is therefore concerns with improving the social responsibility of the MFI in relation to its employees, clients, the community in which it operates and the environment. </a:t>
            </a:r>
          </a:p>
          <a:p>
            <a:pPr marL="228600" indent="-228600" eaLnBrk="1" hangingPunct="1">
              <a:buFontTx/>
              <a:buChar char="•"/>
            </a:pPr>
            <a:r>
              <a:rPr lang="en-US" dirty="0">
                <a:latin typeface="Times" pitchFamily="18" charset="0"/>
                <a:ea typeface="ＭＳ Ｐゴシック" pitchFamily="34" charset="-128"/>
              </a:rPr>
              <a:t>This arrow represents the social performance pathway—the different aspects of social performance and how they come together. </a:t>
            </a:r>
          </a:p>
          <a:p>
            <a:pPr marL="685800" lvl="1" indent="-228600" eaLnBrk="1" hangingPunct="1">
              <a:buFontTx/>
              <a:buChar char="•"/>
            </a:pPr>
            <a:r>
              <a:rPr lang="en-US" b="1" dirty="0">
                <a:latin typeface="Times" pitchFamily="18" charset="0"/>
                <a:ea typeface="ＭＳ Ｐゴシック" pitchFamily="34" charset="-128"/>
              </a:rPr>
              <a:t>Intent </a:t>
            </a:r>
            <a:r>
              <a:rPr lang="en-US" dirty="0">
                <a:latin typeface="Times" pitchFamily="18" charset="0"/>
                <a:ea typeface="ＭＳ Ｐゴシック" pitchFamily="34" charset="-128"/>
              </a:rPr>
              <a:t>refers to the institution’s mission—what it intends to do to reach its social goals</a:t>
            </a:r>
          </a:p>
          <a:p>
            <a:pPr marL="685800" lvl="1" indent="-228600" eaLnBrk="1" hangingPunct="1">
              <a:buFontTx/>
              <a:buChar char="•"/>
            </a:pPr>
            <a:r>
              <a:rPr lang="en-US" b="1" dirty="0">
                <a:latin typeface="Times" pitchFamily="18" charset="0"/>
                <a:ea typeface="ＭＳ Ｐゴシック" pitchFamily="34" charset="-128"/>
              </a:rPr>
              <a:t>Internal</a:t>
            </a:r>
            <a:r>
              <a:rPr lang="en-US" dirty="0">
                <a:latin typeface="Times" pitchFamily="18" charset="0"/>
                <a:ea typeface="ＭＳ Ｐゴシック" pitchFamily="34" charset="-128"/>
              </a:rPr>
              <a:t> </a:t>
            </a:r>
            <a:r>
              <a:rPr lang="en-US" b="1" dirty="0">
                <a:latin typeface="Times" pitchFamily="18" charset="0"/>
                <a:ea typeface="ＭＳ Ｐゴシック" pitchFamily="34" charset="-128"/>
              </a:rPr>
              <a:t>systems and activities </a:t>
            </a:r>
            <a:r>
              <a:rPr lang="en-US" dirty="0">
                <a:latin typeface="Times" pitchFamily="18" charset="0"/>
                <a:ea typeface="ＭＳ Ｐゴシック" pitchFamily="34" charset="-128"/>
              </a:rPr>
              <a:t>refers to everything inside the institution—all that it does to make sure the mission is achieved;</a:t>
            </a:r>
          </a:p>
          <a:p>
            <a:pPr marL="685800" lvl="1" indent="-228600" eaLnBrk="1" hangingPunct="1">
              <a:buFontTx/>
              <a:buChar char="•"/>
            </a:pPr>
            <a:r>
              <a:rPr lang="en-US" b="1" dirty="0">
                <a:latin typeface="Times" pitchFamily="18" charset="0"/>
                <a:ea typeface="ＭＳ Ｐゴシック" pitchFamily="34" charset="-128"/>
              </a:rPr>
              <a:t>Outputs </a:t>
            </a:r>
            <a:r>
              <a:rPr lang="en-US" dirty="0">
                <a:latin typeface="Times" pitchFamily="18" charset="0"/>
                <a:ea typeface="ＭＳ Ｐゴシック" pitchFamily="34" charset="-128"/>
              </a:rPr>
              <a:t>are different from </a:t>
            </a:r>
            <a:r>
              <a:rPr lang="en-US" b="1" dirty="0">
                <a:latin typeface="Times" pitchFamily="18" charset="0"/>
                <a:ea typeface="ＭＳ Ｐゴシック" pitchFamily="34" charset="-128"/>
              </a:rPr>
              <a:t>outcomes </a:t>
            </a:r>
          </a:p>
          <a:p>
            <a:pPr marL="685800" lvl="1" indent="-228600" eaLnBrk="1" hangingPunct="1">
              <a:buFontTx/>
              <a:buChar char="•"/>
            </a:pPr>
            <a:r>
              <a:rPr lang="en-GB" dirty="0">
                <a:latin typeface="Times" pitchFamily="18" charset="0"/>
                <a:ea typeface="ＭＳ Ｐゴシック" pitchFamily="34" charset="-128"/>
              </a:rPr>
              <a:t>OUTPUT = what services are delivered, of what quality, to whom – breadth and depth of outreach. </a:t>
            </a:r>
            <a:r>
              <a:rPr lang="en-US" dirty="0">
                <a:latin typeface="Times" pitchFamily="18" charset="0"/>
                <a:ea typeface="ＭＳ Ｐゴシック" pitchFamily="34" charset="-128"/>
              </a:rPr>
              <a:t>Are the products designed to meet client’s needs?</a:t>
            </a:r>
          </a:p>
          <a:p>
            <a:pPr marL="685800" lvl="1" indent="-228600" eaLnBrk="1" hangingPunct="1">
              <a:buFontTx/>
              <a:buChar char="•"/>
            </a:pPr>
            <a:r>
              <a:rPr lang="en-GB" dirty="0">
                <a:latin typeface="Times" pitchFamily="18" charset="0"/>
                <a:ea typeface="ＭＳ Ｐゴシック" pitchFamily="34" charset="-128"/>
              </a:rPr>
              <a:t>OUTCOME = </a:t>
            </a:r>
            <a:r>
              <a:rPr lang="en-US" dirty="0">
                <a:latin typeface="Times" pitchFamily="18" charset="0"/>
                <a:ea typeface="ＭＳ Ｐゴシック" pitchFamily="34" charset="-128"/>
              </a:rPr>
              <a:t>what changes can be observed – </a:t>
            </a:r>
            <a:r>
              <a:rPr lang="en-US" dirty="0" err="1">
                <a:latin typeface="Times" pitchFamily="18" charset="0"/>
                <a:ea typeface="ＭＳ Ｐゴシック" pitchFamily="34" charset="-128"/>
              </a:rPr>
              <a:t>eg</a:t>
            </a:r>
            <a:r>
              <a:rPr lang="en-US" dirty="0">
                <a:latin typeface="Times" pitchFamily="18" charset="0"/>
                <a:ea typeface="ＭＳ Ｐゴシック" pitchFamily="34" charset="-128"/>
              </a:rPr>
              <a:t>. businesses grow, incomes increase, skills increase?</a:t>
            </a:r>
          </a:p>
          <a:p>
            <a:pPr marL="685800" lvl="1" indent="-228600" eaLnBrk="1" hangingPunct="1">
              <a:buFontTx/>
              <a:buChar char="•"/>
            </a:pPr>
            <a:r>
              <a:rPr lang="en-GB" dirty="0">
                <a:latin typeface="Times" pitchFamily="18" charset="0"/>
                <a:ea typeface="ＭＳ Ｐゴシック" pitchFamily="34" charset="-128"/>
              </a:rPr>
              <a:t>IMPACT = </a:t>
            </a:r>
            <a:r>
              <a:rPr lang="en-US" dirty="0">
                <a:latin typeface="Times" pitchFamily="18" charset="0"/>
                <a:ea typeface="ＭＳ Ｐゴシック" pitchFamily="34" charset="-128"/>
              </a:rPr>
              <a:t>what are the changes attributable to the MFI? The longer term sustainable changes as a result of the outcomes </a:t>
            </a:r>
            <a:r>
              <a:rPr lang="en-US" dirty="0" err="1">
                <a:latin typeface="Times" pitchFamily="18" charset="0"/>
                <a:ea typeface="ＭＳ Ｐゴシック" pitchFamily="34" charset="-128"/>
              </a:rPr>
              <a:t>eg</a:t>
            </a:r>
            <a:r>
              <a:rPr lang="en-US" dirty="0">
                <a:latin typeface="Times" pitchFamily="18" charset="0"/>
                <a:ea typeface="ＭＳ Ｐゴシック" pitchFamily="34" charset="-128"/>
              </a:rPr>
              <a:t>. poverty reduction?  What are the unintended consequences?</a:t>
            </a:r>
            <a:endParaRPr lang="fr-FR" dirty="0">
              <a:latin typeface="Times" pitchFamily="18" charset="0"/>
              <a:ea typeface="ＭＳ Ｐゴシック" pitchFamily="34" charset="-128"/>
            </a:endParaRPr>
          </a:p>
          <a:p>
            <a:pPr marL="228600" indent="-228600"/>
            <a:r>
              <a:rPr lang="en-US" dirty="0">
                <a:latin typeface="Times" pitchFamily="18" charset="0"/>
                <a:ea typeface="ＭＳ Ｐゴシック" pitchFamily="34" charset="-128"/>
              </a:rPr>
              <a:t> </a:t>
            </a:r>
            <a:endParaRPr lang="fr-FR" dirty="0">
              <a:latin typeface="Times" pitchFamily="18" charset="0"/>
              <a:ea typeface="ＭＳ Ｐゴシック" pitchFamily="34" charset="-128"/>
            </a:endParaRPr>
          </a:p>
        </p:txBody>
      </p:sp>
    </p:spTree>
    <p:extLst>
      <p:ext uri="{BB962C8B-B14F-4D97-AF65-F5344CB8AC3E}">
        <p14:creationId xmlns:p14="http://schemas.microsoft.com/office/powerpoint/2010/main" val="1151591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noProof="0" dirty="0"/>
              <a:t>You can use</a:t>
            </a:r>
            <a:r>
              <a:rPr lang="en-CA" baseline="0" noProof="0" dirty="0"/>
              <a:t> the PESTEL analysis to explain « Why social performance assessment » is important but also to put your institution in the context of its country. The PESTEL analysis can also help to  explain why the results might be affected by those external factors.  </a:t>
            </a:r>
          </a:p>
          <a:p>
            <a:endParaRPr lang="en-CA" baseline="0" noProof="0" dirty="0"/>
          </a:p>
          <a:p>
            <a:r>
              <a:rPr lang="en-CA" baseline="0" noProof="0" dirty="0"/>
              <a:t>Example of a PESTEL Analysis: </a:t>
            </a:r>
          </a:p>
          <a:p>
            <a:endParaRPr lang="en-CA" baseline="0" noProof="0" dirty="0"/>
          </a:p>
          <a:p>
            <a:r>
              <a:rPr lang="en-CA" baseline="0" noProof="0" dirty="0"/>
              <a:t>POLITICAL: Government intervention in the economy. Political factors include areas such as tax policy, labour law, environmental law, health, education, infrastructures, trade restrictions, tariffs and political stability. </a:t>
            </a:r>
          </a:p>
          <a:p>
            <a:endParaRPr lang="en-CA" baseline="0" noProof="0" dirty="0"/>
          </a:p>
          <a:p>
            <a:r>
              <a:rPr lang="en-CA" baseline="0" noProof="0" dirty="0"/>
              <a:t>ECONOMIC: Factors include economic growth, interest rates, inflation rates, etc. </a:t>
            </a:r>
          </a:p>
          <a:p>
            <a:endParaRPr lang="en-CA" baseline="0" noProof="0" dirty="0"/>
          </a:p>
          <a:p>
            <a:r>
              <a:rPr lang="en-CA" baseline="0" noProof="0" dirty="0"/>
              <a:t>LEGAL: Factors including discrimination law, employment law, consumer law, etc. </a:t>
            </a:r>
          </a:p>
          <a:p>
            <a:endParaRPr lang="en-CA" baseline="0" noProof="0" dirty="0"/>
          </a:p>
          <a:p>
            <a:r>
              <a:rPr lang="en-CA" baseline="0" noProof="0" dirty="0"/>
              <a:t>SOCIAL: Cultural aspects (health consciousness, population growth rate, age distribution, etc.)</a:t>
            </a:r>
          </a:p>
          <a:p>
            <a:endParaRPr lang="en-CA" baseline="0" noProof="0" dirty="0"/>
          </a:p>
          <a:p>
            <a:r>
              <a:rPr lang="en-CA" baseline="0" noProof="0" dirty="0"/>
              <a:t>ENVIRONMENTAL: ecological and environmental aspects </a:t>
            </a:r>
          </a:p>
          <a:p>
            <a:endParaRPr lang="en-CA" baseline="0" noProof="0" dirty="0"/>
          </a:p>
          <a:p>
            <a:r>
              <a:rPr lang="en-CA" baseline="0" noProof="0" dirty="0"/>
              <a:t>TECHNOLOGICAL: R&amp;D, automation, technology incentives, etc. </a:t>
            </a:r>
          </a:p>
          <a:p>
            <a:endParaRPr lang="en-CA" baseline="0" noProof="0" dirty="0"/>
          </a:p>
          <a:p>
            <a:endParaRPr lang="en-CA" noProof="0" dirty="0"/>
          </a:p>
        </p:txBody>
      </p:sp>
      <p:sp>
        <p:nvSpPr>
          <p:cNvPr id="4" name="Espace réservé du numéro de diapositive 3"/>
          <p:cNvSpPr>
            <a:spLocks noGrp="1"/>
          </p:cNvSpPr>
          <p:nvPr>
            <p:ph type="sldNum" sz="quarter" idx="10"/>
          </p:nvPr>
        </p:nvSpPr>
        <p:spPr/>
        <p:txBody>
          <a:bodyPr/>
          <a:lstStyle/>
          <a:p>
            <a:fld id="{51810F21-EF27-4376-B860-EE3A51877373}" type="slidenum">
              <a:rPr lang="fr-FR" smtClean="0"/>
              <a:pPr/>
              <a:t>4</a:t>
            </a:fld>
            <a:endParaRPr lang="fr-FR"/>
          </a:p>
        </p:txBody>
      </p:sp>
    </p:spTree>
    <p:extLst>
      <p:ext uri="{BB962C8B-B14F-4D97-AF65-F5344CB8AC3E}">
        <p14:creationId xmlns:p14="http://schemas.microsoft.com/office/powerpoint/2010/main" val="1902689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fr-FR" sz="2000" b="0" i="0" u="none" strike="noStrike" kern="1200" cap="none" spc="0" normalizeH="0" baseline="0" noProof="0" dirty="0">
                <a:ln>
                  <a:noFill/>
                </a:ln>
                <a:solidFill>
                  <a:schemeClr val="tx1"/>
                </a:solidFill>
                <a:effectLst/>
                <a:uLnTx/>
                <a:uFillTx/>
                <a:latin typeface="+mn-lt"/>
                <a:ea typeface="+mn-ea"/>
                <a:cs typeface="+mn-cs"/>
              </a:rPr>
              <a:t>Structure</a:t>
            </a:r>
            <a:endParaRPr kumimoji="0" lang="fr-FR" sz="2000" b="0" i="0" u="none" strike="noStrike" kern="1200" cap="none" spc="0" normalizeH="0" noProof="0" dirty="0">
              <a:ln>
                <a:noFill/>
              </a:ln>
              <a:solidFill>
                <a:schemeClr val="tx1"/>
              </a:solidFill>
              <a:effectLst/>
              <a:uLnTx/>
              <a:uFillTx/>
              <a:latin typeface="+mn-lt"/>
              <a:ea typeface="+mn-ea"/>
              <a:cs typeface="+mn-cs"/>
            </a:endParaRPr>
          </a:p>
          <a:p>
            <a:pPr marL="731520" lvl="1" indent="-274320">
              <a:spcBef>
                <a:spcPct val="20000"/>
              </a:spcBef>
              <a:buClr>
                <a:schemeClr val="accent1"/>
              </a:buClr>
              <a:buSzPct val="85000"/>
              <a:buFont typeface="Wingdings" pitchFamily="2" charset="2"/>
              <a:buChar char="Ø"/>
            </a:pPr>
            <a:r>
              <a:rPr lang="fr-FR" sz="2000" dirty="0"/>
              <a:t>Chaque</a:t>
            </a:r>
            <a:r>
              <a:rPr lang="fr-FR" sz="2000" baseline="0" dirty="0"/>
              <a:t> dimension a une couleur différente, pour mieux les identifier</a:t>
            </a:r>
            <a:endParaRPr lang="fr-FR" sz="2000" dirty="0"/>
          </a:p>
          <a:p>
            <a:pPr marL="731520" lvl="1" indent="-274320">
              <a:spcBef>
                <a:spcPct val="20000"/>
              </a:spcBef>
              <a:buClr>
                <a:schemeClr val="accent1"/>
              </a:buClr>
              <a:buSzPct val="85000"/>
              <a:buFont typeface="Wingdings" pitchFamily="2" charset="2"/>
              <a:buChar char="Ø"/>
            </a:pPr>
            <a:r>
              <a:rPr lang="fr-FR" sz="2000" baseline="0" dirty="0"/>
              <a:t>La notation est permise par un ensemble de cases à cocher et de listes déroulantes</a:t>
            </a:r>
          </a:p>
          <a:p>
            <a:pPr marL="731520" lvl="1" indent="-274320">
              <a:spcBef>
                <a:spcPct val="20000"/>
              </a:spcBef>
              <a:buClr>
                <a:schemeClr val="accent1"/>
              </a:buClr>
              <a:buSzPct val="85000"/>
              <a:buFont typeface="Wingdings" pitchFamily="2" charset="2"/>
              <a:buChar char="Ø"/>
            </a:pPr>
            <a:r>
              <a:rPr lang="fr-FR" sz="2000" dirty="0"/>
              <a:t>L’outil fonctionne</a:t>
            </a:r>
            <a:r>
              <a:rPr lang="fr-FR" sz="2000" baseline="0" dirty="0"/>
              <a:t> sur Windows et Mac</a:t>
            </a:r>
            <a:endParaRPr lang="fr-FR" sz="2000" dirty="0"/>
          </a:p>
          <a:p>
            <a:pPr marR="0" lvl="0" algn="l" defTabSz="914400" rtl="0" eaLnBrk="1" fontAlgn="auto" latinLnBrk="0" hangingPunct="1">
              <a:lnSpc>
                <a:spcPct val="100000"/>
              </a:lnSpc>
              <a:spcBef>
                <a:spcPct val="20000"/>
              </a:spcBef>
              <a:spcAft>
                <a:spcPts val="0"/>
              </a:spcAft>
              <a:buClr>
                <a:schemeClr val="accent1"/>
              </a:buClr>
              <a:buSzPct val="85000"/>
              <a:tabLst/>
              <a:defRPr/>
            </a:pPr>
            <a:endParaRPr kumimoji="0" lang="fr-FR" sz="2000" b="0" i="0" u="none" strike="noStrike" kern="1200" cap="none" spc="0" normalizeH="0" noProof="0" dirty="0">
              <a:ln>
                <a:noFill/>
              </a:ln>
              <a:solidFill>
                <a:schemeClr val="tx1"/>
              </a:solidFill>
              <a:effectLst/>
              <a:uLnTx/>
              <a:uFillTx/>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1810F21-EF27-4376-B860-EE3A51877373}" type="slidenum">
              <a:rPr lang="fr-FR" smtClean="0"/>
              <a:pPr/>
              <a:t>5</a:t>
            </a:fld>
            <a:endParaRPr lang="fr-FR"/>
          </a:p>
        </p:txBody>
      </p:sp>
    </p:spTree>
    <p:extLst>
      <p:ext uri="{BB962C8B-B14F-4D97-AF65-F5344CB8AC3E}">
        <p14:creationId xmlns:p14="http://schemas.microsoft.com/office/powerpoint/2010/main" val="1837328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noProof="0" dirty="0"/>
              <a:t>Link</a:t>
            </a:r>
            <a:r>
              <a:rPr lang="en-CA" baseline="0" noProof="0" dirty="0"/>
              <a:t> </a:t>
            </a:r>
            <a:r>
              <a:rPr lang="en-CA" noProof="0" dirty="0"/>
              <a:t>the social mission the the questionnaire’s structure.</a:t>
            </a:r>
            <a:r>
              <a:rPr lang="en-CA" baseline="0" noProof="0" dirty="0"/>
              <a:t> </a:t>
            </a:r>
            <a:endParaRPr lang="en-CA" noProof="0" dirty="0"/>
          </a:p>
        </p:txBody>
      </p:sp>
      <p:sp>
        <p:nvSpPr>
          <p:cNvPr id="4" name="Espace réservé du numéro de diapositive 3"/>
          <p:cNvSpPr>
            <a:spLocks noGrp="1"/>
          </p:cNvSpPr>
          <p:nvPr>
            <p:ph type="sldNum" sz="quarter" idx="10"/>
          </p:nvPr>
        </p:nvSpPr>
        <p:spPr/>
        <p:txBody>
          <a:bodyPr/>
          <a:lstStyle/>
          <a:p>
            <a:fld id="{51810F21-EF27-4376-B860-EE3A51877373}" type="slidenum">
              <a:rPr lang="fr-FR" smtClean="0"/>
              <a:pPr/>
              <a:t>6</a:t>
            </a:fld>
            <a:endParaRPr lang="fr-FR"/>
          </a:p>
        </p:txBody>
      </p:sp>
    </p:spTree>
    <p:extLst>
      <p:ext uri="{BB962C8B-B14F-4D97-AF65-F5344CB8AC3E}">
        <p14:creationId xmlns:p14="http://schemas.microsoft.com/office/powerpoint/2010/main" val="88700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1810F21-EF27-4376-B860-EE3A51877373}" type="slidenum">
              <a:rPr lang="fr-FR" smtClean="0"/>
              <a:pPr/>
              <a:t>14</a:t>
            </a:fld>
            <a:endParaRPr lang="fr-FR"/>
          </a:p>
        </p:txBody>
      </p:sp>
    </p:spTree>
    <p:extLst>
      <p:ext uri="{BB962C8B-B14F-4D97-AF65-F5344CB8AC3E}">
        <p14:creationId xmlns:p14="http://schemas.microsoft.com/office/powerpoint/2010/main" val="1174327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1810F21-EF27-4376-B860-EE3A51877373}" type="slidenum">
              <a:rPr lang="fr-FR" smtClean="0"/>
              <a:pPr/>
              <a:t>16</a:t>
            </a:fld>
            <a:endParaRPr lang="fr-FR"/>
          </a:p>
        </p:txBody>
      </p:sp>
    </p:spTree>
    <p:extLst>
      <p:ext uri="{BB962C8B-B14F-4D97-AF65-F5344CB8AC3E}">
        <p14:creationId xmlns:p14="http://schemas.microsoft.com/office/powerpoint/2010/main" val="1747778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Insert </a:t>
            </a:r>
            <a:r>
              <a:rPr lang="fr-FR" dirty="0" err="1"/>
              <a:t>here</a:t>
            </a:r>
            <a:r>
              <a:rPr lang="fr-FR" baseline="0" dirty="0"/>
              <a:t> the graph of client protection if </a:t>
            </a:r>
            <a:r>
              <a:rPr lang="fr-FR" baseline="0" dirty="0" err="1"/>
              <a:t>you</a:t>
            </a:r>
            <a:r>
              <a:rPr lang="fr-FR" baseline="0" dirty="0"/>
              <a:t> chose the </a:t>
            </a:r>
            <a:r>
              <a:rPr lang="fr-FR" baseline="0" dirty="0" err="1"/>
              <a:t>optional</a:t>
            </a:r>
            <a:r>
              <a:rPr lang="fr-FR" baseline="0" dirty="0"/>
              <a:t> </a:t>
            </a:r>
            <a:r>
              <a:rPr lang="fr-FR" baseline="0" dirty="0" err="1"/>
              <a:t>lens</a:t>
            </a:r>
            <a:endParaRPr lang="fr-FR" dirty="0"/>
          </a:p>
        </p:txBody>
      </p:sp>
      <p:sp>
        <p:nvSpPr>
          <p:cNvPr id="4" name="Espace réservé du numéro de diapositive 3"/>
          <p:cNvSpPr>
            <a:spLocks noGrp="1"/>
          </p:cNvSpPr>
          <p:nvPr>
            <p:ph type="sldNum" sz="quarter" idx="10"/>
          </p:nvPr>
        </p:nvSpPr>
        <p:spPr/>
        <p:txBody>
          <a:bodyPr/>
          <a:lstStyle/>
          <a:p>
            <a:fld id="{51810F21-EF27-4376-B860-EE3A51877373}" type="slidenum">
              <a:rPr lang="fr-FR" smtClean="0"/>
              <a:pPr/>
              <a:t>20</a:t>
            </a:fld>
            <a:endParaRPr lang="fr-FR"/>
          </a:p>
        </p:txBody>
      </p:sp>
    </p:spTree>
    <p:extLst>
      <p:ext uri="{BB962C8B-B14F-4D97-AF65-F5344CB8AC3E}">
        <p14:creationId xmlns:p14="http://schemas.microsoft.com/office/powerpoint/2010/main" val="4325822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2381" y="6400800"/>
            <a:ext cx="9141619" cy="457200"/>
          </a:xfrm>
          <a:prstGeom prst="rect">
            <a:avLst/>
          </a:prstGeom>
          <a:solidFill>
            <a:srgbClr val="B91A1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rgbClr val="B8AA7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4400" b="0" i="0" spc="-38" baseline="0">
                <a:solidFill>
                  <a:srgbClr val="666666"/>
                </a:solidFill>
                <a:latin typeface="Franklin Gothic Medium" panose="020B0603020102020204" pitchFamily="34" charset="0"/>
              </a:defRPr>
            </a:lvl1pPr>
          </a:lstStyle>
          <a:p>
            <a:r>
              <a:rPr lang="fr-FR" dirty="0"/>
              <a:t>Cliquez et modifiez le titre</a:t>
            </a:r>
            <a:endParaRPr lang="en-US" dirty="0"/>
          </a:p>
        </p:txBody>
      </p:sp>
      <p:sp>
        <p:nvSpPr>
          <p:cNvPr id="3" name="Subtitle 2"/>
          <p:cNvSpPr>
            <a:spLocks noGrp="1"/>
          </p:cNvSpPr>
          <p:nvPr>
            <p:ph type="subTitle" idx="1"/>
          </p:nvPr>
        </p:nvSpPr>
        <p:spPr>
          <a:xfrm>
            <a:off x="825038" y="4455620"/>
            <a:ext cx="7543800" cy="1143000"/>
          </a:xfrm>
        </p:spPr>
        <p:txBody>
          <a:bodyPr lIns="91440" rIns="91440">
            <a:normAutofit/>
          </a:bodyPr>
          <a:lstStyle>
            <a:lvl1pPr marL="0" indent="0" algn="l">
              <a:buNone/>
              <a:defRPr sz="1800" cap="all" spc="150" baseline="0">
                <a:solidFill>
                  <a:srgbClr val="666666"/>
                </a:solidFill>
                <a:latin typeface="News Gothic MT" panose="020B0503020103020203" pitchFamily="34" charset="0"/>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fr-FR" dirty="0"/>
              <a:t>Cliquez pour modifier le style des sous-titres du masque</a:t>
            </a:r>
            <a:endParaRPr lang="en-US" dirty="0"/>
          </a:p>
        </p:txBody>
      </p:sp>
      <p:sp>
        <p:nvSpPr>
          <p:cNvPr id="4" name="Date Placeholder 3"/>
          <p:cNvSpPr>
            <a:spLocks noGrp="1"/>
          </p:cNvSpPr>
          <p:nvPr>
            <p:ph type="dt" sz="half" idx="10"/>
          </p:nvPr>
        </p:nvSpPr>
        <p:spPr/>
        <p:txBody>
          <a:bodyPr/>
          <a:lstStyle/>
          <a:p>
            <a:fld id="{1632B8BF-C605-3E4A-9EED-DD46FB681F93}" type="datetimeFigureOut">
              <a:rPr lang="fr-FR" smtClean="0"/>
              <a:t>25/04/2019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77D7ED7-B9EF-1E4A-849D-E93B1093C5EC}" type="slidenum">
              <a:rPr lang="fr-FR" smtClean="0"/>
              <a:t>‹N°›</a:t>
            </a:fld>
            <a:endParaRPr lang="fr-F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66E0ADBC-2A16-DA47-843E-C23E891ABFF9}"/>
              </a:ext>
            </a:extLst>
          </p:cNvPr>
          <p:cNvPicPr>
            <a:picLocks noChangeAspect="1"/>
          </p:cNvPicPr>
          <p:nvPr userDrawn="1"/>
        </p:nvPicPr>
        <p:blipFill>
          <a:blip r:embed="rId2"/>
          <a:stretch>
            <a:fillRect/>
          </a:stretch>
        </p:blipFill>
        <p:spPr>
          <a:xfrm>
            <a:off x="7425344" y="86703"/>
            <a:ext cx="1585431" cy="622428"/>
          </a:xfrm>
          <a:prstGeom prst="rect">
            <a:avLst/>
          </a:prstGeom>
        </p:spPr>
      </p:pic>
    </p:spTree>
    <p:extLst>
      <p:ext uri="{BB962C8B-B14F-4D97-AF65-F5344CB8AC3E}">
        <p14:creationId xmlns:p14="http://schemas.microsoft.com/office/powerpoint/2010/main" val="4233281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632B8BF-C605-3E4A-9EED-DD46FB681F93}" type="datetimeFigureOut">
              <a:rPr lang="fr-FR" smtClean="0"/>
              <a:t>25/04/2019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77D7ED7-B9EF-1E4A-849D-E93B1093C5EC}" type="slidenum">
              <a:rPr lang="fr-FR" smtClean="0"/>
              <a:t>‹N°›</a:t>
            </a:fld>
            <a:endParaRPr lang="fr-FR"/>
          </a:p>
        </p:txBody>
      </p:sp>
    </p:spTree>
    <p:extLst>
      <p:ext uri="{BB962C8B-B14F-4D97-AF65-F5344CB8AC3E}">
        <p14:creationId xmlns:p14="http://schemas.microsoft.com/office/powerpoint/2010/main" val="1628517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fr-FR"/>
              <a:t>Cliquez et modifiez le titre</a:t>
            </a:r>
            <a:endParaRPr lang="en-US" dirty="0"/>
          </a:p>
        </p:txBody>
      </p:sp>
      <p:sp>
        <p:nvSpPr>
          <p:cNvPr id="3" name="Vertical Text Placeholder 2"/>
          <p:cNvSpPr>
            <a:spLocks noGrp="1"/>
          </p:cNvSpPr>
          <p:nvPr>
            <p:ph type="body" orient="vert" idx="1"/>
          </p:nvPr>
        </p:nvSpPr>
        <p:spPr>
          <a:xfrm>
            <a:off x="628650" y="414778"/>
            <a:ext cx="5800725" cy="5757422"/>
          </a:xfrm>
        </p:spPr>
        <p:txBody>
          <a:bodyPr vert="eaVert" lIns="45720" tIns="0" rIns="4572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632B8BF-C605-3E4A-9EED-DD46FB681F93}" type="datetimeFigureOut">
              <a:rPr lang="fr-FR" smtClean="0"/>
              <a:t>25/04/2019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77D7ED7-B9EF-1E4A-849D-E93B1093C5EC}" type="slidenum">
              <a:rPr lang="fr-FR" smtClean="0"/>
              <a:t>‹N°›</a:t>
            </a:fld>
            <a:endParaRPr lang="fr-FR"/>
          </a:p>
        </p:txBody>
      </p:sp>
    </p:spTree>
    <p:extLst>
      <p:ext uri="{BB962C8B-B14F-4D97-AF65-F5344CB8AC3E}">
        <p14:creationId xmlns:p14="http://schemas.microsoft.com/office/powerpoint/2010/main" val="33148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50757"/>
          </a:xfrm>
        </p:spPr>
        <p:txBody>
          <a:bodyPr/>
          <a:lstStyle>
            <a:lvl1pPr marL="0">
              <a:defRPr/>
            </a:lvl1pPr>
          </a:lstStyle>
          <a:p>
            <a:r>
              <a:rPr lang="fr-FR" dirty="0"/>
              <a:t>Cliquez et modifiez le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632B8BF-C605-3E4A-9EED-DD46FB681F93}" type="datetimeFigureOut">
              <a:rPr lang="fr-FR" smtClean="0"/>
              <a:t>25/04/2019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77D7ED7-B9EF-1E4A-849D-E93B1093C5EC}" type="slidenum">
              <a:rPr lang="fr-FR" smtClean="0"/>
              <a:t>‹N°›</a:t>
            </a:fld>
            <a:endParaRPr lang="fr-FR"/>
          </a:p>
        </p:txBody>
      </p:sp>
    </p:spTree>
    <p:extLst>
      <p:ext uri="{BB962C8B-B14F-4D97-AF65-F5344CB8AC3E}">
        <p14:creationId xmlns:p14="http://schemas.microsoft.com/office/powerpoint/2010/main" val="2030406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1" y="6400800"/>
            <a:ext cx="9141619" cy="457200"/>
          </a:xfrm>
          <a:prstGeom prst="rect">
            <a:avLst/>
          </a:prstGeom>
          <a:solidFill>
            <a:srgbClr val="B91A1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rgbClr val="B8AA7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i="0">
                <a:solidFill>
                  <a:srgbClr val="666666"/>
                </a:solidFill>
                <a:latin typeface="Franklin Gothic Medium" panose="020B0603020102020204" pitchFamily="34" charset="0"/>
              </a:defRPr>
            </a:lvl1pPr>
          </a:lstStyle>
          <a:p>
            <a:r>
              <a:rPr lang="fr-FR" dirty="0"/>
              <a:t>Cliquez et modifiez le titre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b="0" i="0" cap="all" spc="150" baseline="0">
                <a:solidFill>
                  <a:srgbClr val="666666"/>
                </a:solidFill>
                <a:latin typeface="News Gothic MT" panose="020B0503020103020203"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dirty="0"/>
              <a:t>Cliquez pour modifier les styles du texte du masque</a:t>
            </a:r>
          </a:p>
        </p:txBody>
      </p:sp>
      <p:sp>
        <p:nvSpPr>
          <p:cNvPr id="4" name="Date Placeholder 3"/>
          <p:cNvSpPr>
            <a:spLocks noGrp="1"/>
          </p:cNvSpPr>
          <p:nvPr>
            <p:ph type="dt" sz="half" idx="10"/>
          </p:nvPr>
        </p:nvSpPr>
        <p:spPr/>
        <p:txBody>
          <a:bodyPr/>
          <a:lstStyle/>
          <a:p>
            <a:fld id="{1632B8BF-C605-3E4A-9EED-DD46FB681F93}" type="datetimeFigureOut">
              <a:rPr lang="fr-FR" smtClean="0"/>
              <a:t>25/04/2019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77D7ED7-B9EF-1E4A-849D-E93B1093C5EC}" type="slidenum">
              <a:rPr lang="fr-FR" smtClean="0"/>
              <a:t>‹N°›</a:t>
            </a:fld>
            <a:endParaRPr lang="fr-F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9028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fr-FR"/>
              <a:t>Cliquez et modifiez le titre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632B8BF-C605-3E4A-9EED-DD46FB681F93}" type="datetimeFigureOut">
              <a:rPr lang="fr-FR" smtClean="0"/>
              <a:t>25/04/2019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77D7ED7-B9EF-1E4A-849D-E93B1093C5EC}" type="slidenum">
              <a:rPr lang="fr-FR" smtClean="0"/>
              <a:t>‹N°›</a:t>
            </a:fld>
            <a:endParaRPr lang="fr-FR"/>
          </a:p>
        </p:txBody>
      </p:sp>
    </p:spTree>
    <p:extLst>
      <p:ext uri="{BB962C8B-B14F-4D97-AF65-F5344CB8AC3E}">
        <p14:creationId xmlns:p14="http://schemas.microsoft.com/office/powerpoint/2010/main" val="1727484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fr-FR"/>
              <a:t>Cliquez et modifiez le titre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822960" y="2582334"/>
            <a:ext cx="3703320" cy="3378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4663440" y="2582334"/>
            <a:ext cx="3703320" cy="3378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632B8BF-C605-3E4A-9EED-DD46FB681F93}" type="datetimeFigureOut">
              <a:rPr lang="fr-FR" smtClean="0"/>
              <a:t>25/04/2019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77D7ED7-B9EF-1E4A-849D-E93B1093C5EC}" type="slidenum">
              <a:rPr lang="fr-FR" smtClean="0"/>
              <a:t>‹N°›</a:t>
            </a:fld>
            <a:endParaRPr lang="fr-FR"/>
          </a:p>
        </p:txBody>
      </p:sp>
    </p:spTree>
    <p:extLst>
      <p:ext uri="{BB962C8B-B14F-4D97-AF65-F5344CB8AC3E}">
        <p14:creationId xmlns:p14="http://schemas.microsoft.com/office/powerpoint/2010/main" val="2950068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Date Placeholder 2"/>
          <p:cNvSpPr>
            <a:spLocks noGrp="1"/>
          </p:cNvSpPr>
          <p:nvPr>
            <p:ph type="dt" sz="half" idx="10"/>
          </p:nvPr>
        </p:nvSpPr>
        <p:spPr/>
        <p:txBody>
          <a:bodyPr/>
          <a:lstStyle/>
          <a:p>
            <a:fld id="{1632B8BF-C605-3E4A-9EED-DD46FB681F93}" type="datetimeFigureOut">
              <a:rPr lang="fr-FR" smtClean="0"/>
              <a:t>25/04/2019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677D7ED7-B9EF-1E4A-849D-E93B1093C5EC}" type="slidenum">
              <a:rPr lang="fr-FR" smtClean="0"/>
              <a:t>‹N°›</a:t>
            </a:fld>
            <a:endParaRPr lang="fr-FR"/>
          </a:p>
        </p:txBody>
      </p:sp>
    </p:spTree>
    <p:extLst>
      <p:ext uri="{BB962C8B-B14F-4D97-AF65-F5344CB8AC3E}">
        <p14:creationId xmlns:p14="http://schemas.microsoft.com/office/powerpoint/2010/main" val="3552636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2381" y="6400800"/>
            <a:ext cx="9141619" cy="457200"/>
          </a:xfrm>
          <a:prstGeom prst="rect">
            <a:avLst/>
          </a:prstGeom>
          <a:solidFill>
            <a:srgbClr val="B91A1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rgbClr val="B8AA7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632B8BF-C605-3E4A-9EED-DD46FB681F93}" type="datetimeFigureOut">
              <a:rPr lang="fr-FR" smtClean="0"/>
              <a:t>25/04/2019</a:t>
            </a:fld>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FR"/>
          </a:p>
        </p:txBody>
      </p:sp>
      <p:sp>
        <p:nvSpPr>
          <p:cNvPr id="9" name="Slide Number Placeholder 8"/>
          <p:cNvSpPr>
            <a:spLocks noGrp="1"/>
          </p:cNvSpPr>
          <p:nvPr>
            <p:ph type="sldNum" sz="quarter" idx="12"/>
          </p:nvPr>
        </p:nvSpPr>
        <p:spPr/>
        <p:txBody>
          <a:bodyPr/>
          <a:lstStyle/>
          <a:p>
            <a:fld id="{677D7ED7-B9EF-1E4A-849D-E93B1093C5EC}" type="slidenum">
              <a:rPr lang="fr-FR" smtClean="0"/>
              <a:t>‹N°›</a:t>
            </a:fld>
            <a:endParaRPr lang="fr-FR"/>
          </a:p>
        </p:txBody>
      </p:sp>
    </p:spTree>
    <p:extLst>
      <p:ext uri="{BB962C8B-B14F-4D97-AF65-F5344CB8AC3E}">
        <p14:creationId xmlns:p14="http://schemas.microsoft.com/office/powerpoint/2010/main" val="2254053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3038093" cy="6858000"/>
          </a:xfrm>
          <a:prstGeom prst="rect">
            <a:avLst/>
          </a:prstGeom>
          <a:solidFill>
            <a:srgbClr val="B8AA7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rgbClr val="B91A1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fr-FR"/>
              <a:t>Cliquez et modifiez le titre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1632B8BF-C605-3E4A-9EED-DD46FB681F93}" type="datetimeFigureOut">
              <a:rPr lang="fr-FR" smtClean="0"/>
              <a:t>25/04/2019</a:t>
            </a:fld>
            <a:endParaRPr lang="fr-F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fr-F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77D7ED7-B9EF-1E4A-849D-E93B1093C5EC}" type="slidenum">
              <a:rPr lang="fr-FR" smtClean="0"/>
              <a:t>‹N°›</a:t>
            </a:fld>
            <a:endParaRPr lang="fr-FR"/>
          </a:p>
        </p:txBody>
      </p:sp>
    </p:spTree>
    <p:extLst>
      <p:ext uri="{BB962C8B-B14F-4D97-AF65-F5344CB8AC3E}">
        <p14:creationId xmlns:p14="http://schemas.microsoft.com/office/powerpoint/2010/main" val="1944549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rgbClr val="B91A1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4948" cy="822960"/>
          </a:xfrm>
        </p:spPr>
        <p:txBody>
          <a:bodyPr lIns="91440" tIns="0" rIns="91440" bIns="0" anchor="b">
            <a:noAutofit/>
          </a:bodyPr>
          <a:lstStyle>
            <a:lvl1pPr>
              <a:defRPr sz="2700" b="0">
                <a:solidFill>
                  <a:srgbClr val="FFFFFF"/>
                </a:solidFill>
              </a:defRPr>
            </a:lvl1pPr>
          </a:lstStyle>
          <a:p>
            <a:r>
              <a:rPr lang="fr-FR"/>
              <a:t>Cliquez et modifiez le titre</a:t>
            </a:r>
            <a:endParaRPr lang="en-US" dirty="0"/>
          </a:p>
        </p:txBody>
      </p:sp>
      <p:sp>
        <p:nvSpPr>
          <p:cNvPr id="3" name="Picture Placeholder 2"/>
          <p:cNvSpPr>
            <a:spLocks noGrp="1" noChangeAspect="1"/>
          </p:cNvSpPr>
          <p:nvPr>
            <p:ph type="pic" idx="1"/>
          </p:nvPr>
        </p:nvSpPr>
        <p:spPr>
          <a:xfrm>
            <a:off x="12" y="0"/>
            <a:ext cx="9143989" cy="4915076"/>
          </a:xfrm>
          <a:solidFill>
            <a:srgbClr val="B91A1B"/>
          </a:solid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Faire glisser l'image vers l'espace réservé ou cliquer sur l'icône pour l'ajouter</a:t>
            </a:r>
            <a:endParaRPr lang="en-US" dirty="0"/>
          </a:p>
        </p:txBody>
      </p:sp>
      <p:sp>
        <p:nvSpPr>
          <p:cNvPr id="4" name="Text Placeholder 3"/>
          <p:cNvSpPr>
            <a:spLocks noGrp="1"/>
          </p:cNvSpPr>
          <p:nvPr>
            <p:ph type="body" sz="half" idx="2"/>
          </p:nvPr>
        </p:nvSpPr>
        <p:spPr>
          <a:xfrm>
            <a:off x="822960" y="5907023"/>
            <a:ext cx="7584948"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632B8BF-C605-3E4A-9EED-DD46FB681F93}" type="datetimeFigureOut">
              <a:rPr lang="fr-FR" smtClean="0"/>
              <a:t>25/04/2019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77D7ED7-B9EF-1E4A-849D-E93B1093C5EC}" type="slidenum">
              <a:rPr lang="fr-FR" smtClean="0"/>
              <a:t>‹N°›</a:t>
            </a:fld>
            <a:endParaRPr lang="fr-FR"/>
          </a:p>
        </p:txBody>
      </p:sp>
    </p:spTree>
    <p:extLst>
      <p:ext uri="{BB962C8B-B14F-4D97-AF65-F5344CB8AC3E}">
        <p14:creationId xmlns:p14="http://schemas.microsoft.com/office/powerpoint/2010/main" val="2049645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0" cy="457200"/>
          </a:xfrm>
          <a:prstGeom prst="rect">
            <a:avLst/>
          </a:prstGeom>
          <a:solidFill>
            <a:srgbClr val="B91A1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42065"/>
            <a:ext cx="9144001" cy="65998"/>
          </a:xfrm>
          <a:prstGeom prst="rect">
            <a:avLst/>
          </a:prstGeom>
          <a:solidFill>
            <a:srgbClr val="B8AA7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fr-FR" dirty="0"/>
              <a:t>Cliquez et modifiez le titre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675">
                <a:solidFill>
                  <a:srgbClr val="FFFFFF"/>
                </a:solidFill>
              </a:defRPr>
            </a:lvl1pPr>
          </a:lstStyle>
          <a:p>
            <a:fld id="{1632B8BF-C605-3E4A-9EED-DD46FB681F93}" type="datetimeFigureOut">
              <a:rPr lang="fr-FR" smtClean="0"/>
              <a:t>25/04/2019</a:t>
            </a:fld>
            <a:endParaRPr lang="fr-F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endParaRPr lang="fr-FR"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788">
                <a:solidFill>
                  <a:srgbClr val="FFFFFF"/>
                </a:solidFill>
              </a:defRPr>
            </a:lvl1pPr>
          </a:lstStyle>
          <a:p>
            <a:fld id="{677D7ED7-B9EF-1E4A-849D-E93B1093C5EC}" type="slidenum">
              <a:rPr lang="fr-FR" smtClean="0"/>
              <a:t>‹N°›</a:t>
            </a:fld>
            <a:endParaRPr lang="fr-F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1096630-D3A2-1B47-ACEF-D8BC135E8547}"/>
              </a:ext>
            </a:extLst>
          </p:cNvPr>
          <p:cNvPicPr>
            <a:picLocks noChangeAspect="1"/>
          </p:cNvPicPr>
          <p:nvPr userDrawn="1"/>
        </p:nvPicPr>
        <p:blipFill>
          <a:blip r:embed="rId13"/>
          <a:stretch>
            <a:fillRect/>
          </a:stretch>
        </p:blipFill>
        <p:spPr>
          <a:xfrm>
            <a:off x="7425344" y="86703"/>
            <a:ext cx="1585431" cy="622428"/>
          </a:xfrm>
          <a:prstGeom prst="rect">
            <a:avLst/>
          </a:prstGeom>
        </p:spPr>
      </p:pic>
    </p:spTree>
    <p:extLst>
      <p:ext uri="{BB962C8B-B14F-4D97-AF65-F5344CB8AC3E}">
        <p14:creationId xmlns:p14="http://schemas.microsoft.com/office/powerpoint/2010/main" val="3292194462"/>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685800" rtl="0" eaLnBrk="1" latinLnBrk="0" hangingPunct="1">
        <a:lnSpc>
          <a:spcPct val="85000"/>
        </a:lnSpc>
        <a:spcBef>
          <a:spcPct val="0"/>
        </a:spcBef>
        <a:buNone/>
        <a:defRPr sz="3600" b="0" i="0" kern="1200" spc="-38" baseline="0">
          <a:solidFill>
            <a:srgbClr val="666666"/>
          </a:solidFill>
          <a:latin typeface="Franklin Gothic Medium" panose="020B0603020102020204" pitchFamily="34" charset="0"/>
          <a:ea typeface="+mj-ea"/>
          <a:cs typeface="+mj-cs"/>
        </a:defRPr>
      </a:lvl1pPr>
    </p:titleStyle>
    <p:bodyStyle>
      <a:lvl1pPr marL="68580" indent="-68580" algn="l" defTabSz="685800" rtl="0" eaLnBrk="1" latinLnBrk="0" hangingPunct="1">
        <a:lnSpc>
          <a:spcPct val="90000"/>
        </a:lnSpc>
        <a:spcBef>
          <a:spcPts val="900"/>
        </a:spcBef>
        <a:spcAft>
          <a:spcPts val="150"/>
        </a:spcAft>
        <a:buClr>
          <a:srgbClr val="B91A1B"/>
        </a:buClr>
        <a:buSzPct val="100000"/>
        <a:buFont typeface="Calibri" panose="020F0502020204030204" pitchFamily="34" charset="0"/>
        <a:buChar char=" "/>
        <a:defRPr sz="1500" kern="1200">
          <a:solidFill>
            <a:srgbClr val="666666"/>
          </a:solidFill>
          <a:latin typeface="News Gothic MT" panose="020B0503020103020203" pitchFamily="34" charset="0"/>
          <a:ea typeface="+mn-ea"/>
          <a:cs typeface="+mn-cs"/>
        </a:defRPr>
      </a:lvl1pPr>
      <a:lvl2pPr marL="288036" indent="-137160" algn="l" defTabSz="685800" rtl="0" eaLnBrk="1" latinLnBrk="0" hangingPunct="1">
        <a:lnSpc>
          <a:spcPct val="90000"/>
        </a:lnSpc>
        <a:spcBef>
          <a:spcPts val="150"/>
        </a:spcBef>
        <a:spcAft>
          <a:spcPts val="300"/>
        </a:spcAft>
        <a:buClr>
          <a:srgbClr val="B91A1B"/>
        </a:buClr>
        <a:buFont typeface="Calibri" pitchFamily="34" charset="0"/>
        <a:buChar char="◦"/>
        <a:defRPr sz="1350" kern="1200">
          <a:solidFill>
            <a:srgbClr val="666666"/>
          </a:solidFill>
          <a:latin typeface="News Gothic MT" panose="020B0503020103020203" pitchFamily="34" charset="0"/>
          <a:ea typeface="+mn-ea"/>
          <a:cs typeface="+mn-cs"/>
        </a:defRPr>
      </a:lvl2pPr>
      <a:lvl3pPr marL="425196" indent="-137160" algn="l" defTabSz="685800" rtl="0" eaLnBrk="1" latinLnBrk="0" hangingPunct="1">
        <a:lnSpc>
          <a:spcPct val="90000"/>
        </a:lnSpc>
        <a:spcBef>
          <a:spcPts val="150"/>
        </a:spcBef>
        <a:spcAft>
          <a:spcPts val="300"/>
        </a:spcAft>
        <a:buClr>
          <a:srgbClr val="B91A1B"/>
        </a:buClr>
        <a:buFont typeface="Calibri" pitchFamily="34" charset="0"/>
        <a:buChar char="◦"/>
        <a:defRPr sz="1050" kern="1200">
          <a:solidFill>
            <a:srgbClr val="666666"/>
          </a:solidFill>
          <a:latin typeface="News Gothic MT" panose="020B0503020103020203" pitchFamily="34" charset="0"/>
          <a:ea typeface="+mn-ea"/>
          <a:cs typeface="+mn-cs"/>
        </a:defRPr>
      </a:lvl3pPr>
      <a:lvl4pPr marL="562356" indent="-137160" algn="l" defTabSz="685800" rtl="0" eaLnBrk="1" latinLnBrk="0" hangingPunct="1">
        <a:lnSpc>
          <a:spcPct val="90000"/>
        </a:lnSpc>
        <a:spcBef>
          <a:spcPts val="150"/>
        </a:spcBef>
        <a:spcAft>
          <a:spcPts val="300"/>
        </a:spcAft>
        <a:buClr>
          <a:srgbClr val="B91A1B"/>
        </a:buClr>
        <a:buFont typeface="Calibri" pitchFamily="34" charset="0"/>
        <a:buChar char="◦"/>
        <a:defRPr sz="1050" kern="1200">
          <a:solidFill>
            <a:srgbClr val="666666"/>
          </a:solidFill>
          <a:latin typeface="News Gothic MT" panose="020B0503020103020203" pitchFamily="34" charset="0"/>
          <a:ea typeface="+mn-ea"/>
          <a:cs typeface="+mn-cs"/>
        </a:defRPr>
      </a:lvl4pPr>
      <a:lvl5pPr marL="699516" indent="-137160" algn="l" defTabSz="685800" rtl="0" eaLnBrk="1" latinLnBrk="0" hangingPunct="1">
        <a:lnSpc>
          <a:spcPct val="90000"/>
        </a:lnSpc>
        <a:spcBef>
          <a:spcPts val="150"/>
        </a:spcBef>
        <a:spcAft>
          <a:spcPts val="300"/>
        </a:spcAft>
        <a:buClr>
          <a:srgbClr val="B91A1B"/>
        </a:buClr>
        <a:buFont typeface="Calibri" pitchFamily="34" charset="0"/>
        <a:buChar char="◦"/>
        <a:defRPr sz="1050" kern="1200">
          <a:solidFill>
            <a:srgbClr val="666666"/>
          </a:solidFill>
          <a:latin typeface="News Gothic MT" panose="020B0503020103020203" pitchFamily="34" charset="0"/>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chart" Target="../charts/chart1.xml"/><Relationship Id="rId13" Type="http://schemas.openxmlformats.org/officeDocument/2006/relationships/diagramColors" Target="../diagrams/colors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QuickStyle" Target="../diagrams/quickStyle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Layout" Target="../diagrams/layout2.xml"/><Relationship Id="rId5" Type="http://schemas.openxmlformats.org/officeDocument/2006/relationships/diagramQuickStyle" Target="../diagrams/quickStyle1.xml"/><Relationship Id="rId15" Type="http://schemas.openxmlformats.org/officeDocument/2006/relationships/image" Target="../media/image3.png"/><Relationship Id="rId10" Type="http://schemas.openxmlformats.org/officeDocument/2006/relationships/diagramData" Target="../diagrams/data2.xml"/><Relationship Id="rId4" Type="http://schemas.openxmlformats.org/officeDocument/2006/relationships/diagramLayout" Target="../diagrams/layout1.xml"/><Relationship Id="rId9" Type="http://schemas.openxmlformats.org/officeDocument/2006/relationships/chart" Target="../charts/chart2.xml"/><Relationship Id="rId14" Type="http://schemas.microsoft.com/office/2007/relationships/diagramDrawing" Target="../diagrams/drawing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en-US" sz="7000" dirty="0">
                <a:latin typeface="Franklin Gothic Book" panose="020B0503020102020204" pitchFamily="34" charset="0"/>
              </a:rPr>
              <a:t>Evaluation SPI4 </a:t>
            </a:r>
            <a:br>
              <a:rPr lang="en-US" sz="7000" dirty="0">
                <a:latin typeface="Franklin Gothic Book" panose="020B0503020102020204" pitchFamily="34" charset="0"/>
              </a:rPr>
            </a:br>
            <a:r>
              <a:rPr lang="en-US" sz="7000" dirty="0">
                <a:latin typeface="Franklin Gothic Book" panose="020B0503020102020204" pitchFamily="34" charset="0"/>
              </a:rPr>
              <a:t>Restitution </a:t>
            </a:r>
          </a:p>
        </p:txBody>
      </p:sp>
      <p:sp>
        <p:nvSpPr>
          <p:cNvPr id="3" name="Sous-titre 2"/>
          <p:cNvSpPr>
            <a:spLocks noGrp="1"/>
          </p:cNvSpPr>
          <p:nvPr>
            <p:ph type="subTitle" idx="1"/>
          </p:nvPr>
        </p:nvSpPr>
        <p:spPr/>
        <p:txBody>
          <a:bodyPr>
            <a:normAutofit/>
          </a:bodyPr>
          <a:lstStyle/>
          <a:p>
            <a:r>
              <a:rPr lang="fr-FR" dirty="0">
                <a:solidFill>
                  <a:schemeClr val="tx2">
                    <a:lumMod val="60000"/>
                    <a:lumOff val="40000"/>
                  </a:schemeClr>
                </a:solidFill>
              </a:rPr>
              <a:t>Date, Lieu</a:t>
            </a:r>
          </a:p>
          <a:p>
            <a:r>
              <a:rPr lang="fr-FR" dirty="0">
                <a:solidFill>
                  <a:schemeClr val="tx2">
                    <a:lumMod val="60000"/>
                    <a:lumOff val="40000"/>
                  </a:schemeClr>
                </a:solidFill>
              </a:rPr>
              <a:t>Logo des organisations</a:t>
            </a:r>
          </a:p>
        </p:txBody>
      </p:sp>
      <p:sp>
        <p:nvSpPr>
          <p:cNvPr id="5" name="ZoneTexte 4">
            <a:extLst>
              <a:ext uri="{FF2B5EF4-FFF2-40B4-BE49-F238E27FC236}">
                <a16:creationId xmlns:a16="http://schemas.microsoft.com/office/drawing/2014/main" id="{B1FE3CB1-AB07-4F0C-A89C-927548A6AE78}"/>
              </a:ext>
            </a:extLst>
          </p:cNvPr>
          <p:cNvSpPr txBox="1"/>
          <p:nvPr/>
        </p:nvSpPr>
        <p:spPr>
          <a:xfrm>
            <a:off x="3358171" y="5683702"/>
            <a:ext cx="2473377" cy="369332"/>
          </a:xfrm>
          <a:prstGeom prst="rect">
            <a:avLst/>
          </a:prstGeom>
          <a:noFill/>
        </p:spPr>
        <p:txBody>
          <a:bodyPr wrap="square" rtlCol="0">
            <a:spAutoFit/>
          </a:bodyPr>
          <a:lstStyle/>
          <a:p>
            <a:pPr algn="ctr"/>
            <a:r>
              <a:rPr lang="fr-FR" dirty="0"/>
              <a:t>LOGO PARTENAIRE</a:t>
            </a:r>
          </a:p>
        </p:txBody>
      </p:sp>
      <p:pic>
        <p:nvPicPr>
          <p:cNvPr id="7" name="Image 6">
            <a:extLst>
              <a:ext uri="{FF2B5EF4-FFF2-40B4-BE49-F238E27FC236}">
                <a16:creationId xmlns:a16="http://schemas.microsoft.com/office/drawing/2014/main" id="{2C43BF26-61B3-41AB-89E1-DFF781B4CD9A}"/>
              </a:ext>
            </a:extLst>
          </p:cNvPr>
          <p:cNvPicPr>
            <a:picLocks noChangeAspect="1"/>
          </p:cNvPicPr>
          <p:nvPr/>
        </p:nvPicPr>
        <p:blipFill>
          <a:blip r:embed="rId3"/>
          <a:stretch>
            <a:fillRect/>
          </a:stretch>
        </p:blipFill>
        <p:spPr>
          <a:xfrm>
            <a:off x="230726" y="175075"/>
            <a:ext cx="1239728" cy="503743"/>
          </a:xfrm>
          <a:prstGeom prst="rect">
            <a:avLst/>
          </a:prstGeom>
        </p:spPr>
      </p:pic>
    </p:spTree>
    <p:extLst>
      <p:ext uri="{BB962C8B-B14F-4D97-AF65-F5344CB8AC3E}">
        <p14:creationId xmlns:p14="http://schemas.microsoft.com/office/powerpoint/2010/main" val="67415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3534" y="186674"/>
            <a:ext cx="8290224" cy="1450757"/>
          </a:xfrm>
        </p:spPr>
        <p:txBody>
          <a:bodyPr>
            <a:normAutofit/>
          </a:bodyPr>
          <a:lstStyle/>
          <a:p>
            <a:r>
              <a:rPr lang="fr-FR" sz="2800" dirty="0">
                <a:solidFill>
                  <a:srgbClr val="53B3FA"/>
                </a:solidFill>
                <a:latin typeface="Malgun Gothic Semilight" charset="-127"/>
                <a:ea typeface="Malgun Gothic Semilight" charset="-127"/>
                <a:cs typeface="Malgun Gothic Semilight" charset="-127"/>
              </a:rPr>
              <a:t>Dimension 2: Engagement envers les objectifs sociaux</a:t>
            </a:r>
          </a:p>
        </p:txBody>
      </p:sp>
      <p:sp>
        <p:nvSpPr>
          <p:cNvPr id="3" name="Espace réservé du contenu 2"/>
          <p:cNvSpPr>
            <a:spLocks noGrp="1"/>
          </p:cNvSpPr>
          <p:nvPr>
            <p:ph idx="1"/>
          </p:nvPr>
        </p:nvSpPr>
        <p:spPr>
          <a:xfrm>
            <a:off x="857250" y="2031811"/>
            <a:ext cx="7529513" cy="570226"/>
          </a:xfrm>
          <a:ln w="12700" cmpd="sng">
            <a:solidFill>
              <a:srgbClr val="53B3FA"/>
            </a:solidFill>
          </a:ln>
        </p:spPr>
        <p:txBody>
          <a:bodyPr anchor="ctr">
            <a:normAutofit/>
          </a:bodyPr>
          <a:lstStyle/>
          <a:p>
            <a:pPr marL="0" indent="0" algn="ctr">
              <a:buNone/>
            </a:pPr>
            <a:r>
              <a:rPr lang="en-US" sz="1600" i="1" dirty="0"/>
              <a:t>Les </a:t>
            </a:r>
            <a:r>
              <a:rPr lang="en-US" sz="1600" i="1" dirty="0" err="1"/>
              <a:t>pratiques</a:t>
            </a:r>
            <a:r>
              <a:rPr lang="en-US" sz="1600" i="1" dirty="0"/>
              <a:t> </a:t>
            </a:r>
            <a:r>
              <a:rPr lang="en-US" sz="1600" i="1" dirty="0" err="1"/>
              <a:t>mises</a:t>
            </a:r>
            <a:r>
              <a:rPr lang="en-US" sz="1600" i="1" dirty="0"/>
              <a:t> </a:t>
            </a:r>
            <a:r>
              <a:rPr lang="en-US" sz="1600" i="1" dirty="0" err="1"/>
              <a:t>en</a:t>
            </a:r>
            <a:r>
              <a:rPr lang="en-US" sz="1600" i="1" dirty="0"/>
              <a:t> place pour </a:t>
            </a:r>
            <a:r>
              <a:rPr lang="en-US" sz="1600" i="1" dirty="0" err="1"/>
              <a:t>s’assurer</a:t>
            </a:r>
            <a:r>
              <a:rPr lang="en-US" sz="1600" i="1" dirty="0"/>
              <a:t> que les </a:t>
            </a:r>
            <a:r>
              <a:rPr lang="en-US" sz="1600" i="1" dirty="0" err="1"/>
              <a:t>membres</a:t>
            </a:r>
            <a:r>
              <a:rPr lang="en-US" sz="1600" i="1" dirty="0"/>
              <a:t> du CA, la direction et les </a:t>
            </a:r>
            <a:r>
              <a:rPr lang="en-US" sz="1600" i="1" dirty="0" err="1"/>
              <a:t>employés</a:t>
            </a:r>
            <a:r>
              <a:rPr lang="en-US" sz="1600" i="1" dirty="0"/>
              <a:t> </a:t>
            </a:r>
            <a:r>
              <a:rPr lang="en-US" sz="1600" i="1" dirty="0" err="1"/>
              <a:t>sont</a:t>
            </a:r>
            <a:r>
              <a:rPr lang="en-US" sz="1600" i="1" dirty="0"/>
              <a:t> </a:t>
            </a:r>
            <a:r>
              <a:rPr lang="en-US" sz="1600" i="1" dirty="0" err="1"/>
              <a:t>engagés</a:t>
            </a:r>
            <a:r>
              <a:rPr lang="en-US" sz="1600" i="1" dirty="0"/>
              <a:t> </a:t>
            </a:r>
            <a:r>
              <a:rPr lang="en-US" sz="1600" i="1" dirty="0" err="1"/>
              <a:t>dans</a:t>
            </a:r>
            <a:r>
              <a:rPr lang="en-US" sz="1600" i="1" dirty="0"/>
              <a:t> </a:t>
            </a:r>
            <a:r>
              <a:rPr lang="en-US" sz="1600" i="1" dirty="0" err="1"/>
              <a:t>l’atteinte</a:t>
            </a:r>
            <a:r>
              <a:rPr lang="en-US" sz="1600" i="1" dirty="0"/>
              <a:t> des </a:t>
            </a:r>
            <a:r>
              <a:rPr lang="en-US" sz="1600" i="1" dirty="0" err="1"/>
              <a:t>objectifs</a:t>
            </a:r>
            <a:r>
              <a:rPr lang="en-US" sz="1600" i="1" dirty="0"/>
              <a:t> </a:t>
            </a:r>
            <a:r>
              <a:rPr lang="en-US" sz="1600" i="1" dirty="0" err="1"/>
              <a:t>sociaux</a:t>
            </a:r>
            <a:r>
              <a:rPr lang="en-US" sz="1600" i="1" dirty="0"/>
              <a:t>.</a:t>
            </a:r>
          </a:p>
        </p:txBody>
      </p:sp>
      <p:sp>
        <p:nvSpPr>
          <p:cNvPr id="14" name="Rectangle à coins arrondis 13"/>
          <p:cNvSpPr/>
          <p:nvPr/>
        </p:nvSpPr>
        <p:spPr>
          <a:xfrm>
            <a:off x="5060731" y="3049151"/>
            <a:ext cx="3578772" cy="1110377"/>
          </a:xfrm>
          <a:prstGeom prst="wedgeRoundRectCallou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solidFill>
                  <a:schemeClr val="tx1">
                    <a:lumMod val="65000"/>
                    <a:lumOff val="35000"/>
                  </a:schemeClr>
                </a:solidFill>
              </a:rPr>
              <a:t>“Comment </a:t>
            </a:r>
            <a:r>
              <a:rPr lang="en-US" sz="1600" dirty="0" err="1">
                <a:solidFill>
                  <a:schemeClr val="tx1">
                    <a:lumMod val="65000"/>
                    <a:lumOff val="35000"/>
                  </a:schemeClr>
                </a:solidFill>
              </a:rPr>
              <a:t>pouvons</a:t>
            </a:r>
            <a:r>
              <a:rPr lang="en-US" sz="1600" dirty="0">
                <a:solidFill>
                  <a:schemeClr val="tx1">
                    <a:lumMod val="65000"/>
                    <a:lumOff val="35000"/>
                  </a:schemeClr>
                </a:solidFill>
              </a:rPr>
              <a:t>-nous </a:t>
            </a:r>
            <a:r>
              <a:rPr lang="en-US" sz="1600" dirty="0" err="1">
                <a:solidFill>
                  <a:schemeClr val="tx1">
                    <a:lumMod val="65000"/>
                    <a:lumOff val="35000"/>
                  </a:schemeClr>
                </a:solidFill>
              </a:rPr>
              <a:t>soutenir</a:t>
            </a:r>
            <a:r>
              <a:rPr lang="en-US" sz="1600" dirty="0">
                <a:solidFill>
                  <a:schemeClr val="tx1">
                    <a:lumMod val="65000"/>
                    <a:lumOff val="35000"/>
                  </a:schemeClr>
                </a:solidFill>
              </a:rPr>
              <a:t> et </a:t>
            </a:r>
            <a:r>
              <a:rPr lang="en-US" sz="1600" dirty="0" err="1">
                <a:solidFill>
                  <a:schemeClr val="tx1">
                    <a:lumMod val="65000"/>
                    <a:lumOff val="35000"/>
                  </a:schemeClr>
                </a:solidFill>
              </a:rPr>
              <a:t>préparer</a:t>
            </a:r>
            <a:r>
              <a:rPr lang="en-US" sz="1600" dirty="0">
                <a:solidFill>
                  <a:schemeClr val="tx1">
                    <a:lumMod val="65000"/>
                    <a:lumOff val="35000"/>
                  </a:schemeClr>
                </a:solidFill>
              </a:rPr>
              <a:t> </a:t>
            </a:r>
            <a:r>
              <a:rPr lang="en-US" sz="1600" dirty="0" err="1">
                <a:solidFill>
                  <a:schemeClr val="tx1">
                    <a:lumMod val="65000"/>
                    <a:lumOff val="35000"/>
                  </a:schemeClr>
                </a:solidFill>
              </a:rPr>
              <a:t>nos</a:t>
            </a:r>
            <a:r>
              <a:rPr lang="en-US" sz="1600" dirty="0">
                <a:solidFill>
                  <a:schemeClr val="tx1">
                    <a:lumMod val="65000"/>
                    <a:lumOff val="35000"/>
                  </a:schemeClr>
                </a:solidFill>
              </a:rPr>
              <a:t> parties </a:t>
            </a:r>
            <a:r>
              <a:rPr lang="en-US" sz="1600" dirty="0" err="1">
                <a:solidFill>
                  <a:schemeClr val="tx1">
                    <a:lumMod val="65000"/>
                    <a:lumOff val="35000"/>
                  </a:schemeClr>
                </a:solidFill>
              </a:rPr>
              <a:t>prenantes</a:t>
            </a:r>
            <a:r>
              <a:rPr lang="en-US" sz="1600" dirty="0">
                <a:solidFill>
                  <a:schemeClr val="tx1">
                    <a:lumMod val="65000"/>
                    <a:lumOff val="35000"/>
                  </a:schemeClr>
                </a:solidFill>
              </a:rPr>
              <a:t> internes </a:t>
            </a:r>
            <a:r>
              <a:rPr lang="en-US" sz="1600" dirty="0" err="1">
                <a:solidFill>
                  <a:schemeClr val="tx1">
                    <a:lumMod val="65000"/>
                    <a:lumOff val="35000"/>
                  </a:schemeClr>
                </a:solidFill>
              </a:rPr>
              <a:t>dans</a:t>
            </a:r>
            <a:r>
              <a:rPr lang="en-US" sz="1600" dirty="0">
                <a:solidFill>
                  <a:schemeClr val="tx1">
                    <a:lumMod val="65000"/>
                    <a:lumOff val="35000"/>
                  </a:schemeClr>
                </a:solidFill>
              </a:rPr>
              <a:t> la </a:t>
            </a:r>
            <a:r>
              <a:rPr lang="en-US" sz="1600" dirty="0" err="1">
                <a:solidFill>
                  <a:schemeClr val="tx1">
                    <a:lumMod val="65000"/>
                    <a:lumOff val="35000"/>
                  </a:schemeClr>
                </a:solidFill>
              </a:rPr>
              <a:t>mise</a:t>
            </a:r>
            <a:r>
              <a:rPr lang="en-US" sz="1600" dirty="0">
                <a:solidFill>
                  <a:schemeClr val="tx1">
                    <a:lumMod val="65000"/>
                    <a:lumOff val="35000"/>
                  </a:schemeClr>
                </a:solidFill>
              </a:rPr>
              <a:t> </a:t>
            </a:r>
            <a:r>
              <a:rPr lang="en-US" sz="1600" dirty="0" err="1">
                <a:solidFill>
                  <a:schemeClr val="tx1">
                    <a:lumMod val="65000"/>
                    <a:lumOff val="35000"/>
                  </a:schemeClr>
                </a:solidFill>
              </a:rPr>
              <a:t>en</a:t>
            </a:r>
            <a:r>
              <a:rPr lang="en-US" sz="1600" dirty="0">
                <a:solidFill>
                  <a:schemeClr val="tx1">
                    <a:lumMod val="65000"/>
                    <a:lumOff val="35000"/>
                  </a:schemeClr>
                </a:solidFill>
              </a:rPr>
              <a:t> </a:t>
            </a:r>
            <a:r>
              <a:rPr lang="en-US" sz="1600" dirty="0" err="1">
                <a:solidFill>
                  <a:schemeClr val="tx1">
                    <a:lumMod val="65000"/>
                    <a:lumOff val="35000"/>
                  </a:schemeClr>
                </a:solidFill>
              </a:rPr>
              <a:t>œuvre</a:t>
            </a:r>
            <a:r>
              <a:rPr lang="en-US" sz="1600" dirty="0">
                <a:solidFill>
                  <a:schemeClr val="tx1">
                    <a:lumMod val="65000"/>
                    <a:lumOff val="35000"/>
                  </a:schemeClr>
                </a:solidFill>
              </a:rPr>
              <a:t> de </a:t>
            </a:r>
            <a:r>
              <a:rPr lang="en-US" sz="1600" dirty="0" err="1">
                <a:solidFill>
                  <a:schemeClr val="tx1">
                    <a:lumMod val="65000"/>
                    <a:lumOff val="35000"/>
                  </a:schemeClr>
                </a:solidFill>
              </a:rPr>
              <a:t>nos</a:t>
            </a:r>
            <a:r>
              <a:rPr lang="en-US" sz="1600" dirty="0">
                <a:solidFill>
                  <a:schemeClr val="tx1">
                    <a:lumMod val="65000"/>
                    <a:lumOff val="35000"/>
                  </a:schemeClr>
                </a:solidFill>
              </a:rPr>
              <a:t> </a:t>
            </a:r>
            <a:r>
              <a:rPr lang="en-US" sz="1600" dirty="0" err="1">
                <a:solidFill>
                  <a:schemeClr val="tx1">
                    <a:lumMod val="65000"/>
                    <a:lumOff val="35000"/>
                  </a:schemeClr>
                </a:solidFill>
              </a:rPr>
              <a:t>objectifs</a:t>
            </a:r>
            <a:r>
              <a:rPr lang="en-US" sz="1600" dirty="0">
                <a:solidFill>
                  <a:schemeClr val="tx1">
                    <a:lumMod val="65000"/>
                    <a:lumOff val="35000"/>
                  </a:schemeClr>
                </a:solidFill>
              </a:rPr>
              <a:t> </a:t>
            </a:r>
            <a:r>
              <a:rPr lang="en-US" sz="1600" dirty="0" err="1">
                <a:solidFill>
                  <a:schemeClr val="tx1">
                    <a:lumMod val="65000"/>
                    <a:lumOff val="35000"/>
                  </a:schemeClr>
                </a:solidFill>
              </a:rPr>
              <a:t>sociaux</a:t>
            </a:r>
            <a:r>
              <a:rPr lang="en-US" sz="1600" dirty="0">
                <a:solidFill>
                  <a:schemeClr val="tx1">
                    <a:lumMod val="65000"/>
                    <a:lumOff val="35000"/>
                  </a:schemeClr>
                </a:solidFill>
              </a:rPr>
              <a:t> </a:t>
            </a:r>
            <a:r>
              <a:rPr lang="en-US" sz="2000" b="1" dirty="0">
                <a:solidFill>
                  <a:srgbClr val="00AAE6"/>
                </a:solidFill>
              </a:rPr>
              <a:t>?</a:t>
            </a:r>
            <a:r>
              <a:rPr lang="en-US" sz="1600" dirty="0">
                <a:solidFill>
                  <a:schemeClr val="tx1">
                    <a:lumMod val="65000"/>
                    <a:lumOff val="35000"/>
                  </a:schemeClr>
                </a:solidFill>
              </a:rPr>
              <a:t> ”</a:t>
            </a:r>
            <a:endParaRPr lang="fr-FR" sz="1600" dirty="0">
              <a:solidFill>
                <a:schemeClr val="tx1">
                  <a:lumMod val="65000"/>
                  <a:lumOff val="35000"/>
                </a:schemeClr>
              </a:solidFill>
            </a:endParaRPr>
          </a:p>
        </p:txBody>
      </p:sp>
      <p:sp>
        <p:nvSpPr>
          <p:cNvPr id="15" name="Rectangle à coins arrondis 14"/>
          <p:cNvSpPr/>
          <p:nvPr/>
        </p:nvSpPr>
        <p:spPr>
          <a:xfrm>
            <a:off x="5060731" y="4454646"/>
            <a:ext cx="3578772" cy="1280061"/>
          </a:xfrm>
          <a:prstGeom prst="wedgeRoundRectCallou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solidFill>
                  <a:schemeClr val="tx1">
                    <a:lumMod val="65000"/>
                    <a:lumOff val="35000"/>
                  </a:schemeClr>
                </a:solidFill>
              </a:rPr>
              <a:t>“Comment </a:t>
            </a:r>
            <a:r>
              <a:rPr lang="en-US" sz="1600" dirty="0" err="1">
                <a:solidFill>
                  <a:schemeClr val="tx1">
                    <a:lumMod val="65000"/>
                    <a:lumOff val="35000"/>
                  </a:schemeClr>
                </a:solidFill>
              </a:rPr>
              <a:t>chaque</a:t>
            </a:r>
            <a:r>
              <a:rPr lang="en-US" sz="1600" dirty="0">
                <a:solidFill>
                  <a:schemeClr val="tx1">
                    <a:lumMod val="65000"/>
                    <a:lumOff val="35000"/>
                  </a:schemeClr>
                </a:solidFill>
              </a:rPr>
              <a:t> </a:t>
            </a:r>
            <a:r>
              <a:rPr lang="en-US" sz="1600" dirty="0" err="1">
                <a:solidFill>
                  <a:schemeClr val="tx1">
                    <a:lumMod val="65000"/>
                    <a:lumOff val="35000"/>
                  </a:schemeClr>
                </a:solidFill>
              </a:rPr>
              <a:t>niveau</a:t>
            </a:r>
            <a:r>
              <a:rPr lang="en-US" sz="1600" dirty="0">
                <a:solidFill>
                  <a:schemeClr val="tx1">
                    <a:lumMod val="65000"/>
                    <a:lumOff val="35000"/>
                  </a:schemeClr>
                </a:solidFill>
              </a:rPr>
              <a:t> de </a:t>
            </a:r>
            <a:r>
              <a:rPr lang="en-US" sz="1600" dirty="0" err="1">
                <a:solidFill>
                  <a:schemeClr val="tx1">
                    <a:lumMod val="65000"/>
                    <a:lumOff val="35000"/>
                  </a:schemeClr>
                </a:solidFill>
              </a:rPr>
              <a:t>notre</a:t>
            </a:r>
            <a:r>
              <a:rPr lang="en-US" sz="1600" dirty="0">
                <a:solidFill>
                  <a:schemeClr val="tx1">
                    <a:lumMod val="65000"/>
                    <a:lumOff val="35000"/>
                  </a:schemeClr>
                </a:solidFill>
              </a:rPr>
              <a:t> </a:t>
            </a:r>
            <a:r>
              <a:rPr lang="en-US" sz="1600" dirty="0" err="1">
                <a:solidFill>
                  <a:schemeClr val="tx1">
                    <a:lumMod val="65000"/>
                    <a:lumOff val="35000"/>
                  </a:schemeClr>
                </a:solidFill>
              </a:rPr>
              <a:t>organisation</a:t>
            </a:r>
            <a:r>
              <a:rPr lang="en-US" sz="1600" dirty="0">
                <a:solidFill>
                  <a:schemeClr val="tx1">
                    <a:lumMod val="65000"/>
                    <a:lumOff val="35000"/>
                  </a:schemeClr>
                </a:solidFill>
              </a:rPr>
              <a:t> </a:t>
            </a:r>
            <a:r>
              <a:rPr lang="en-US" sz="1600" dirty="0" err="1">
                <a:solidFill>
                  <a:schemeClr val="tx1">
                    <a:lumMod val="65000"/>
                    <a:lumOff val="35000"/>
                  </a:schemeClr>
                </a:solidFill>
              </a:rPr>
              <a:t>peut-il</a:t>
            </a:r>
            <a:r>
              <a:rPr lang="en-US" sz="1600" dirty="0">
                <a:solidFill>
                  <a:schemeClr val="tx1">
                    <a:lumMod val="65000"/>
                    <a:lumOff val="35000"/>
                  </a:schemeClr>
                </a:solidFill>
              </a:rPr>
              <a:t> </a:t>
            </a:r>
            <a:r>
              <a:rPr lang="en-US" sz="1600" dirty="0" err="1">
                <a:solidFill>
                  <a:schemeClr val="tx1">
                    <a:lumMod val="65000"/>
                    <a:lumOff val="35000"/>
                  </a:schemeClr>
                </a:solidFill>
              </a:rPr>
              <a:t>jouer</a:t>
            </a:r>
            <a:r>
              <a:rPr lang="en-US" sz="1600" dirty="0">
                <a:solidFill>
                  <a:schemeClr val="tx1">
                    <a:lumMod val="65000"/>
                    <a:lumOff val="35000"/>
                  </a:schemeClr>
                </a:solidFill>
              </a:rPr>
              <a:t> son </a:t>
            </a:r>
            <a:r>
              <a:rPr lang="en-US" sz="1600" dirty="0" err="1">
                <a:solidFill>
                  <a:schemeClr val="tx1">
                    <a:lumMod val="65000"/>
                    <a:lumOff val="35000"/>
                  </a:schemeClr>
                </a:solidFill>
              </a:rPr>
              <a:t>rôle</a:t>
            </a:r>
            <a:r>
              <a:rPr lang="en-US" sz="1600" dirty="0">
                <a:solidFill>
                  <a:schemeClr val="tx1">
                    <a:lumMod val="65000"/>
                    <a:lumOff val="35000"/>
                  </a:schemeClr>
                </a:solidFill>
              </a:rPr>
              <a:t> pour </a:t>
            </a:r>
            <a:r>
              <a:rPr lang="en-US" sz="1600" dirty="0" err="1">
                <a:solidFill>
                  <a:schemeClr val="tx1">
                    <a:lumMod val="65000"/>
                    <a:lumOff val="35000"/>
                  </a:schemeClr>
                </a:solidFill>
              </a:rPr>
              <a:t>garder</a:t>
            </a:r>
            <a:r>
              <a:rPr lang="en-US" sz="1600" dirty="0">
                <a:solidFill>
                  <a:schemeClr val="tx1">
                    <a:lumMod val="65000"/>
                    <a:lumOff val="35000"/>
                  </a:schemeClr>
                </a:solidFill>
              </a:rPr>
              <a:t> le cap de la mission </a:t>
            </a:r>
            <a:r>
              <a:rPr lang="en-US" sz="1600" dirty="0" err="1">
                <a:solidFill>
                  <a:schemeClr val="tx1">
                    <a:lumMod val="65000"/>
                    <a:lumOff val="35000"/>
                  </a:schemeClr>
                </a:solidFill>
              </a:rPr>
              <a:t>sociale</a:t>
            </a:r>
            <a:r>
              <a:rPr lang="en-US" sz="1600" dirty="0">
                <a:solidFill>
                  <a:schemeClr val="tx1">
                    <a:lumMod val="65000"/>
                    <a:lumOff val="35000"/>
                  </a:schemeClr>
                </a:solidFill>
              </a:rPr>
              <a:t> et </a:t>
            </a:r>
            <a:r>
              <a:rPr lang="en-US" sz="1600" dirty="0" err="1">
                <a:solidFill>
                  <a:schemeClr val="tx1">
                    <a:lumMod val="65000"/>
                    <a:lumOff val="35000"/>
                  </a:schemeClr>
                </a:solidFill>
              </a:rPr>
              <a:t>atteindre</a:t>
            </a:r>
            <a:r>
              <a:rPr lang="en-US" sz="1600" dirty="0">
                <a:solidFill>
                  <a:schemeClr val="tx1">
                    <a:lumMod val="65000"/>
                    <a:lumOff val="35000"/>
                  </a:schemeClr>
                </a:solidFill>
              </a:rPr>
              <a:t> </a:t>
            </a:r>
            <a:r>
              <a:rPr lang="en-US" sz="1600" dirty="0" err="1">
                <a:solidFill>
                  <a:schemeClr val="tx1">
                    <a:lumMod val="65000"/>
                    <a:lumOff val="35000"/>
                  </a:schemeClr>
                </a:solidFill>
              </a:rPr>
              <a:t>nos</a:t>
            </a:r>
            <a:r>
              <a:rPr lang="en-US" sz="1600" dirty="0">
                <a:solidFill>
                  <a:schemeClr val="tx1">
                    <a:lumMod val="65000"/>
                    <a:lumOff val="35000"/>
                  </a:schemeClr>
                </a:solidFill>
              </a:rPr>
              <a:t> </a:t>
            </a:r>
            <a:r>
              <a:rPr lang="en-US" sz="1600" dirty="0" err="1">
                <a:solidFill>
                  <a:schemeClr val="tx1">
                    <a:lumMod val="65000"/>
                    <a:lumOff val="35000"/>
                  </a:schemeClr>
                </a:solidFill>
              </a:rPr>
              <a:t>objectifs</a:t>
            </a:r>
            <a:r>
              <a:rPr lang="en-US" sz="2000" b="1" dirty="0">
                <a:solidFill>
                  <a:srgbClr val="00AAE6"/>
                </a:solidFill>
              </a:rPr>
              <a:t>?</a:t>
            </a:r>
            <a:r>
              <a:rPr lang="en-US" sz="1600" dirty="0">
                <a:solidFill>
                  <a:schemeClr val="tx1">
                    <a:lumMod val="65000"/>
                    <a:lumOff val="35000"/>
                  </a:schemeClr>
                </a:solidFill>
              </a:rPr>
              <a:t> ”</a:t>
            </a:r>
            <a:endParaRPr lang="fr-FR" sz="1600" dirty="0">
              <a:solidFill>
                <a:schemeClr val="tx1">
                  <a:lumMod val="65000"/>
                  <a:lumOff val="35000"/>
                </a:schemeClr>
              </a:solidFill>
            </a:endParaRPr>
          </a:p>
        </p:txBody>
      </p:sp>
      <p:graphicFrame>
        <p:nvGraphicFramePr>
          <p:cNvPr id="9" name="Graphique 8"/>
          <p:cNvGraphicFramePr>
            <a:graphicFrameLocks/>
          </p:cNvGraphicFramePr>
          <p:nvPr>
            <p:extLst/>
          </p:nvPr>
        </p:nvGraphicFramePr>
        <p:xfrm>
          <a:off x="-387906" y="2614606"/>
          <a:ext cx="5448637" cy="41360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622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a:solidFill>
                  <a:srgbClr val="53B3FA"/>
                </a:solidFill>
                <a:latin typeface="Malgun Gothic Semilight" charset="-127"/>
                <a:ea typeface="Malgun Gothic Semilight" charset="-127"/>
                <a:cs typeface="Malgun Gothic Semilight" charset="-127"/>
              </a:rPr>
              <a:t>Résultats de la </a:t>
            </a:r>
            <a:r>
              <a:rPr lang="fr-FR" sz="3600" dirty="0">
                <a:solidFill>
                  <a:srgbClr val="53B3FA"/>
                </a:solidFill>
                <a:latin typeface="Malgun Gothic Semilight" charset="-127"/>
                <a:ea typeface="Malgun Gothic Semilight" charset="-127"/>
                <a:cs typeface="Malgun Gothic Semilight" charset="-127"/>
              </a:rPr>
              <a:t>Dimension 2</a:t>
            </a:r>
          </a:p>
        </p:txBody>
      </p:sp>
      <p:sp>
        <p:nvSpPr>
          <p:cNvPr id="3" name="Espace réservé du contenu 2"/>
          <p:cNvSpPr>
            <a:spLocks noGrp="1"/>
          </p:cNvSpPr>
          <p:nvPr>
            <p:ph sz="half" idx="1"/>
          </p:nvPr>
        </p:nvSpPr>
        <p:spPr>
          <a:xfrm>
            <a:off x="822960" y="3125336"/>
            <a:ext cx="4322246" cy="3243931"/>
          </a:xfrm>
        </p:spPr>
        <p:txBody>
          <a:bodyPr>
            <a:normAutofit/>
          </a:bodyPr>
          <a:lstStyle/>
          <a:p>
            <a:pPr algn="just"/>
            <a:r>
              <a:rPr lang="fr-FR" sz="1600" i="1" dirty="0"/>
              <a:t>Récapitulez les activités et les efforts de l’IMF répondant aux normes de la Dimension 2. Débutez avec les résultats positifs, c'est-à-dire les normes  auxquelles l’IMF a obtenu un (très bon) score. Mentionnez les efforts ou les circonstances particulières qui expliquent l’obtention de tels scores, mais également les éventuelles initiatives en cours, dont la mise en œuvre influencera le score dans un futur proche. </a:t>
            </a:r>
            <a:endParaRPr lang="fr-FR" sz="1600" i="1" dirty="0">
              <a:solidFill>
                <a:schemeClr val="tx1">
                  <a:lumMod val="85000"/>
                  <a:lumOff val="15000"/>
                </a:schemeClr>
              </a:solidFill>
              <a:latin typeface="Calibri" pitchFamily="34" charset="0"/>
            </a:endParaRPr>
          </a:p>
        </p:txBody>
      </p:sp>
      <p:sp>
        <p:nvSpPr>
          <p:cNvPr id="12" name="Espace réservé du contenu 11"/>
          <p:cNvSpPr>
            <a:spLocks noGrp="1"/>
          </p:cNvSpPr>
          <p:nvPr>
            <p:ph sz="half" idx="2"/>
          </p:nvPr>
        </p:nvSpPr>
        <p:spPr>
          <a:xfrm>
            <a:off x="5431808" y="3125336"/>
            <a:ext cx="3084395" cy="3243932"/>
          </a:xfrm>
        </p:spPr>
        <p:txBody>
          <a:bodyPr>
            <a:normAutofit/>
          </a:bodyPr>
          <a:lstStyle/>
          <a:p>
            <a:pPr lvl="0" algn="just"/>
            <a:r>
              <a:rPr lang="en-US" sz="1600" i="1" dirty="0" err="1">
                <a:solidFill>
                  <a:schemeClr val="tx1">
                    <a:lumMod val="85000"/>
                    <a:lumOff val="15000"/>
                  </a:schemeClr>
                </a:solidFill>
                <a:latin typeface="Calibri" pitchFamily="34" charset="0"/>
              </a:rPr>
              <a:t>Identifiez</a:t>
            </a:r>
            <a:r>
              <a:rPr lang="en-US" sz="1600" i="1" dirty="0">
                <a:solidFill>
                  <a:schemeClr val="tx1">
                    <a:lumMod val="85000"/>
                    <a:lumOff val="15000"/>
                  </a:schemeClr>
                </a:solidFill>
                <a:latin typeface="Calibri" pitchFamily="34" charset="0"/>
              </a:rPr>
              <a:t> les aspects  de </a:t>
            </a:r>
            <a:r>
              <a:rPr lang="en-US" sz="1600" i="1" dirty="0" err="1">
                <a:solidFill>
                  <a:schemeClr val="tx1">
                    <a:lumMod val="85000"/>
                    <a:lumOff val="15000"/>
                  </a:schemeClr>
                </a:solidFill>
                <a:latin typeface="Calibri" pitchFamily="34" charset="0"/>
              </a:rPr>
              <a:t>cette</a:t>
            </a:r>
            <a:r>
              <a:rPr lang="en-US" sz="1600" i="1" dirty="0">
                <a:solidFill>
                  <a:schemeClr val="tx1">
                    <a:lumMod val="85000"/>
                    <a:lumOff val="15000"/>
                  </a:schemeClr>
                </a:solidFill>
                <a:latin typeface="Calibri" pitchFamily="34" charset="0"/>
              </a:rPr>
              <a:t> dimension </a:t>
            </a:r>
            <a:r>
              <a:rPr lang="en-US" sz="1600" i="1" dirty="0" err="1">
                <a:solidFill>
                  <a:schemeClr val="tx1">
                    <a:lumMod val="85000"/>
                    <a:lumOff val="15000"/>
                  </a:schemeClr>
                </a:solidFill>
                <a:latin typeface="Calibri" pitchFamily="34" charset="0"/>
              </a:rPr>
              <a:t>à</a:t>
            </a:r>
            <a:r>
              <a:rPr lang="en-US" sz="1600" i="1" dirty="0">
                <a:solidFill>
                  <a:schemeClr val="tx1">
                    <a:lumMod val="85000"/>
                    <a:lumOff val="15000"/>
                  </a:schemeClr>
                </a:solidFill>
                <a:latin typeface="Calibri" pitchFamily="34" charset="0"/>
              </a:rPr>
              <a:t> </a:t>
            </a:r>
            <a:r>
              <a:rPr lang="en-US" sz="1600" i="1" dirty="0" err="1">
                <a:solidFill>
                  <a:schemeClr val="tx1">
                    <a:lumMod val="85000"/>
                    <a:lumOff val="15000"/>
                  </a:schemeClr>
                </a:solidFill>
                <a:latin typeface="Calibri" pitchFamily="34" charset="0"/>
              </a:rPr>
              <a:t>améliorer</a:t>
            </a:r>
            <a:r>
              <a:rPr lang="en-US" sz="1600" i="1" dirty="0">
                <a:solidFill>
                  <a:schemeClr val="tx1">
                    <a:lumMod val="85000"/>
                    <a:lumOff val="15000"/>
                  </a:schemeClr>
                </a:solidFill>
                <a:latin typeface="Calibri" pitchFamily="34" charset="0"/>
              </a:rPr>
              <a:t> (</a:t>
            </a:r>
            <a:r>
              <a:rPr lang="en-US" sz="1600" i="1" dirty="0" err="1">
                <a:solidFill>
                  <a:schemeClr val="tx1">
                    <a:lumMod val="85000"/>
                    <a:lumOff val="15000"/>
                  </a:schemeClr>
                </a:solidFill>
                <a:latin typeface="Calibri" pitchFamily="34" charset="0"/>
              </a:rPr>
              <a:t>pratiques</a:t>
            </a:r>
            <a:r>
              <a:rPr lang="en-US" sz="1600" i="1" dirty="0">
                <a:solidFill>
                  <a:schemeClr val="tx1">
                    <a:lumMod val="85000"/>
                    <a:lumOff val="15000"/>
                  </a:schemeClr>
                </a:solidFill>
                <a:latin typeface="Calibri" pitchFamily="34" charset="0"/>
              </a:rPr>
              <a:t> pour </a:t>
            </a:r>
            <a:r>
              <a:rPr lang="en-US" sz="1600" i="1" dirty="0" err="1">
                <a:solidFill>
                  <a:schemeClr val="tx1">
                    <a:lumMod val="85000"/>
                    <a:lumOff val="15000"/>
                  </a:schemeClr>
                </a:solidFill>
                <a:latin typeface="Calibri" pitchFamily="34" charset="0"/>
              </a:rPr>
              <a:t>lesquelles</a:t>
            </a:r>
            <a:r>
              <a:rPr lang="en-US" sz="1600" i="1" dirty="0">
                <a:solidFill>
                  <a:schemeClr val="tx1">
                    <a:lumMod val="85000"/>
                    <a:lumOff val="15000"/>
                  </a:schemeClr>
                </a:solidFill>
                <a:latin typeface="Calibri" pitchFamily="34" charset="0"/>
              </a:rPr>
              <a:t> le MFI a </a:t>
            </a:r>
            <a:r>
              <a:rPr lang="en-US" sz="1600" i="1" dirty="0" err="1">
                <a:solidFill>
                  <a:schemeClr val="tx1">
                    <a:lumMod val="85000"/>
                    <a:lumOff val="15000"/>
                  </a:schemeClr>
                </a:solidFill>
                <a:latin typeface="Calibri" pitchFamily="34" charset="0"/>
              </a:rPr>
              <a:t>obtenu</a:t>
            </a:r>
            <a:r>
              <a:rPr lang="en-US" sz="1600" i="1" dirty="0">
                <a:solidFill>
                  <a:schemeClr val="tx1">
                    <a:lumMod val="85000"/>
                    <a:lumOff val="15000"/>
                  </a:schemeClr>
                </a:solidFill>
                <a:latin typeface="Calibri" pitchFamily="34" charset="0"/>
              </a:rPr>
              <a:t> un score </a:t>
            </a:r>
            <a:r>
              <a:rPr lang="en-US" sz="1600" i="1" dirty="0" err="1">
                <a:solidFill>
                  <a:schemeClr val="tx1">
                    <a:lumMod val="85000"/>
                    <a:lumOff val="15000"/>
                  </a:schemeClr>
                </a:solidFill>
                <a:latin typeface="Calibri" pitchFamily="34" charset="0"/>
              </a:rPr>
              <a:t>relativement</a:t>
            </a:r>
            <a:r>
              <a:rPr lang="en-US" sz="1600" i="1" dirty="0">
                <a:solidFill>
                  <a:schemeClr val="tx1">
                    <a:lumMod val="85000"/>
                    <a:lumOff val="15000"/>
                  </a:schemeClr>
                </a:solidFill>
                <a:latin typeface="Calibri" pitchFamily="34" charset="0"/>
              </a:rPr>
              <a:t> bas)</a:t>
            </a:r>
          </a:p>
          <a:p>
            <a:pPr lvl="0" algn="just"/>
            <a:endParaRPr lang="fr-FR" sz="1600" i="1" dirty="0">
              <a:solidFill>
                <a:schemeClr val="tx1">
                  <a:lumMod val="85000"/>
                  <a:lumOff val="15000"/>
                </a:schemeClr>
              </a:solidFill>
              <a:latin typeface="Calibri" pitchFamily="34" charset="0"/>
            </a:endParaRPr>
          </a:p>
        </p:txBody>
      </p:sp>
      <p:grpSp>
        <p:nvGrpSpPr>
          <p:cNvPr id="8" name="Grouper 7"/>
          <p:cNvGrpSpPr/>
          <p:nvPr/>
        </p:nvGrpSpPr>
        <p:grpSpPr>
          <a:xfrm>
            <a:off x="6326676" y="2175876"/>
            <a:ext cx="600075" cy="600075"/>
            <a:chOff x="6354282" y="2000250"/>
            <a:chExt cx="600075" cy="600075"/>
          </a:xfrm>
        </p:grpSpPr>
        <p:sp>
          <p:nvSpPr>
            <p:cNvPr id="9" name="Organigramme : Processus 15"/>
            <p:cNvSpPr/>
            <p:nvPr/>
          </p:nvSpPr>
          <p:spPr>
            <a:xfrm>
              <a:off x="6488608" y="2266493"/>
              <a:ext cx="360000" cy="72000"/>
            </a:xfrm>
            <a:prstGeom prst="flowChartProcess">
              <a:avLst/>
            </a:prstGeom>
            <a:solidFill>
              <a:srgbClr val="DF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6354282" y="2000250"/>
              <a:ext cx="600075" cy="600075"/>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grpSp>
      <p:grpSp>
        <p:nvGrpSpPr>
          <p:cNvPr id="11" name="Grouper 10"/>
          <p:cNvGrpSpPr/>
          <p:nvPr/>
        </p:nvGrpSpPr>
        <p:grpSpPr>
          <a:xfrm>
            <a:off x="2684045" y="2214081"/>
            <a:ext cx="600075" cy="600075"/>
            <a:chOff x="2014538" y="2000250"/>
            <a:chExt cx="600075" cy="600075"/>
          </a:xfrm>
        </p:grpSpPr>
        <p:sp>
          <p:nvSpPr>
            <p:cNvPr id="13" name="Croix 12"/>
            <p:cNvSpPr/>
            <p:nvPr/>
          </p:nvSpPr>
          <p:spPr>
            <a:xfrm>
              <a:off x="2147631" y="2129072"/>
              <a:ext cx="346842" cy="346842"/>
            </a:xfrm>
            <a:prstGeom prst="plus">
              <a:avLst>
                <a:gd name="adj" fmla="val 39286"/>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2014538" y="2000250"/>
              <a:ext cx="600075" cy="600075"/>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grpSp>
    </p:spTree>
    <p:extLst>
      <p:ext uri="{BB962C8B-B14F-4D97-AF65-F5344CB8AC3E}">
        <p14:creationId xmlns:p14="http://schemas.microsoft.com/office/powerpoint/2010/main" val="114172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3993" y="236911"/>
            <a:ext cx="8384291" cy="1450757"/>
          </a:xfrm>
        </p:spPr>
        <p:txBody>
          <a:bodyPr>
            <a:normAutofit/>
          </a:bodyPr>
          <a:lstStyle/>
          <a:p>
            <a:r>
              <a:rPr lang="fr-FR" sz="2700" dirty="0">
                <a:solidFill>
                  <a:srgbClr val="682FA1"/>
                </a:solidFill>
                <a:latin typeface="Malgun Gothic Semilight" charset="-127"/>
                <a:ea typeface="Malgun Gothic Semilight" charset="-127"/>
                <a:cs typeface="Malgun Gothic Semilight" charset="-127"/>
              </a:rPr>
              <a:t>Dimension 3: </a:t>
            </a:r>
            <a:r>
              <a:rPr lang="en-US" sz="2800" dirty="0" err="1">
                <a:solidFill>
                  <a:srgbClr val="682FA1"/>
                </a:solidFill>
                <a:latin typeface="Malgun Gothic Semilight" charset="-127"/>
                <a:ea typeface="Malgun Gothic Semilight" charset="-127"/>
                <a:cs typeface="Malgun Gothic Semilight" charset="-127"/>
              </a:rPr>
              <a:t>Concevoir</a:t>
            </a:r>
            <a:r>
              <a:rPr lang="en-US" sz="2800" dirty="0">
                <a:solidFill>
                  <a:srgbClr val="682FA1"/>
                </a:solidFill>
                <a:latin typeface="Malgun Gothic Semilight" charset="-127"/>
                <a:ea typeface="Malgun Gothic Semilight" charset="-127"/>
                <a:cs typeface="Malgun Gothic Semilight" charset="-127"/>
              </a:rPr>
              <a:t> des </a:t>
            </a:r>
            <a:r>
              <a:rPr lang="en-US" sz="2800" dirty="0" err="1">
                <a:solidFill>
                  <a:srgbClr val="682FA1"/>
                </a:solidFill>
                <a:latin typeface="Malgun Gothic Semilight" charset="-127"/>
                <a:ea typeface="Malgun Gothic Semilight" charset="-127"/>
                <a:cs typeface="Malgun Gothic Semilight" charset="-127"/>
              </a:rPr>
              <a:t>produits</a:t>
            </a:r>
            <a:r>
              <a:rPr lang="en-US" sz="2800" dirty="0">
                <a:solidFill>
                  <a:srgbClr val="682FA1"/>
                </a:solidFill>
                <a:latin typeface="Malgun Gothic Semilight" charset="-127"/>
                <a:ea typeface="Malgun Gothic Semilight" charset="-127"/>
                <a:cs typeface="Malgun Gothic Semilight" charset="-127"/>
              </a:rPr>
              <a:t> et services qui </a:t>
            </a:r>
            <a:r>
              <a:rPr lang="en-US" sz="2800" dirty="0" err="1">
                <a:solidFill>
                  <a:srgbClr val="682FA1"/>
                </a:solidFill>
                <a:latin typeface="Malgun Gothic Semilight" charset="-127"/>
                <a:ea typeface="Malgun Gothic Semilight" charset="-127"/>
                <a:cs typeface="Malgun Gothic Semilight" charset="-127"/>
              </a:rPr>
              <a:t>répondent</a:t>
            </a:r>
            <a:r>
              <a:rPr lang="en-US" sz="2800" dirty="0">
                <a:solidFill>
                  <a:srgbClr val="682FA1"/>
                </a:solidFill>
                <a:latin typeface="Malgun Gothic Semilight" charset="-127"/>
                <a:ea typeface="Malgun Gothic Semilight" charset="-127"/>
                <a:cs typeface="Malgun Gothic Semilight" charset="-127"/>
              </a:rPr>
              <a:t> aux </a:t>
            </a:r>
            <a:r>
              <a:rPr lang="en-US" sz="2800" dirty="0" err="1">
                <a:solidFill>
                  <a:srgbClr val="682FA1"/>
                </a:solidFill>
                <a:latin typeface="Malgun Gothic Semilight" charset="-127"/>
                <a:ea typeface="Malgun Gothic Semilight" charset="-127"/>
                <a:cs typeface="Malgun Gothic Semilight" charset="-127"/>
              </a:rPr>
              <a:t>besoins</a:t>
            </a:r>
            <a:r>
              <a:rPr lang="en-US" sz="2800" dirty="0">
                <a:solidFill>
                  <a:srgbClr val="682FA1"/>
                </a:solidFill>
                <a:latin typeface="Malgun Gothic Semilight" charset="-127"/>
                <a:ea typeface="Malgun Gothic Semilight" charset="-127"/>
                <a:cs typeface="Malgun Gothic Semilight" charset="-127"/>
              </a:rPr>
              <a:t> et aux </a:t>
            </a:r>
            <a:r>
              <a:rPr lang="en-US" sz="2800" dirty="0" err="1">
                <a:solidFill>
                  <a:srgbClr val="682FA1"/>
                </a:solidFill>
                <a:latin typeface="Malgun Gothic Semilight" charset="-127"/>
                <a:ea typeface="Malgun Gothic Semilight" charset="-127"/>
                <a:cs typeface="Malgun Gothic Semilight" charset="-127"/>
              </a:rPr>
              <a:t>préférences</a:t>
            </a:r>
            <a:r>
              <a:rPr lang="en-US" sz="2800" dirty="0">
                <a:solidFill>
                  <a:srgbClr val="682FA1"/>
                </a:solidFill>
                <a:latin typeface="Malgun Gothic Semilight" charset="-127"/>
                <a:ea typeface="Malgun Gothic Semilight" charset="-127"/>
                <a:cs typeface="Malgun Gothic Semilight" charset="-127"/>
              </a:rPr>
              <a:t> des clients </a:t>
            </a:r>
            <a:endParaRPr lang="fr-FR" sz="2700" dirty="0">
              <a:solidFill>
                <a:srgbClr val="682FA1"/>
              </a:solidFill>
              <a:latin typeface="Malgun Gothic Semilight" charset="-127"/>
              <a:ea typeface="Malgun Gothic Semilight" charset="-127"/>
              <a:cs typeface="Malgun Gothic Semilight" charset="-127"/>
            </a:endParaRPr>
          </a:p>
        </p:txBody>
      </p:sp>
      <p:sp>
        <p:nvSpPr>
          <p:cNvPr id="12" name="Rectangle 11"/>
          <p:cNvSpPr/>
          <p:nvPr/>
        </p:nvSpPr>
        <p:spPr>
          <a:xfrm>
            <a:off x="753993" y="2188057"/>
            <a:ext cx="7525540" cy="584775"/>
          </a:xfrm>
          <a:prstGeom prst="rect">
            <a:avLst/>
          </a:prstGeom>
          <a:ln w="12700">
            <a:solidFill>
              <a:srgbClr val="7030A0"/>
            </a:solidFill>
          </a:ln>
        </p:spPr>
        <p:txBody>
          <a:bodyPr wrap="square">
            <a:spAutoFit/>
          </a:bodyPr>
          <a:lstStyle/>
          <a:p>
            <a:pPr algn="ctr"/>
            <a:r>
              <a:rPr lang="en-US" sz="1600" i="1" dirty="0">
                <a:solidFill>
                  <a:schemeClr val="tx1">
                    <a:lumMod val="75000"/>
                    <a:lumOff val="25000"/>
                  </a:schemeClr>
                </a:solidFill>
                <a:latin typeface="Calibri" pitchFamily="34" charset="0"/>
              </a:rPr>
              <a:t>La </a:t>
            </a:r>
            <a:r>
              <a:rPr lang="en-US" sz="1600" i="1" dirty="0" err="1">
                <a:solidFill>
                  <a:schemeClr val="tx1">
                    <a:lumMod val="75000"/>
                    <a:lumOff val="25000"/>
                  </a:schemeClr>
                </a:solidFill>
                <a:latin typeface="Calibri" pitchFamily="34" charset="0"/>
              </a:rPr>
              <a:t>sensibilisation</a:t>
            </a:r>
            <a:r>
              <a:rPr lang="en-US" sz="1600" i="1" dirty="0">
                <a:solidFill>
                  <a:schemeClr val="tx1">
                    <a:lumMod val="75000"/>
                    <a:lumOff val="25000"/>
                  </a:schemeClr>
                </a:solidFill>
                <a:latin typeface="Calibri" pitchFamily="34" charset="0"/>
              </a:rPr>
              <a:t> </a:t>
            </a:r>
            <a:r>
              <a:rPr lang="en-US" sz="1600" i="1" dirty="0" err="1">
                <a:solidFill>
                  <a:schemeClr val="tx1">
                    <a:lumMod val="75000"/>
                    <a:lumOff val="25000"/>
                  </a:schemeClr>
                </a:solidFill>
                <a:latin typeface="Calibri" pitchFamily="34" charset="0"/>
              </a:rPr>
              <a:t>à</a:t>
            </a:r>
            <a:r>
              <a:rPr lang="en-US" sz="1600" i="1" dirty="0">
                <a:solidFill>
                  <a:schemeClr val="tx1">
                    <a:lumMod val="75000"/>
                    <a:lumOff val="25000"/>
                  </a:schemeClr>
                </a:solidFill>
                <a:latin typeface="Calibri" pitchFamily="34" charset="0"/>
              </a:rPr>
              <a:t> </a:t>
            </a:r>
            <a:r>
              <a:rPr lang="en-US" sz="1600" i="1" dirty="0" err="1">
                <a:solidFill>
                  <a:schemeClr val="tx1">
                    <a:lumMod val="75000"/>
                    <a:lumOff val="25000"/>
                  </a:schemeClr>
                </a:solidFill>
                <a:latin typeface="Calibri" pitchFamily="34" charset="0"/>
              </a:rPr>
              <a:t>une</a:t>
            </a:r>
            <a:r>
              <a:rPr lang="en-US" sz="1600" i="1" dirty="0">
                <a:solidFill>
                  <a:schemeClr val="tx1">
                    <a:lumMod val="75000"/>
                    <a:lumOff val="25000"/>
                  </a:schemeClr>
                </a:solidFill>
                <a:latin typeface="Calibri" pitchFamily="34" charset="0"/>
              </a:rPr>
              <a:t> population </a:t>
            </a:r>
            <a:r>
              <a:rPr lang="en-US" sz="1600" i="1" dirty="0" err="1">
                <a:solidFill>
                  <a:schemeClr val="tx1">
                    <a:lumMod val="75000"/>
                    <a:lumOff val="25000"/>
                  </a:schemeClr>
                </a:solidFill>
                <a:latin typeface="Calibri" pitchFamily="34" charset="0"/>
              </a:rPr>
              <a:t>cible</a:t>
            </a:r>
            <a:r>
              <a:rPr lang="en-US" sz="1600" i="1" dirty="0">
                <a:solidFill>
                  <a:schemeClr val="tx1">
                    <a:lumMod val="75000"/>
                    <a:lumOff val="25000"/>
                  </a:schemeClr>
                </a:solidFill>
                <a:latin typeface="Calibri" pitchFamily="34" charset="0"/>
              </a:rPr>
              <a:t> ne </a:t>
            </a:r>
            <a:r>
              <a:rPr lang="en-US" sz="1600" i="1" dirty="0" err="1">
                <a:solidFill>
                  <a:schemeClr val="tx1">
                    <a:lumMod val="75000"/>
                    <a:lumOff val="25000"/>
                  </a:schemeClr>
                </a:solidFill>
                <a:latin typeface="Calibri" pitchFamily="34" charset="0"/>
              </a:rPr>
              <a:t>suffit</a:t>
            </a:r>
            <a:r>
              <a:rPr lang="en-US" sz="1600" i="1" dirty="0">
                <a:solidFill>
                  <a:schemeClr val="tx1">
                    <a:lumMod val="75000"/>
                    <a:lumOff val="25000"/>
                  </a:schemeClr>
                </a:solidFill>
                <a:latin typeface="Calibri" pitchFamily="34" charset="0"/>
              </a:rPr>
              <a:t> pas, les </a:t>
            </a:r>
            <a:r>
              <a:rPr lang="en-US" sz="1600" i="1" dirty="0" err="1">
                <a:solidFill>
                  <a:schemeClr val="tx1">
                    <a:lumMod val="75000"/>
                    <a:lumOff val="25000"/>
                  </a:schemeClr>
                </a:solidFill>
                <a:latin typeface="Calibri" pitchFamily="34" charset="0"/>
              </a:rPr>
              <a:t>produits</a:t>
            </a:r>
            <a:r>
              <a:rPr lang="en-US" sz="1600" i="1" dirty="0">
                <a:solidFill>
                  <a:schemeClr val="tx1">
                    <a:lumMod val="75000"/>
                    <a:lumOff val="25000"/>
                  </a:schemeClr>
                </a:solidFill>
                <a:latin typeface="Calibri" pitchFamily="34" charset="0"/>
              </a:rPr>
              <a:t> et services </a:t>
            </a:r>
            <a:r>
              <a:rPr lang="en-US" sz="1600" i="1" dirty="0" err="1">
                <a:solidFill>
                  <a:schemeClr val="tx1">
                    <a:lumMod val="75000"/>
                    <a:lumOff val="25000"/>
                  </a:schemeClr>
                </a:solidFill>
                <a:latin typeface="Calibri" pitchFamily="34" charset="0"/>
              </a:rPr>
              <a:t>doivent</a:t>
            </a:r>
            <a:r>
              <a:rPr lang="en-US" sz="1600" i="1" dirty="0">
                <a:solidFill>
                  <a:schemeClr val="tx1">
                    <a:lumMod val="75000"/>
                    <a:lumOff val="25000"/>
                  </a:schemeClr>
                </a:solidFill>
                <a:latin typeface="Calibri" pitchFamily="34" charset="0"/>
              </a:rPr>
              <a:t> </a:t>
            </a:r>
            <a:r>
              <a:rPr lang="en-US" sz="1600" i="1" dirty="0" err="1">
                <a:solidFill>
                  <a:schemeClr val="tx1">
                    <a:lumMod val="75000"/>
                    <a:lumOff val="25000"/>
                  </a:schemeClr>
                </a:solidFill>
                <a:latin typeface="Calibri" pitchFamily="34" charset="0"/>
              </a:rPr>
              <a:t>eux</a:t>
            </a:r>
            <a:r>
              <a:rPr lang="en-US" sz="1600" i="1" dirty="0">
                <a:solidFill>
                  <a:schemeClr val="tx1">
                    <a:lumMod val="75000"/>
                    <a:lumOff val="25000"/>
                  </a:schemeClr>
                </a:solidFill>
                <a:latin typeface="Calibri" pitchFamily="34" charset="0"/>
              </a:rPr>
              <a:t> </a:t>
            </a:r>
            <a:r>
              <a:rPr lang="en-US" sz="1600" i="1" dirty="0" err="1">
                <a:solidFill>
                  <a:schemeClr val="tx1">
                    <a:lumMod val="75000"/>
                    <a:lumOff val="25000"/>
                  </a:schemeClr>
                </a:solidFill>
                <a:latin typeface="Calibri" pitchFamily="34" charset="0"/>
              </a:rPr>
              <a:t>aussi</a:t>
            </a:r>
            <a:r>
              <a:rPr lang="en-US" sz="1600" i="1" dirty="0">
                <a:solidFill>
                  <a:schemeClr val="tx1">
                    <a:lumMod val="75000"/>
                    <a:lumOff val="25000"/>
                  </a:schemeClr>
                </a:solidFill>
                <a:latin typeface="Calibri" pitchFamily="34" charset="0"/>
              </a:rPr>
              <a:t> </a:t>
            </a:r>
            <a:r>
              <a:rPr lang="en-US" sz="1600" i="1" dirty="0" err="1">
                <a:solidFill>
                  <a:schemeClr val="tx1">
                    <a:lumMod val="75000"/>
                    <a:lumOff val="25000"/>
                  </a:schemeClr>
                </a:solidFill>
                <a:latin typeface="Calibri" pitchFamily="34" charset="0"/>
              </a:rPr>
              <a:t>s’adapter</a:t>
            </a:r>
            <a:r>
              <a:rPr lang="en-US" sz="1600" i="1" dirty="0">
                <a:solidFill>
                  <a:schemeClr val="tx1">
                    <a:lumMod val="75000"/>
                    <a:lumOff val="25000"/>
                  </a:schemeClr>
                </a:solidFill>
                <a:latin typeface="Calibri" pitchFamily="34" charset="0"/>
              </a:rPr>
              <a:t> aux </a:t>
            </a:r>
            <a:r>
              <a:rPr lang="en-US" sz="1600" i="1" dirty="0" err="1">
                <a:solidFill>
                  <a:schemeClr val="tx1">
                    <a:lumMod val="75000"/>
                    <a:lumOff val="25000"/>
                  </a:schemeClr>
                </a:solidFill>
                <a:latin typeface="Calibri" pitchFamily="34" charset="0"/>
              </a:rPr>
              <a:t>besoins</a:t>
            </a:r>
            <a:r>
              <a:rPr lang="en-US" sz="1600" i="1" dirty="0">
                <a:solidFill>
                  <a:schemeClr val="tx1">
                    <a:lumMod val="75000"/>
                    <a:lumOff val="25000"/>
                  </a:schemeClr>
                </a:solidFill>
                <a:latin typeface="Calibri" pitchFamily="34" charset="0"/>
              </a:rPr>
              <a:t> du client </a:t>
            </a:r>
            <a:r>
              <a:rPr lang="en-US" sz="1600" i="1" dirty="0" err="1">
                <a:solidFill>
                  <a:schemeClr val="tx1">
                    <a:lumMod val="75000"/>
                    <a:lumOff val="25000"/>
                  </a:schemeClr>
                </a:solidFill>
                <a:latin typeface="Calibri" pitchFamily="34" charset="0"/>
              </a:rPr>
              <a:t>si</a:t>
            </a:r>
            <a:r>
              <a:rPr lang="en-US" sz="1600" i="1" dirty="0">
                <a:solidFill>
                  <a:schemeClr val="tx1">
                    <a:lumMod val="75000"/>
                    <a:lumOff val="25000"/>
                  </a:schemeClr>
                </a:solidFill>
                <a:latin typeface="Calibri" pitchFamily="34" charset="0"/>
              </a:rPr>
              <a:t> </a:t>
            </a:r>
            <a:r>
              <a:rPr lang="en-US" sz="1600" i="1" dirty="0" err="1">
                <a:solidFill>
                  <a:schemeClr val="tx1">
                    <a:lumMod val="75000"/>
                    <a:lumOff val="25000"/>
                  </a:schemeClr>
                </a:solidFill>
                <a:latin typeface="Calibri" pitchFamily="34" charset="0"/>
              </a:rPr>
              <a:t>ils</a:t>
            </a:r>
            <a:r>
              <a:rPr lang="en-US" sz="1600" i="1" dirty="0">
                <a:solidFill>
                  <a:schemeClr val="tx1">
                    <a:lumMod val="75000"/>
                    <a:lumOff val="25000"/>
                  </a:schemeClr>
                </a:solidFill>
                <a:latin typeface="Calibri" pitchFamily="34" charset="0"/>
              </a:rPr>
              <a:t> </a:t>
            </a:r>
            <a:r>
              <a:rPr lang="en-US" sz="1600" i="1" dirty="0" err="1">
                <a:solidFill>
                  <a:schemeClr val="tx1">
                    <a:lumMod val="75000"/>
                    <a:lumOff val="25000"/>
                  </a:schemeClr>
                </a:solidFill>
                <a:latin typeface="Calibri" pitchFamily="34" charset="0"/>
              </a:rPr>
              <a:t>doivent</a:t>
            </a:r>
            <a:r>
              <a:rPr lang="en-US" sz="1600" i="1" dirty="0">
                <a:solidFill>
                  <a:schemeClr val="tx1">
                    <a:lumMod val="75000"/>
                    <a:lumOff val="25000"/>
                  </a:schemeClr>
                </a:solidFill>
                <a:latin typeface="Calibri" pitchFamily="34" charset="0"/>
              </a:rPr>
              <a:t> </a:t>
            </a:r>
            <a:r>
              <a:rPr lang="en-US" sz="1600" i="1" dirty="0" err="1">
                <a:solidFill>
                  <a:schemeClr val="tx1">
                    <a:lumMod val="75000"/>
                    <a:lumOff val="25000"/>
                  </a:schemeClr>
                </a:solidFill>
                <a:latin typeface="Calibri" pitchFamily="34" charset="0"/>
              </a:rPr>
              <a:t>leur</a:t>
            </a:r>
            <a:r>
              <a:rPr lang="en-US" sz="1600" i="1" dirty="0">
                <a:solidFill>
                  <a:schemeClr val="tx1">
                    <a:lumMod val="75000"/>
                    <a:lumOff val="25000"/>
                  </a:schemeClr>
                </a:solidFill>
                <a:latin typeface="Calibri" pitchFamily="34" charset="0"/>
              </a:rPr>
              <a:t> </a:t>
            </a:r>
            <a:r>
              <a:rPr lang="en-US" sz="1600" i="1" dirty="0" err="1">
                <a:solidFill>
                  <a:schemeClr val="tx1">
                    <a:lumMod val="75000"/>
                    <a:lumOff val="25000"/>
                  </a:schemeClr>
                </a:solidFill>
                <a:latin typeface="Calibri" pitchFamily="34" charset="0"/>
              </a:rPr>
              <a:t>être</a:t>
            </a:r>
            <a:r>
              <a:rPr lang="en-US" sz="1600" i="1" dirty="0">
                <a:solidFill>
                  <a:schemeClr val="tx1">
                    <a:lumMod val="75000"/>
                    <a:lumOff val="25000"/>
                  </a:schemeClr>
                </a:solidFill>
                <a:latin typeface="Calibri" pitchFamily="34" charset="0"/>
              </a:rPr>
              <a:t> </a:t>
            </a:r>
            <a:r>
              <a:rPr lang="en-US" sz="1600" i="1" dirty="0" err="1">
                <a:solidFill>
                  <a:schemeClr val="tx1">
                    <a:lumMod val="75000"/>
                    <a:lumOff val="25000"/>
                  </a:schemeClr>
                </a:solidFill>
                <a:latin typeface="Calibri" pitchFamily="34" charset="0"/>
              </a:rPr>
              <a:t>bénéfiques</a:t>
            </a:r>
            <a:r>
              <a:rPr lang="en-US" sz="1600" i="1" dirty="0">
                <a:solidFill>
                  <a:schemeClr val="tx1">
                    <a:lumMod val="75000"/>
                    <a:lumOff val="25000"/>
                  </a:schemeClr>
                </a:solidFill>
                <a:latin typeface="Calibri" pitchFamily="34" charset="0"/>
              </a:rPr>
              <a:t>. </a:t>
            </a:r>
            <a:endParaRPr lang="fr-FR" sz="1600" i="1" dirty="0">
              <a:solidFill>
                <a:schemeClr val="tx1">
                  <a:lumMod val="75000"/>
                  <a:lumOff val="25000"/>
                </a:schemeClr>
              </a:solidFill>
              <a:latin typeface="Calibri" pitchFamily="34" charset="0"/>
            </a:endParaRPr>
          </a:p>
        </p:txBody>
      </p:sp>
      <p:sp>
        <p:nvSpPr>
          <p:cNvPr id="14" name="Rectangle à coins arrondis 13"/>
          <p:cNvSpPr/>
          <p:nvPr/>
        </p:nvSpPr>
        <p:spPr>
          <a:xfrm>
            <a:off x="4677534" y="3530342"/>
            <a:ext cx="3601999" cy="1346442"/>
          </a:xfrm>
          <a:prstGeom prst="wedgeRoundRectCallou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solidFill>
                  <a:schemeClr val="tx1">
                    <a:lumMod val="85000"/>
                    <a:lumOff val="15000"/>
                  </a:schemeClr>
                </a:solidFill>
              </a:rPr>
              <a:t>“</a:t>
            </a:r>
            <a:r>
              <a:rPr lang="fr-FR" sz="1600" dirty="0">
                <a:solidFill>
                  <a:schemeClr val="tx1">
                    <a:lumMod val="85000"/>
                    <a:lumOff val="15000"/>
                  </a:schemeClr>
                </a:solidFill>
              </a:rPr>
              <a:t>Comment nous collectons des informations sur les besoins et préférences des clients?</a:t>
            </a:r>
            <a:endParaRPr lang="fr-FR" sz="2000" dirty="0">
              <a:solidFill>
                <a:schemeClr val="tx1">
                  <a:lumMod val="85000"/>
                  <a:lumOff val="15000"/>
                </a:schemeClr>
              </a:solidFill>
            </a:endParaRPr>
          </a:p>
          <a:p>
            <a:pPr algn="ctr"/>
            <a:r>
              <a:rPr lang="en-US" sz="2000" b="1" dirty="0">
                <a:solidFill>
                  <a:schemeClr val="tx2">
                    <a:lumMod val="65000"/>
                    <a:lumOff val="35000"/>
                  </a:schemeClr>
                </a:solidFill>
              </a:rPr>
              <a:t>? </a:t>
            </a:r>
            <a:r>
              <a:rPr lang="en-US" sz="1600" dirty="0">
                <a:solidFill>
                  <a:schemeClr val="tx2">
                    <a:lumMod val="65000"/>
                    <a:lumOff val="35000"/>
                  </a:schemeClr>
                </a:solidFill>
              </a:rPr>
              <a:t>”</a:t>
            </a:r>
            <a:endParaRPr lang="fr-FR" sz="2000" dirty="0">
              <a:solidFill>
                <a:schemeClr val="tx2">
                  <a:lumMod val="65000"/>
                  <a:lumOff val="35000"/>
                </a:schemeClr>
              </a:solidFill>
            </a:endParaRPr>
          </a:p>
        </p:txBody>
      </p:sp>
      <p:graphicFrame>
        <p:nvGraphicFramePr>
          <p:cNvPr id="8" name="Graphique 9"/>
          <p:cNvGraphicFramePr>
            <a:graphicFrameLocks/>
          </p:cNvGraphicFramePr>
          <p:nvPr>
            <p:extLst/>
          </p:nvPr>
        </p:nvGraphicFramePr>
        <p:xfrm>
          <a:off x="337622" y="3273221"/>
          <a:ext cx="4042992" cy="28615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89083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a:solidFill>
                  <a:srgbClr val="682FA1"/>
                </a:solidFill>
                <a:latin typeface="Malgun Gothic Semilight" charset="-127"/>
                <a:ea typeface="Malgun Gothic Semilight" charset="-127"/>
                <a:cs typeface="Malgun Gothic Semilight" charset="-127"/>
              </a:rPr>
              <a:t>Résultats de la Dimension 3</a:t>
            </a:r>
          </a:p>
        </p:txBody>
      </p:sp>
      <p:sp>
        <p:nvSpPr>
          <p:cNvPr id="15" name="Espace réservé du contenu 2"/>
          <p:cNvSpPr>
            <a:spLocks noGrp="1"/>
          </p:cNvSpPr>
          <p:nvPr>
            <p:ph sz="half" idx="1"/>
          </p:nvPr>
        </p:nvSpPr>
        <p:spPr>
          <a:xfrm>
            <a:off x="822960" y="3125336"/>
            <a:ext cx="4322246" cy="3243931"/>
          </a:xfrm>
        </p:spPr>
        <p:txBody>
          <a:bodyPr>
            <a:normAutofit/>
          </a:bodyPr>
          <a:lstStyle/>
          <a:p>
            <a:pPr algn="just"/>
            <a:r>
              <a:rPr lang="fr-FR" sz="1600" i="1" dirty="0"/>
              <a:t>Récapitulez les activités et les efforts de l’IMF répondant aux normes de la Dimension 3. Débutez avec les résultats positifs, c'est-à-dire les normes  auxquelles l’IMF a obtenu un (très bon) score. Mentionnez les efforts ou les circonstances particulières qui expliquent l’obtention de tels scores, mais également les éventuelles initiatives en cours, dont la mise en œuvre influencera le score dans un futur proche. </a:t>
            </a:r>
            <a:endParaRPr lang="fr-FR" sz="1600" i="1" dirty="0">
              <a:solidFill>
                <a:schemeClr val="tx1">
                  <a:lumMod val="85000"/>
                  <a:lumOff val="15000"/>
                </a:schemeClr>
              </a:solidFill>
              <a:latin typeface="Calibri" pitchFamily="34" charset="0"/>
            </a:endParaRPr>
          </a:p>
        </p:txBody>
      </p:sp>
      <p:sp>
        <p:nvSpPr>
          <p:cNvPr id="16" name="Espace réservé du contenu 11"/>
          <p:cNvSpPr>
            <a:spLocks noGrp="1"/>
          </p:cNvSpPr>
          <p:nvPr>
            <p:ph sz="half" idx="2"/>
          </p:nvPr>
        </p:nvSpPr>
        <p:spPr>
          <a:xfrm>
            <a:off x="5431808" y="3125336"/>
            <a:ext cx="3084395" cy="3243932"/>
          </a:xfrm>
        </p:spPr>
        <p:txBody>
          <a:bodyPr>
            <a:normAutofit/>
          </a:bodyPr>
          <a:lstStyle/>
          <a:p>
            <a:pPr lvl="0" algn="just"/>
            <a:r>
              <a:rPr lang="en-US" sz="1600" i="1" dirty="0" err="1">
                <a:solidFill>
                  <a:schemeClr val="tx1">
                    <a:lumMod val="85000"/>
                    <a:lumOff val="15000"/>
                  </a:schemeClr>
                </a:solidFill>
                <a:latin typeface="Calibri" pitchFamily="34" charset="0"/>
              </a:rPr>
              <a:t>Identifiez</a:t>
            </a:r>
            <a:r>
              <a:rPr lang="en-US" sz="1600" i="1" dirty="0">
                <a:solidFill>
                  <a:schemeClr val="tx1">
                    <a:lumMod val="85000"/>
                    <a:lumOff val="15000"/>
                  </a:schemeClr>
                </a:solidFill>
                <a:latin typeface="Calibri" pitchFamily="34" charset="0"/>
              </a:rPr>
              <a:t> les aspects  de </a:t>
            </a:r>
            <a:r>
              <a:rPr lang="en-US" sz="1600" i="1" dirty="0" err="1">
                <a:solidFill>
                  <a:schemeClr val="tx1">
                    <a:lumMod val="85000"/>
                    <a:lumOff val="15000"/>
                  </a:schemeClr>
                </a:solidFill>
                <a:latin typeface="Calibri" pitchFamily="34" charset="0"/>
              </a:rPr>
              <a:t>cette</a:t>
            </a:r>
            <a:r>
              <a:rPr lang="en-US" sz="1600" i="1" dirty="0">
                <a:solidFill>
                  <a:schemeClr val="tx1">
                    <a:lumMod val="85000"/>
                    <a:lumOff val="15000"/>
                  </a:schemeClr>
                </a:solidFill>
                <a:latin typeface="Calibri" pitchFamily="34" charset="0"/>
              </a:rPr>
              <a:t> dimension </a:t>
            </a:r>
            <a:r>
              <a:rPr lang="en-US" sz="1600" i="1" dirty="0" err="1">
                <a:solidFill>
                  <a:schemeClr val="tx1">
                    <a:lumMod val="85000"/>
                    <a:lumOff val="15000"/>
                  </a:schemeClr>
                </a:solidFill>
                <a:latin typeface="Calibri" pitchFamily="34" charset="0"/>
              </a:rPr>
              <a:t>à</a:t>
            </a:r>
            <a:r>
              <a:rPr lang="en-US" sz="1600" i="1" dirty="0">
                <a:solidFill>
                  <a:schemeClr val="tx1">
                    <a:lumMod val="85000"/>
                    <a:lumOff val="15000"/>
                  </a:schemeClr>
                </a:solidFill>
                <a:latin typeface="Calibri" pitchFamily="34" charset="0"/>
              </a:rPr>
              <a:t> </a:t>
            </a:r>
            <a:r>
              <a:rPr lang="en-US" sz="1600" i="1" dirty="0" err="1">
                <a:solidFill>
                  <a:schemeClr val="tx1">
                    <a:lumMod val="85000"/>
                    <a:lumOff val="15000"/>
                  </a:schemeClr>
                </a:solidFill>
                <a:latin typeface="Calibri" pitchFamily="34" charset="0"/>
              </a:rPr>
              <a:t>améliorer</a:t>
            </a:r>
            <a:r>
              <a:rPr lang="en-US" sz="1600" i="1" dirty="0">
                <a:solidFill>
                  <a:schemeClr val="tx1">
                    <a:lumMod val="85000"/>
                    <a:lumOff val="15000"/>
                  </a:schemeClr>
                </a:solidFill>
                <a:latin typeface="Calibri" pitchFamily="34" charset="0"/>
              </a:rPr>
              <a:t> (</a:t>
            </a:r>
            <a:r>
              <a:rPr lang="en-US" sz="1600" i="1" dirty="0" err="1">
                <a:solidFill>
                  <a:schemeClr val="tx1">
                    <a:lumMod val="85000"/>
                    <a:lumOff val="15000"/>
                  </a:schemeClr>
                </a:solidFill>
                <a:latin typeface="Calibri" pitchFamily="34" charset="0"/>
              </a:rPr>
              <a:t>pratiques</a:t>
            </a:r>
            <a:r>
              <a:rPr lang="en-US" sz="1600" i="1" dirty="0">
                <a:solidFill>
                  <a:schemeClr val="tx1">
                    <a:lumMod val="85000"/>
                    <a:lumOff val="15000"/>
                  </a:schemeClr>
                </a:solidFill>
                <a:latin typeface="Calibri" pitchFamily="34" charset="0"/>
              </a:rPr>
              <a:t> pour </a:t>
            </a:r>
            <a:r>
              <a:rPr lang="en-US" sz="1600" i="1" dirty="0" err="1">
                <a:solidFill>
                  <a:schemeClr val="tx1">
                    <a:lumMod val="85000"/>
                    <a:lumOff val="15000"/>
                  </a:schemeClr>
                </a:solidFill>
                <a:latin typeface="Calibri" pitchFamily="34" charset="0"/>
              </a:rPr>
              <a:t>lesquelles</a:t>
            </a:r>
            <a:r>
              <a:rPr lang="en-US" sz="1600" i="1" dirty="0">
                <a:solidFill>
                  <a:schemeClr val="tx1">
                    <a:lumMod val="85000"/>
                    <a:lumOff val="15000"/>
                  </a:schemeClr>
                </a:solidFill>
                <a:latin typeface="Calibri" pitchFamily="34" charset="0"/>
              </a:rPr>
              <a:t> le MFI a </a:t>
            </a:r>
            <a:r>
              <a:rPr lang="en-US" sz="1600" i="1" dirty="0" err="1">
                <a:solidFill>
                  <a:schemeClr val="tx1">
                    <a:lumMod val="85000"/>
                    <a:lumOff val="15000"/>
                  </a:schemeClr>
                </a:solidFill>
                <a:latin typeface="Calibri" pitchFamily="34" charset="0"/>
              </a:rPr>
              <a:t>obtenu</a:t>
            </a:r>
            <a:r>
              <a:rPr lang="en-US" sz="1600" i="1" dirty="0">
                <a:solidFill>
                  <a:schemeClr val="tx1">
                    <a:lumMod val="85000"/>
                    <a:lumOff val="15000"/>
                  </a:schemeClr>
                </a:solidFill>
                <a:latin typeface="Calibri" pitchFamily="34" charset="0"/>
              </a:rPr>
              <a:t> un score </a:t>
            </a:r>
            <a:r>
              <a:rPr lang="en-US" sz="1600" i="1" dirty="0" err="1">
                <a:solidFill>
                  <a:schemeClr val="tx1">
                    <a:lumMod val="85000"/>
                    <a:lumOff val="15000"/>
                  </a:schemeClr>
                </a:solidFill>
                <a:latin typeface="Calibri" pitchFamily="34" charset="0"/>
              </a:rPr>
              <a:t>relativement</a:t>
            </a:r>
            <a:r>
              <a:rPr lang="en-US" sz="1600" i="1" dirty="0">
                <a:solidFill>
                  <a:schemeClr val="tx1">
                    <a:lumMod val="85000"/>
                    <a:lumOff val="15000"/>
                  </a:schemeClr>
                </a:solidFill>
                <a:latin typeface="Calibri" pitchFamily="34" charset="0"/>
              </a:rPr>
              <a:t> bas)</a:t>
            </a:r>
          </a:p>
          <a:p>
            <a:pPr lvl="0" algn="just"/>
            <a:endParaRPr lang="fr-FR" sz="1600" i="1" dirty="0">
              <a:solidFill>
                <a:schemeClr val="tx1">
                  <a:lumMod val="85000"/>
                  <a:lumOff val="15000"/>
                </a:schemeClr>
              </a:solidFill>
              <a:latin typeface="Calibri" pitchFamily="34" charset="0"/>
            </a:endParaRPr>
          </a:p>
        </p:txBody>
      </p:sp>
      <p:grpSp>
        <p:nvGrpSpPr>
          <p:cNvPr id="17" name="Grouper 16"/>
          <p:cNvGrpSpPr/>
          <p:nvPr/>
        </p:nvGrpSpPr>
        <p:grpSpPr>
          <a:xfrm>
            <a:off x="6326676" y="2175876"/>
            <a:ext cx="600075" cy="600075"/>
            <a:chOff x="6354282" y="2000250"/>
            <a:chExt cx="600075" cy="600075"/>
          </a:xfrm>
        </p:grpSpPr>
        <p:sp>
          <p:nvSpPr>
            <p:cNvPr id="18" name="Organigramme : Processus 15"/>
            <p:cNvSpPr/>
            <p:nvPr/>
          </p:nvSpPr>
          <p:spPr>
            <a:xfrm>
              <a:off x="6488608" y="2266493"/>
              <a:ext cx="360000" cy="72000"/>
            </a:xfrm>
            <a:prstGeom prst="flowChartProcess">
              <a:avLst/>
            </a:prstGeom>
            <a:solidFill>
              <a:srgbClr val="DF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p:nvPr/>
          </p:nvSpPr>
          <p:spPr>
            <a:xfrm>
              <a:off x="6354282" y="2000250"/>
              <a:ext cx="600075" cy="600075"/>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grpSp>
      <p:grpSp>
        <p:nvGrpSpPr>
          <p:cNvPr id="20" name="Grouper 19"/>
          <p:cNvGrpSpPr/>
          <p:nvPr/>
        </p:nvGrpSpPr>
        <p:grpSpPr>
          <a:xfrm>
            <a:off x="2684045" y="2214081"/>
            <a:ext cx="600075" cy="600075"/>
            <a:chOff x="2014538" y="2000250"/>
            <a:chExt cx="600075" cy="600075"/>
          </a:xfrm>
        </p:grpSpPr>
        <p:sp>
          <p:nvSpPr>
            <p:cNvPr id="21" name="Croix 20"/>
            <p:cNvSpPr/>
            <p:nvPr/>
          </p:nvSpPr>
          <p:spPr>
            <a:xfrm>
              <a:off x="2147631" y="2129072"/>
              <a:ext cx="346842" cy="346842"/>
            </a:xfrm>
            <a:prstGeom prst="plus">
              <a:avLst>
                <a:gd name="adj" fmla="val 39286"/>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p:cNvSpPr/>
            <p:nvPr/>
          </p:nvSpPr>
          <p:spPr>
            <a:xfrm>
              <a:off x="2014538" y="2000250"/>
              <a:ext cx="600075" cy="600075"/>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grpSp>
    </p:spTree>
    <p:extLst>
      <p:ext uri="{BB962C8B-B14F-4D97-AF65-F5344CB8AC3E}">
        <p14:creationId xmlns:p14="http://schemas.microsoft.com/office/powerpoint/2010/main" val="447800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22960" y="2229872"/>
            <a:ext cx="7543800" cy="670034"/>
          </a:xfrm>
          <a:prstGeom prst="rect">
            <a:avLst/>
          </a:prstGeom>
          <a:noFill/>
          <a:ln w="12700" cmpd="sng">
            <a:solidFill>
              <a:srgbClr val="8AD1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i="1" dirty="0">
                <a:solidFill>
                  <a:schemeClr val="tx1">
                    <a:lumMod val="75000"/>
                    <a:lumOff val="25000"/>
                  </a:schemeClr>
                </a:solidFill>
              </a:rPr>
              <a:t>Les pratiques qu’une institution doit mettre en place afin de veiller à ne pas nuire à ses clients. </a:t>
            </a:r>
            <a:endParaRPr lang="en-US" sz="1600" i="1" dirty="0">
              <a:solidFill>
                <a:schemeClr val="tx1">
                  <a:lumMod val="75000"/>
                  <a:lumOff val="25000"/>
                </a:schemeClr>
              </a:solidFill>
            </a:endParaRPr>
          </a:p>
        </p:txBody>
      </p:sp>
      <p:sp>
        <p:nvSpPr>
          <p:cNvPr id="14" name="Titre 13"/>
          <p:cNvSpPr>
            <a:spLocks noGrp="1"/>
          </p:cNvSpPr>
          <p:nvPr>
            <p:ph type="title"/>
          </p:nvPr>
        </p:nvSpPr>
        <p:spPr>
          <a:xfrm>
            <a:off x="822959" y="286604"/>
            <a:ext cx="8315325" cy="1450757"/>
          </a:xfrm>
        </p:spPr>
        <p:txBody>
          <a:bodyPr>
            <a:normAutofit/>
          </a:bodyPr>
          <a:lstStyle/>
          <a:p>
            <a:r>
              <a:rPr lang="fr-FR" sz="2400" dirty="0">
                <a:solidFill>
                  <a:srgbClr val="71D136"/>
                </a:solidFill>
                <a:latin typeface="Malgun Gothic Semilight" charset="-127"/>
                <a:ea typeface="Malgun Gothic Semilight" charset="-127"/>
                <a:cs typeface="Malgun Gothic Semilight" charset="-127"/>
              </a:rPr>
              <a:t>Dimension 4: Traiter les clients de manière responsable</a:t>
            </a:r>
          </a:p>
        </p:txBody>
      </p:sp>
      <p:sp>
        <p:nvSpPr>
          <p:cNvPr id="17" name="Rectangle à coins arrondis 16"/>
          <p:cNvSpPr/>
          <p:nvPr/>
        </p:nvSpPr>
        <p:spPr>
          <a:xfrm>
            <a:off x="5180006" y="3675883"/>
            <a:ext cx="3458858" cy="1851460"/>
          </a:xfrm>
          <a:prstGeom prst="wedgeRoundRectCallou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solidFill>
                  <a:schemeClr val="tx1">
                    <a:lumMod val="65000"/>
                    <a:lumOff val="35000"/>
                  </a:schemeClr>
                </a:solidFill>
              </a:rPr>
              <a:t>“Comment </a:t>
            </a:r>
            <a:r>
              <a:rPr lang="en-US" sz="1600" dirty="0" err="1">
                <a:solidFill>
                  <a:schemeClr val="tx1">
                    <a:lumMod val="65000"/>
                    <a:lumOff val="35000"/>
                  </a:schemeClr>
                </a:solidFill>
              </a:rPr>
              <a:t>mettons</a:t>
            </a:r>
            <a:r>
              <a:rPr lang="en-US" sz="1600" dirty="0">
                <a:solidFill>
                  <a:schemeClr val="tx1">
                    <a:lumMod val="65000"/>
                    <a:lumOff val="35000"/>
                  </a:schemeClr>
                </a:solidFill>
              </a:rPr>
              <a:t>-nous </a:t>
            </a:r>
            <a:r>
              <a:rPr lang="en-US" sz="1600" dirty="0" err="1">
                <a:solidFill>
                  <a:schemeClr val="tx1">
                    <a:lumMod val="65000"/>
                    <a:lumOff val="35000"/>
                  </a:schemeClr>
                </a:solidFill>
              </a:rPr>
              <a:t>en</a:t>
            </a:r>
            <a:r>
              <a:rPr lang="en-US" sz="1600" dirty="0">
                <a:solidFill>
                  <a:schemeClr val="tx1">
                    <a:lumMod val="65000"/>
                    <a:lumOff val="35000"/>
                  </a:schemeClr>
                </a:solidFill>
              </a:rPr>
              <a:t> place </a:t>
            </a:r>
            <a:r>
              <a:rPr lang="en-US" sz="1600" dirty="0" err="1">
                <a:solidFill>
                  <a:schemeClr val="tx1">
                    <a:lumMod val="65000"/>
                    <a:lumOff val="35000"/>
                  </a:schemeClr>
                </a:solidFill>
              </a:rPr>
              <a:t>une</a:t>
            </a:r>
            <a:r>
              <a:rPr lang="en-US" sz="1600" dirty="0">
                <a:solidFill>
                  <a:schemeClr val="tx1">
                    <a:lumMod val="65000"/>
                    <a:lumOff val="35000"/>
                  </a:schemeClr>
                </a:solidFill>
              </a:rPr>
              <a:t> </a:t>
            </a:r>
            <a:r>
              <a:rPr lang="en-US" sz="1600" dirty="0" err="1">
                <a:solidFill>
                  <a:schemeClr val="tx1">
                    <a:lumMod val="65000"/>
                    <a:lumOff val="35000"/>
                  </a:schemeClr>
                </a:solidFill>
              </a:rPr>
              <a:t>prévention</a:t>
            </a:r>
            <a:r>
              <a:rPr lang="en-US" sz="1600" dirty="0">
                <a:solidFill>
                  <a:schemeClr val="tx1">
                    <a:lumMod val="65000"/>
                    <a:lumOff val="35000"/>
                  </a:schemeClr>
                </a:solidFill>
              </a:rPr>
              <a:t> </a:t>
            </a:r>
            <a:r>
              <a:rPr lang="en-US" sz="1600" dirty="0" err="1">
                <a:solidFill>
                  <a:schemeClr val="tx1">
                    <a:lumMod val="65000"/>
                    <a:lumOff val="35000"/>
                  </a:schemeClr>
                </a:solidFill>
              </a:rPr>
              <a:t>autour</a:t>
            </a:r>
            <a:r>
              <a:rPr lang="en-US" sz="1600" dirty="0">
                <a:solidFill>
                  <a:schemeClr val="tx1">
                    <a:lumMod val="65000"/>
                    <a:lumOff val="35000"/>
                  </a:schemeClr>
                </a:solidFill>
              </a:rPr>
              <a:t> du </a:t>
            </a:r>
            <a:r>
              <a:rPr lang="en-US" sz="1600" dirty="0" err="1">
                <a:solidFill>
                  <a:schemeClr val="tx1">
                    <a:lumMod val="65000"/>
                    <a:lumOff val="35000"/>
                  </a:schemeClr>
                </a:solidFill>
              </a:rPr>
              <a:t>surendettement</a:t>
            </a:r>
            <a:r>
              <a:rPr lang="en-US" sz="1600" dirty="0">
                <a:solidFill>
                  <a:schemeClr val="tx1">
                    <a:lumMod val="65000"/>
                    <a:lumOff val="35000"/>
                  </a:schemeClr>
                </a:solidFill>
              </a:rPr>
              <a:t>, un </a:t>
            </a:r>
            <a:r>
              <a:rPr lang="en-US" sz="1600" dirty="0" err="1">
                <a:solidFill>
                  <a:schemeClr val="tx1">
                    <a:lumMod val="65000"/>
                    <a:lumOff val="35000"/>
                  </a:schemeClr>
                </a:solidFill>
              </a:rPr>
              <a:t>traitement</a:t>
            </a:r>
            <a:r>
              <a:rPr lang="en-US" sz="1600" dirty="0">
                <a:solidFill>
                  <a:schemeClr val="tx1">
                    <a:lumMod val="65000"/>
                    <a:lumOff val="35000"/>
                  </a:schemeClr>
                </a:solidFill>
              </a:rPr>
              <a:t> </a:t>
            </a:r>
            <a:r>
              <a:rPr lang="en-US" sz="1600" dirty="0" err="1">
                <a:solidFill>
                  <a:schemeClr val="tx1">
                    <a:lumMod val="65000"/>
                    <a:lumOff val="35000"/>
                  </a:schemeClr>
                </a:solidFill>
              </a:rPr>
              <a:t>respectueux</a:t>
            </a:r>
            <a:r>
              <a:rPr lang="en-US" sz="1600" dirty="0">
                <a:solidFill>
                  <a:schemeClr val="tx1">
                    <a:lumMod val="65000"/>
                    <a:lumOff val="35000"/>
                  </a:schemeClr>
                </a:solidFill>
              </a:rPr>
              <a:t> et </a:t>
            </a:r>
            <a:r>
              <a:rPr lang="en-US" sz="1600" dirty="0" err="1">
                <a:solidFill>
                  <a:schemeClr val="tx1">
                    <a:lumMod val="65000"/>
                    <a:lumOff val="35000"/>
                  </a:schemeClr>
                </a:solidFill>
              </a:rPr>
              <a:t>juste</a:t>
            </a:r>
            <a:r>
              <a:rPr lang="en-US" sz="1600" dirty="0">
                <a:solidFill>
                  <a:schemeClr val="tx1">
                    <a:lumMod val="65000"/>
                    <a:lumOff val="35000"/>
                  </a:schemeClr>
                </a:solidFill>
              </a:rPr>
              <a:t> des clients, </a:t>
            </a:r>
            <a:r>
              <a:rPr lang="en-US" sz="1600" dirty="0" err="1">
                <a:solidFill>
                  <a:schemeClr val="tx1">
                    <a:lumMod val="65000"/>
                    <a:lumOff val="35000"/>
                  </a:schemeClr>
                </a:solidFill>
              </a:rPr>
              <a:t>une</a:t>
            </a:r>
            <a:r>
              <a:rPr lang="en-US" sz="1600" dirty="0">
                <a:solidFill>
                  <a:schemeClr val="tx1">
                    <a:lumMod val="65000"/>
                    <a:lumOff val="35000"/>
                  </a:schemeClr>
                </a:solidFill>
              </a:rPr>
              <a:t> protection des </a:t>
            </a:r>
            <a:r>
              <a:rPr lang="en-US" sz="1600" dirty="0" err="1">
                <a:solidFill>
                  <a:schemeClr val="tx1">
                    <a:lumMod val="65000"/>
                    <a:lumOff val="35000"/>
                  </a:schemeClr>
                </a:solidFill>
              </a:rPr>
              <a:t>données</a:t>
            </a:r>
            <a:r>
              <a:rPr lang="en-US" sz="1600" dirty="0">
                <a:solidFill>
                  <a:schemeClr val="tx1">
                    <a:lumMod val="65000"/>
                    <a:lumOff val="35000"/>
                  </a:schemeClr>
                </a:solidFill>
              </a:rPr>
              <a:t> des clients, et des </a:t>
            </a:r>
            <a:r>
              <a:rPr lang="en-US" sz="1600" dirty="0" err="1">
                <a:solidFill>
                  <a:schemeClr val="tx1">
                    <a:lumMod val="65000"/>
                    <a:lumOff val="35000"/>
                  </a:schemeClr>
                </a:solidFill>
              </a:rPr>
              <a:t>méchanismes</a:t>
            </a:r>
            <a:r>
              <a:rPr lang="en-US" sz="1600" dirty="0">
                <a:solidFill>
                  <a:schemeClr val="tx1">
                    <a:lumMod val="65000"/>
                    <a:lumOff val="35000"/>
                  </a:schemeClr>
                </a:solidFill>
              </a:rPr>
              <a:t> de </a:t>
            </a:r>
            <a:r>
              <a:rPr lang="en-US" sz="1600" dirty="0" err="1">
                <a:solidFill>
                  <a:schemeClr val="tx1">
                    <a:lumMod val="65000"/>
                    <a:lumOff val="35000"/>
                  </a:schemeClr>
                </a:solidFill>
              </a:rPr>
              <a:t>résolution</a:t>
            </a:r>
            <a:r>
              <a:rPr lang="en-US" sz="1600" dirty="0">
                <a:solidFill>
                  <a:schemeClr val="tx1">
                    <a:lumMod val="65000"/>
                    <a:lumOff val="35000"/>
                  </a:schemeClr>
                </a:solidFill>
              </a:rPr>
              <a:t> des </a:t>
            </a:r>
            <a:r>
              <a:rPr lang="en-US" sz="1600" dirty="0" err="1">
                <a:solidFill>
                  <a:schemeClr val="tx1">
                    <a:lumMod val="65000"/>
                    <a:lumOff val="35000"/>
                  </a:schemeClr>
                </a:solidFill>
              </a:rPr>
              <a:t>plaintes</a:t>
            </a:r>
            <a:r>
              <a:rPr lang="en-US" sz="1600" dirty="0">
                <a:solidFill>
                  <a:schemeClr val="tx1">
                    <a:lumMod val="65000"/>
                    <a:lumOff val="35000"/>
                  </a:schemeClr>
                </a:solidFill>
              </a:rPr>
              <a:t> </a:t>
            </a:r>
            <a:r>
              <a:rPr lang="en-US" sz="2000" b="1" dirty="0">
                <a:solidFill>
                  <a:srgbClr val="83C935"/>
                </a:solidFill>
              </a:rPr>
              <a:t>?</a:t>
            </a:r>
            <a:r>
              <a:rPr lang="en-US" sz="2000" dirty="0">
                <a:solidFill>
                  <a:srgbClr val="89CC40"/>
                </a:solidFill>
              </a:rPr>
              <a:t> </a:t>
            </a:r>
            <a:r>
              <a:rPr lang="en-US" sz="1600" dirty="0">
                <a:solidFill>
                  <a:schemeClr val="tx1">
                    <a:lumMod val="65000"/>
                    <a:lumOff val="35000"/>
                  </a:schemeClr>
                </a:solidFill>
              </a:rPr>
              <a:t>”</a:t>
            </a:r>
            <a:endParaRPr lang="fr-FR" sz="2000" b="1" dirty="0">
              <a:solidFill>
                <a:schemeClr val="tx1">
                  <a:lumMod val="65000"/>
                  <a:lumOff val="35000"/>
                </a:schemeClr>
              </a:solidFill>
            </a:endParaRPr>
          </a:p>
        </p:txBody>
      </p:sp>
      <p:graphicFrame>
        <p:nvGraphicFramePr>
          <p:cNvPr id="9" name="Graphique 10"/>
          <p:cNvGraphicFramePr>
            <a:graphicFrameLocks/>
          </p:cNvGraphicFramePr>
          <p:nvPr>
            <p:extLst/>
          </p:nvPr>
        </p:nvGraphicFramePr>
        <p:xfrm>
          <a:off x="446567" y="2720465"/>
          <a:ext cx="4253024" cy="34267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06724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a:solidFill>
                  <a:srgbClr val="71D136"/>
                </a:solidFill>
                <a:latin typeface="Malgun Gothic Semilight" charset="-127"/>
                <a:ea typeface="Malgun Gothic Semilight" charset="-127"/>
                <a:cs typeface="Malgun Gothic Semilight" charset="-127"/>
              </a:rPr>
              <a:t>Résultats de la Dimension 4</a:t>
            </a:r>
          </a:p>
        </p:txBody>
      </p:sp>
      <p:sp>
        <p:nvSpPr>
          <p:cNvPr id="15" name="Espace réservé du contenu 2"/>
          <p:cNvSpPr txBox="1">
            <a:spLocks/>
          </p:cNvSpPr>
          <p:nvPr/>
        </p:nvSpPr>
        <p:spPr>
          <a:xfrm>
            <a:off x="822960" y="3125336"/>
            <a:ext cx="4322246" cy="324393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fr-FR" sz="1600" i="1" dirty="0"/>
              <a:t>Récapitulez les activités et les efforts de l’IMF répondant aux normes de la Dimension 4. Débutez avec les résultats positifs, c'est-à-dire les normes  auxquelles l’IMF a obtenu un (très bon) score. Mentionnez les efforts ou les circonstances particulières qui expliquent l’obtention de tels scores, mais également les éventuelles initiatives en cours, dont la mise en œuvre influencera le score dans un futur proche. </a:t>
            </a:r>
            <a:endParaRPr lang="fr-FR" sz="1600" i="1" dirty="0">
              <a:solidFill>
                <a:schemeClr val="tx1">
                  <a:lumMod val="85000"/>
                  <a:lumOff val="15000"/>
                </a:schemeClr>
              </a:solidFill>
              <a:latin typeface="Calibri" pitchFamily="34" charset="0"/>
            </a:endParaRPr>
          </a:p>
        </p:txBody>
      </p:sp>
      <p:sp>
        <p:nvSpPr>
          <p:cNvPr id="16" name="Espace réservé du contenu 11"/>
          <p:cNvSpPr txBox="1">
            <a:spLocks/>
          </p:cNvSpPr>
          <p:nvPr/>
        </p:nvSpPr>
        <p:spPr>
          <a:xfrm>
            <a:off x="5431808" y="3125336"/>
            <a:ext cx="3084395" cy="324393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en-US" sz="1600" i="1" dirty="0" err="1">
                <a:solidFill>
                  <a:schemeClr val="tx1">
                    <a:lumMod val="85000"/>
                    <a:lumOff val="15000"/>
                  </a:schemeClr>
                </a:solidFill>
                <a:latin typeface="Calibri" pitchFamily="34" charset="0"/>
              </a:rPr>
              <a:t>Identifiez</a:t>
            </a:r>
            <a:r>
              <a:rPr lang="en-US" sz="1600" i="1" dirty="0">
                <a:solidFill>
                  <a:schemeClr val="tx1">
                    <a:lumMod val="85000"/>
                    <a:lumOff val="15000"/>
                  </a:schemeClr>
                </a:solidFill>
                <a:latin typeface="Calibri" pitchFamily="34" charset="0"/>
              </a:rPr>
              <a:t> les aspects  de </a:t>
            </a:r>
            <a:r>
              <a:rPr lang="en-US" sz="1600" i="1" dirty="0" err="1">
                <a:solidFill>
                  <a:schemeClr val="tx1">
                    <a:lumMod val="85000"/>
                    <a:lumOff val="15000"/>
                  </a:schemeClr>
                </a:solidFill>
                <a:latin typeface="Calibri" pitchFamily="34" charset="0"/>
              </a:rPr>
              <a:t>cette</a:t>
            </a:r>
            <a:r>
              <a:rPr lang="en-US" sz="1600" i="1" dirty="0">
                <a:solidFill>
                  <a:schemeClr val="tx1">
                    <a:lumMod val="85000"/>
                    <a:lumOff val="15000"/>
                  </a:schemeClr>
                </a:solidFill>
                <a:latin typeface="Calibri" pitchFamily="34" charset="0"/>
              </a:rPr>
              <a:t> dimension </a:t>
            </a:r>
            <a:r>
              <a:rPr lang="en-US" sz="1600" i="1" dirty="0" err="1">
                <a:solidFill>
                  <a:schemeClr val="tx1">
                    <a:lumMod val="85000"/>
                    <a:lumOff val="15000"/>
                  </a:schemeClr>
                </a:solidFill>
                <a:latin typeface="Calibri" pitchFamily="34" charset="0"/>
              </a:rPr>
              <a:t>à</a:t>
            </a:r>
            <a:r>
              <a:rPr lang="en-US" sz="1600" i="1" dirty="0">
                <a:solidFill>
                  <a:schemeClr val="tx1">
                    <a:lumMod val="85000"/>
                    <a:lumOff val="15000"/>
                  </a:schemeClr>
                </a:solidFill>
                <a:latin typeface="Calibri" pitchFamily="34" charset="0"/>
              </a:rPr>
              <a:t> </a:t>
            </a:r>
            <a:r>
              <a:rPr lang="en-US" sz="1600" i="1" dirty="0" err="1">
                <a:solidFill>
                  <a:schemeClr val="tx1">
                    <a:lumMod val="85000"/>
                    <a:lumOff val="15000"/>
                  </a:schemeClr>
                </a:solidFill>
                <a:latin typeface="Calibri" pitchFamily="34" charset="0"/>
              </a:rPr>
              <a:t>améliorer</a:t>
            </a:r>
            <a:r>
              <a:rPr lang="en-US" sz="1600" i="1" dirty="0">
                <a:solidFill>
                  <a:schemeClr val="tx1">
                    <a:lumMod val="85000"/>
                    <a:lumOff val="15000"/>
                  </a:schemeClr>
                </a:solidFill>
                <a:latin typeface="Calibri" pitchFamily="34" charset="0"/>
              </a:rPr>
              <a:t> (</a:t>
            </a:r>
            <a:r>
              <a:rPr lang="en-US" sz="1600" i="1" dirty="0" err="1">
                <a:solidFill>
                  <a:schemeClr val="tx1">
                    <a:lumMod val="85000"/>
                    <a:lumOff val="15000"/>
                  </a:schemeClr>
                </a:solidFill>
                <a:latin typeface="Calibri" pitchFamily="34" charset="0"/>
              </a:rPr>
              <a:t>pratiques</a:t>
            </a:r>
            <a:r>
              <a:rPr lang="en-US" sz="1600" i="1" dirty="0">
                <a:solidFill>
                  <a:schemeClr val="tx1">
                    <a:lumMod val="85000"/>
                    <a:lumOff val="15000"/>
                  </a:schemeClr>
                </a:solidFill>
                <a:latin typeface="Calibri" pitchFamily="34" charset="0"/>
              </a:rPr>
              <a:t> pour </a:t>
            </a:r>
            <a:r>
              <a:rPr lang="en-US" sz="1600" i="1" dirty="0" err="1">
                <a:solidFill>
                  <a:schemeClr val="tx1">
                    <a:lumMod val="85000"/>
                    <a:lumOff val="15000"/>
                  </a:schemeClr>
                </a:solidFill>
                <a:latin typeface="Calibri" pitchFamily="34" charset="0"/>
              </a:rPr>
              <a:t>lesquelles</a:t>
            </a:r>
            <a:r>
              <a:rPr lang="en-US" sz="1600" i="1" dirty="0">
                <a:solidFill>
                  <a:schemeClr val="tx1">
                    <a:lumMod val="85000"/>
                    <a:lumOff val="15000"/>
                  </a:schemeClr>
                </a:solidFill>
                <a:latin typeface="Calibri" pitchFamily="34" charset="0"/>
              </a:rPr>
              <a:t> le MFI a </a:t>
            </a:r>
            <a:r>
              <a:rPr lang="en-US" sz="1600" i="1" dirty="0" err="1">
                <a:solidFill>
                  <a:schemeClr val="tx1">
                    <a:lumMod val="85000"/>
                    <a:lumOff val="15000"/>
                  </a:schemeClr>
                </a:solidFill>
                <a:latin typeface="Calibri" pitchFamily="34" charset="0"/>
              </a:rPr>
              <a:t>obtenu</a:t>
            </a:r>
            <a:r>
              <a:rPr lang="en-US" sz="1600" i="1" dirty="0">
                <a:solidFill>
                  <a:schemeClr val="tx1">
                    <a:lumMod val="85000"/>
                    <a:lumOff val="15000"/>
                  </a:schemeClr>
                </a:solidFill>
                <a:latin typeface="Calibri" pitchFamily="34" charset="0"/>
              </a:rPr>
              <a:t> un score </a:t>
            </a:r>
            <a:r>
              <a:rPr lang="en-US" sz="1600" i="1" dirty="0" err="1">
                <a:solidFill>
                  <a:schemeClr val="tx1">
                    <a:lumMod val="85000"/>
                    <a:lumOff val="15000"/>
                  </a:schemeClr>
                </a:solidFill>
                <a:latin typeface="Calibri" pitchFamily="34" charset="0"/>
              </a:rPr>
              <a:t>relativement</a:t>
            </a:r>
            <a:r>
              <a:rPr lang="en-US" sz="1600" i="1" dirty="0">
                <a:solidFill>
                  <a:schemeClr val="tx1">
                    <a:lumMod val="85000"/>
                    <a:lumOff val="15000"/>
                  </a:schemeClr>
                </a:solidFill>
                <a:latin typeface="Calibri" pitchFamily="34" charset="0"/>
              </a:rPr>
              <a:t> bas)</a:t>
            </a:r>
          </a:p>
          <a:p>
            <a:pPr algn="just"/>
            <a:endParaRPr lang="fr-FR" sz="1600" i="1" dirty="0">
              <a:solidFill>
                <a:schemeClr val="tx1">
                  <a:lumMod val="85000"/>
                  <a:lumOff val="15000"/>
                </a:schemeClr>
              </a:solidFill>
              <a:latin typeface="Calibri" pitchFamily="34" charset="0"/>
            </a:endParaRPr>
          </a:p>
        </p:txBody>
      </p:sp>
      <p:grpSp>
        <p:nvGrpSpPr>
          <p:cNvPr id="17" name="Grouper 16"/>
          <p:cNvGrpSpPr/>
          <p:nvPr/>
        </p:nvGrpSpPr>
        <p:grpSpPr>
          <a:xfrm>
            <a:off x="6326676" y="2175876"/>
            <a:ext cx="600075" cy="600075"/>
            <a:chOff x="6354282" y="2000250"/>
            <a:chExt cx="600075" cy="600075"/>
          </a:xfrm>
        </p:grpSpPr>
        <p:sp>
          <p:nvSpPr>
            <p:cNvPr id="18" name="Organigramme : Processus 15"/>
            <p:cNvSpPr/>
            <p:nvPr/>
          </p:nvSpPr>
          <p:spPr>
            <a:xfrm>
              <a:off x="6488608" y="2266493"/>
              <a:ext cx="360000" cy="72000"/>
            </a:xfrm>
            <a:prstGeom prst="flowChartProcess">
              <a:avLst/>
            </a:prstGeom>
            <a:solidFill>
              <a:srgbClr val="DF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p:nvPr/>
          </p:nvSpPr>
          <p:spPr>
            <a:xfrm>
              <a:off x="6354282" y="2000250"/>
              <a:ext cx="600075" cy="600075"/>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grpSp>
      <p:grpSp>
        <p:nvGrpSpPr>
          <p:cNvPr id="20" name="Grouper 19"/>
          <p:cNvGrpSpPr/>
          <p:nvPr/>
        </p:nvGrpSpPr>
        <p:grpSpPr>
          <a:xfrm>
            <a:off x="2684045" y="2214081"/>
            <a:ext cx="600075" cy="600075"/>
            <a:chOff x="2014538" y="2000250"/>
            <a:chExt cx="600075" cy="600075"/>
          </a:xfrm>
        </p:grpSpPr>
        <p:sp>
          <p:nvSpPr>
            <p:cNvPr id="21" name="Croix 20"/>
            <p:cNvSpPr/>
            <p:nvPr/>
          </p:nvSpPr>
          <p:spPr>
            <a:xfrm>
              <a:off x="2147631" y="2129072"/>
              <a:ext cx="346842" cy="346842"/>
            </a:xfrm>
            <a:prstGeom prst="plus">
              <a:avLst>
                <a:gd name="adj" fmla="val 39286"/>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p:cNvSpPr/>
            <p:nvPr/>
          </p:nvSpPr>
          <p:spPr>
            <a:xfrm>
              <a:off x="2014538" y="2000250"/>
              <a:ext cx="600075" cy="600075"/>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grpSp>
    </p:spTree>
    <p:extLst>
      <p:ext uri="{BB962C8B-B14F-4D97-AF65-F5344CB8AC3E}">
        <p14:creationId xmlns:p14="http://schemas.microsoft.com/office/powerpoint/2010/main" val="1552265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0363" y="286604"/>
            <a:ext cx="8846288" cy="1450757"/>
          </a:xfrm>
        </p:spPr>
        <p:txBody>
          <a:bodyPr>
            <a:normAutofit/>
          </a:bodyPr>
          <a:lstStyle/>
          <a:p>
            <a:r>
              <a:rPr lang="fr-FR" sz="2800" dirty="0">
                <a:solidFill>
                  <a:srgbClr val="1A2268"/>
                </a:solidFill>
                <a:latin typeface="Malgun Gothic Semilight" charset="-127"/>
                <a:ea typeface="Malgun Gothic Semilight" charset="-127"/>
                <a:cs typeface="Malgun Gothic Semilight" charset="-127"/>
              </a:rPr>
              <a:t>Dimension 5: </a:t>
            </a:r>
            <a:r>
              <a:rPr lang="en-US" sz="2800" dirty="0" err="1">
                <a:solidFill>
                  <a:srgbClr val="002060"/>
                </a:solidFill>
                <a:latin typeface="Malgun Gothic Semilight" charset="-127"/>
                <a:ea typeface="Malgun Gothic Semilight" charset="-127"/>
                <a:cs typeface="Malgun Gothic Semilight" charset="-127"/>
              </a:rPr>
              <a:t>Traiter</a:t>
            </a:r>
            <a:r>
              <a:rPr lang="en-US" sz="2800" dirty="0">
                <a:solidFill>
                  <a:srgbClr val="002060"/>
                </a:solidFill>
                <a:latin typeface="Malgun Gothic Semilight" charset="-127"/>
                <a:ea typeface="Malgun Gothic Semilight" charset="-127"/>
                <a:cs typeface="Malgun Gothic Semilight" charset="-127"/>
              </a:rPr>
              <a:t> les </a:t>
            </a:r>
            <a:r>
              <a:rPr lang="en-US" sz="2800" dirty="0" err="1">
                <a:solidFill>
                  <a:srgbClr val="002060"/>
                </a:solidFill>
                <a:latin typeface="Malgun Gothic Semilight" charset="-127"/>
                <a:ea typeface="Malgun Gothic Semilight" charset="-127"/>
                <a:cs typeface="Malgun Gothic Semilight" charset="-127"/>
              </a:rPr>
              <a:t>employés</a:t>
            </a:r>
            <a:r>
              <a:rPr lang="en-US" sz="2800" dirty="0">
                <a:solidFill>
                  <a:srgbClr val="002060"/>
                </a:solidFill>
                <a:latin typeface="Malgun Gothic Semilight" charset="-127"/>
                <a:ea typeface="Malgun Gothic Semilight" charset="-127"/>
                <a:cs typeface="Malgun Gothic Semilight" charset="-127"/>
              </a:rPr>
              <a:t> de </a:t>
            </a:r>
            <a:r>
              <a:rPr lang="en-US" sz="2800" dirty="0" err="1">
                <a:solidFill>
                  <a:srgbClr val="002060"/>
                </a:solidFill>
                <a:latin typeface="Malgun Gothic Semilight" charset="-127"/>
                <a:ea typeface="Malgun Gothic Semilight" charset="-127"/>
                <a:cs typeface="Malgun Gothic Semilight" charset="-127"/>
              </a:rPr>
              <a:t>manière</a:t>
            </a:r>
            <a:r>
              <a:rPr lang="en-US" sz="2800" dirty="0">
                <a:solidFill>
                  <a:srgbClr val="002060"/>
                </a:solidFill>
                <a:latin typeface="Malgun Gothic Semilight" charset="-127"/>
                <a:ea typeface="Malgun Gothic Semilight" charset="-127"/>
                <a:cs typeface="Malgun Gothic Semilight" charset="-127"/>
              </a:rPr>
              <a:t> </a:t>
            </a:r>
            <a:r>
              <a:rPr lang="en-US" sz="2800" dirty="0" err="1">
                <a:solidFill>
                  <a:srgbClr val="002060"/>
                </a:solidFill>
                <a:latin typeface="Malgun Gothic Semilight" charset="-127"/>
                <a:ea typeface="Malgun Gothic Semilight" charset="-127"/>
                <a:cs typeface="Malgun Gothic Semilight" charset="-127"/>
              </a:rPr>
              <a:t>responsable</a:t>
            </a:r>
            <a:endParaRPr lang="fr-FR" sz="2800" dirty="0">
              <a:solidFill>
                <a:srgbClr val="1A2268"/>
              </a:solidFill>
              <a:latin typeface="Malgun Gothic Semilight" charset="-127"/>
              <a:ea typeface="Malgun Gothic Semilight" charset="-127"/>
              <a:cs typeface="Malgun Gothic Semilight" charset="-127"/>
            </a:endParaRPr>
          </a:p>
        </p:txBody>
      </p:sp>
      <p:sp>
        <p:nvSpPr>
          <p:cNvPr id="8" name="Rectangle 7"/>
          <p:cNvSpPr/>
          <p:nvPr/>
        </p:nvSpPr>
        <p:spPr>
          <a:xfrm>
            <a:off x="822959" y="2108456"/>
            <a:ext cx="7543801" cy="773723"/>
          </a:xfrm>
          <a:prstGeom prst="rect">
            <a:avLst/>
          </a:prstGeom>
          <a:noFill/>
          <a:ln w="12700" cmpd="sng">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err="1">
                <a:solidFill>
                  <a:schemeClr val="tx1">
                    <a:lumMod val="75000"/>
                    <a:lumOff val="25000"/>
                  </a:schemeClr>
                </a:solidFill>
              </a:rPr>
              <a:t>Comme</a:t>
            </a:r>
            <a:r>
              <a:rPr lang="en-US" sz="1600" i="1" dirty="0">
                <a:solidFill>
                  <a:schemeClr val="tx1">
                    <a:lumMod val="75000"/>
                    <a:lumOff val="25000"/>
                  </a:schemeClr>
                </a:solidFill>
              </a:rPr>
              <a:t> </a:t>
            </a:r>
            <a:r>
              <a:rPr lang="en-US" sz="1600" i="1" dirty="0" err="1">
                <a:solidFill>
                  <a:schemeClr val="tx1">
                    <a:lumMod val="75000"/>
                    <a:lumOff val="25000"/>
                  </a:schemeClr>
                </a:solidFill>
              </a:rPr>
              <a:t>une</a:t>
            </a:r>
            <a:r>
              <a:rPr lang="en-US" sz="1600" i="1" dirty="0">
                <a:solidFill>
                  <a:schemeClr val="tx1">
                    <a:lumMod val="75000"/>
                    <a:lumOff val="25000"/>
                  </a:schemeClr>
                </a:solidFill>
              </a:rPr>
              <a:t> institution </a:t>
            </a:r>
            <a:r>
              <a:rPr lang="en-US" sz="1600" i="1" dirty="0" err="1">
                <a:solidFill>
                  <a:schemeClr val="tx1">
                    <a:lumMod val="75000"/>
                    <a:lumOff val="25000"/>
                  </a:schemeClr>
                </a:solidFill>
              </a:rPr>
              <a:t>peut</a:t>
            </a:r>
            <a:r>
              <a:rPr lang="en-US" sz="1600" i="1" dirty="0">
                <a:solidFill>
                  <a:schemeClr val="tx1">
                    <a:lumMod val="75000"/>
                    <a:lumOff val="25000"/>
                  </a:schemeClr>
                </a:solidFill>
              </a:rPr>
              <a:t> </a:t>
            </a:r>
            <a:r>
              <a:rPr lang="en-US" sz="1600" i="1" dirty="0" err="1">
                <a:solidFill>
                  <a:schemeClr val="tx1">
                    <a:lumMod val="75000"/>
                    <a:lumOff val="25000"/>
                  </a:schemeClr>
                </a:solidFill>
              </a:rPr>
              <a:t>créer</a:t>
            </a:r>
            <a:r>
              <a:rPr lang="en-US" sz="1600" i="1" dirty="0">
                <a:solidFill>
                  <a:schemeClr val="tx1">
                    <a:lumMod val="75000"/>
                    <a:lumOff val="25000"/>
                  </a:schemeClr>
                </a:solidFill>
              </a:rPr>
              <a:t> un </a:t>
            </a:r>
            <a:r>
              <a:rPr lang="en-US" sz="1600" i="1" dirty="0" err="1">
                <a:solidFill>
                  <a:schemeClr val="tx1">
                    <a:lumMod val="75000"/>
                    <a:lumOff val="25000"/>
                  </a:schemeClr>
                </a:solidFill>
              </a:rPr>
              <a:t>environnement</a:t>
            </a:r>
            <a:r>
              <a:rPr lang="en-US" sz="1600" i="1" dirty="0">
                <a:solidFill>
                  <a:schemeClr val="tx1">
                    <a:lumMod val="75000"/>
                    <a:lumOff val="25000"/>
                  </a:schemeClr>
                </a:solidFill>
              </a:rPr>
              <a:t> de travail </a:t>
            </a:r>
            <a:r>
              <a:rPr lang="en-US" sz="1600" i="1" dirty="0" err="1">
                <a:solidFill>
                  <a:schemeClr val="tx1">
                    <a:lumMod val="75000"/>
                    <a:lumOff val="25000"/>
                  </a:schemeClr>
                </a:solidFill>
              </a:rPr>
              <a:t>juste</a:t>
            </a:r>
            <a:r>
              <a:rPr lang="en-US" sz="1600" i="1" dirty="0">
                <a:solidFill>
                  <a:schemeClr val="tx1">
                    <a:lumMod val="75000"/>
                    <a:lumOff val="25000"/>
                  </a:schemeClr>
                </a:solidFill>
              </a:rPr>
              <a:t> et </a:t>
            </a:r>
            <a:r>
              <a:rPr lang="en-US" sz="1600" i="1" dirty="0" err="1">
                <a:solidFill>
                  <a:schemeClr val="tx1">
                    <a:lumMod val="75000"/>
                    <a:lumOff val="25000"/>
                  </a:schemeClr>
                </a:solidFill>
              </a:rPr>
              <a:t>sécuritaire</a:t>
            </a:r>
            <a:r>
              <a:rPr lang="en-US" sz="1600" i="1" dirty="0">
                <a:solidFill>
                  <a:schemeClr val="tx1">
                    <a:lumMod val="75000"/>
                    <a:lumOff val="25000"/>
                  </a:schemeClr>
                </a:solidFill>
              </a:rPr>
              <a:t>, </a:t>
            </a:r>
            <a:r>
              <a:rPr lang="en-US" sz="1600" i="1" dirty="0" err="1">
                <a:solidFill>
                  <a:schemeClr val="tx1">
                    <a:lumMod val="75000"/>
                    <a:lumOff val="25000"/>
                  </a:schemeClr>
                </a:solidFill>
              </a:rPr>
              <a:t>soutenir</a:t>
            </a:r>
            <a:r>
              <a:rPr lang="en-US" sz="1600" i="1" dirty="0">
                <a:solidFill>
                  <a:schemeClr val="tx1">
                    <a:lumMod val="75000"/>
                    <a:lumOff val="25000"/>
                  </a:schemeClr>
                </a:solidFill>
              </a:rPr>
              <a:t> </a:t>
            </a:r>
            <a:r>
              <a:rPr lang="en-US" sz="1600" i="1" dirty="0" err="1">
                <a:solidFill>
                  <a:schemeClr val="tx1">
                    <a:lumMod val="75000"/>
                    <a:lumOff val="25000"/>
                  </a:schemeClr>
                </a:solidFill>
              </a:rPr>
              <a:t>ses</a:t>
            </a:r>
            <a:r>
              <a:rPr lang="en-US" sz="1600" i="1" dirty="0">
                <a:solidFill>
                  <a:schemeClr val="tx1">
                    <a:lumMod val="75000"/>
                    <a:lumOff val="25000"/>
                  </a:schemeClr>
                </a:solidFill>
              </a:rPr>
              <a:t> </a:t>
            </a:r>
            <a:r>
              <a:rPr lang="en-US" sz="1600" i="1" dirty="0" err="1">
                <a:solidFill>
                  <a:schemeClr val="tx1">
                    <a:lumMod val="75000"/>
                    <a:lumOff val="25000"/>
                  </a:schemeClr>
                </a:solidFill>
              </a:rPr>
              <a:t>employés</a:t>
            </a:r>
            <a:r>
              <a:rPr lang="en-US" sz="1600" i="1" dirty="0">
                <a:solidFill>
                  <a:schemeClr val="tx1">
                    <a:lumMod val="75000"/>
                    <a:lumOff val="25000"/>
                  </a:schemeClr>
                </a:solidFill>
              </a:rPr>
              <a:t> et </a:t>
            </a:r>
            <a:r>
              <a:rPr lang="en-US" sz="1600" i="1" dirty="0" err="1">
                <a:solidFill>
                  <a:schemeClr val="tx1">
                    <a:lumMod val="75000"/>
                    <a:lumOff val="25000"/>
                  </a:schemeClr>
                </a:solidFill>
              </a:rPr>
              <a:t>leur</a:t>
            </a:r>
            <a:r>
              <a:rPr lang="en-US" sz="1600" i="1" dirty="0">
                <a:solidFill>
                  <a:schemeClr val="tx1">
                    <a:lumMod val="75000"/>
                    <a:lumOff val="25000"/>
                  </a:schemeClr>
                </a:solidFill>
              </a:rPr>
              <a:t> donner les </a:t>
            </a:r>
            <a:r>
              <a:rPr lang="en-US" sz="1600" i="1" dirty="0" err="1">
                <a:solidFill>
                  <a:schemeClr val="tx1">
                    <a:lumMod val="75000"/>
                    <a:lumOff val="25000"/>
                  </a:schemeClr>
                </a:solidFill>
              </a:rPr>
              <a:t>informations</a:t>
            </a:r>
            <a:r>
              <a:rPr lang="en-US" sz="1600" i="1" dirty="0">
                <a:solidFill>
                  <a:schemeClr val="tx1">
                    <a:lumMod val="75000"/>
                    <a:lumOff val="25000"/>
                  </a:schemeClr>
                </a:solidFill>
              </a:rPr>
              <a:t> </a:t>
            </a:r>
            <a:r>
              <a:rPr lang="en-US" sz="1600" i="1" dirty="0" err="1">
                <a:solidFill>
                  <a:schemeClr val="tx1">
                    <a:lumMod val="75000"/>
                    <a:lumOff val="25000"/>
                  </a:schemeClr>
                </a:solidFill>
              </a:rPr>
              <a:t>tributaires</a:t>
            </a:r>
            <a:r>
              <a:rPr lang="en-US" sz="1600" i="1" dirty="0">
                <a:solidFill>
                  <a:schemeClr val="tx1">
                    <a:lumMod val="75000"/>
                    <a:lumOff val="25000"/>
                  </a:schemeClr>
                </a:solidFill>
              </a:rPr>
              <a:t> au </a:t>
            </a:r>
            <a:r>
              <a:rPr lang="en-US" sz="1600" i="1" dirty="0" err="1">
                <a:solidFill>
                  <a:schemeClr val="tx1">
                    <a:lumMod val="75000"/>
                    <a:lumOff val="25000"/>
                  </a:schemeClr>
                </a:solidFill>
              </a:rPr>
              <a:t>succès</a:t>
            </a:r>
            <a:r>
              <a:rPr lang="en-US" sz="1600" i="1" dirty="0">
                <a:solidFill>
                  <a:schemeClr val="tx1">
                    <a:lumMod val="75000"/>
                    <a:lumOff val="25000"/>
                  </a:schemeClr>
                </a:solidFill>
              </a:rPr>
              <a:t> </a:t>
            </a:r>
            <a:r>
              <a:rPr lang="en-US" sz="1600" i="1" dirty="0" err="1">
                <a:solidFill>
                  <a:schemeClr val="tx1">
                    <a:lumMod val="75000"/>
                    <a:lumOff val="25000"/>
                  </a:schemeClr>
                </a:solidFill>
              </a:rPr>
              <a:t>dans</a:t>
            </a:r>
            <a:r>
              <a:rPr lang="en-US" sz="1600" i="1" dirty="0">
                <a:solidFill>
                  <a:schemeClr val="tx1">
                    <a:lumMod val="75000"/>
                    <a:lumOff val="25000"/>
                  </a:schemeClr>
                </a:solidFill>
              </a:rPr>
              <a:t> </a:t>
            </a:r>
            <a:r>
              <a:rPr lang="en-US" sz="1600" i="1" dirty="0" err="1">
                <a:solidFill>
                  <a:schemeClr val="tx1">
                    <a:lumMod val="75000"/>
                    <a:lumOff val="25000"/>
                  </a:schemeClr>
                </a:solidFill>
              </a:rPr>
              <a:t>leur</a:t>
            </a:r>
            <a:r>
              <a:rPr lang="en-US" sz="1600" i="1" dirty="0">
                <a:solidFill>
                  <a:schemeClr val="tx1">
                    <a:lumMod val="75000"/>
                    <a:lumOff val="25000"/>
                  </a:schemeClr>
                </a:solidFill>
              </a:rPr>
              <a:t> travail. </a:t>
            </a:r>
          </a:p>
        </p:txBody>
      </p:sp>
      <p:sp>
        <p:nvSpPr>
          <p:cNvPr id="13" name="Rectangle à coins arrondis 12"/>
          <p:cNvSpPr/>
          <p:nvPr/>
        </p:nvSpPr>
        <p:spPr>
          <a:xfrm>
            <a:off x="5147848" y="3515389"/>
            <a:ext cx="3523173" cy="1604596"/>
          </a:xfrm>
          <a:prstGeom prst="wedgeRoundRectCallou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solidFill>
                  <a:schemeClr val="tx1">
                    <a:lumMod val="65000"/>
                    <a:lumOff val="35000"/>
                  </a:schemeClr>
                </a:solidFill>
              </a:rPr>
              <a:t>“Comment </a:t>
            </a:r>
            <a:r>
              <a:rPr lang="en-US" sz="1600" dirty="0" err="1">
                <a:solidFill>
                  <a:schemeClr val="tx1">
                    <a:lumMod val="65000"/>
                    <a:lumOff val="35000"/>
                  </a:schemeClr>
                </a:solidFill>
              </a:rPr>
              <a:t>notre</a:t>
            </a:r>
            <a:r>
              <a:rPr lang="en-US" sz="1600" dirty="0">
                <a:solidFill>
                  <a:schemeClr val="tx1">
                    <a:lumMod val="65000"/>
                    <a:lumOff val="35000"/>
                  </a:schemeClr>
                </a:solidFill>
              </a:rPr>
              <a:t> institution </a:t>
            </a:r>
            <a:r>
              <a:rPr lang="en-US" sz="1600" dirty="0" err="1">
                <a:solidFill>
                  <a:schemeClr val="tx1">
                    <a:lumMod val="65000"/>
                    <a:lumOff val="35000"/>
                  </a:schemeClr>
                </a:solidFill>
              </a:rPr>
              <a:t>peut-elle</a:t>
            </a:r>
            <a:r>
              <a:rPr lang="en-US" sz="1600" dirty="0">
                <a:solidFill>
                  <a:schemeClr val="tx1">
                    <a:lumMod val="65000"/>
                    <a:lumOff val="35000"/>
                  </a:schemeClr>
                </a:solidFill>
              </a:rPr>
              <a:t> </a:t>
            </a:r>
            <a:r>
              <a:rPr lang="en-US" sz="1600" dirty="0" err="1">
                <a:solidFill>
                  <a:schemeClr val="tx1">
                    <a:lumMod val="65000"/>
                    <a:lumOff val="35000"/>
                  </a:schemeClr>
                </a:solidFill>
              </a:rPr>
              <a:t>créer</a:t>
            </a:r>
            <a:r>
              <a:rPr lang="en-US" sz="1600" dirty="0">
                <a:solidFill>
                  <a:schemeClr val="tx1">
                    <a:lumMod val="65000"/>
                    <a:lumOff val="35000"/>
                  </a:schemeClr>
                </a:solidFill>
              </a:rPr>
              <a:t> un </a:t>
            </a:r>
            <a:r>
              <a:rPr lang="en-US" sz="1600" dirty="0" err="1">
                <a:solidFill>
                  <a:schemeClr val="tx1">
                    <a:lumMod val="65000"/>
                    <a:lumOff val="35000"/>
                  </a:schemeClr>
                </a:solidFill>
              </a:rPr>
              <a:t>environnement</a:t>
            </a:r>
            <a:r>
              <a:rPr lang="en-US" sz="1600" dirty="0">
                <a:solidFill>
                  <a:schemeClr val="tx1">
                    <a:lumMod val="65000"/>
                    <a:lumOff val="35000"/>
                  </a:schemeClr>
                </a:solidFill>
              </a:rPr>
              <a:t> de travail </a:t>
            </a:r>
            <a:r>
              <a:rPr lang="en-US" sz="1600" dirty="0" err="1">
                <a:solidFill>
                  <a:schemeClr val="tx1">
                    <a:lumMod val="65000"/>
                    <a:lumOff val="35000"/>
                  </a:schemeClr>
                </a:solidFill>
              </a:rPr>
              <a:t>d’accompagnement</a:t>
            </a:r>
            <a:r>
              <a:rPr lang="en-US" sz="1600" dirty="0">
                <a:solidFill>
                  <a:schemeClr val="tx1">
                    <a:lumMod val="65000"/>
                    <a:lumOff val="35000"/>
                  </a:schemeClr>
                </a:solidFill>
              </a:rPr>
              <a:t>, </a:t>
            </a:r>
            <a:r>
              <a:rPr lang="en-US" sz="1600" dirty="0" err="1">
                <a:solidFill>
                  <a:schemeClr val="tx1">
                    <a:lumMod val="65000"/>
                    <a:lumOff val="35000"/>
                  </a:schemeClr>
                </a:solidFill>
              </a:rPr>
              <a:t>juste</a:t>
            </a:r>
            <a:r>
              <a:rPr lang="en-US" sz="1600" dirty="0">
                <a:solidFill>
                  <a:schemeClr val="tx1">
                    <a:lumMod val="65000"/>
                    <a:lumOff val="35000"/>
                  </a:schemeClr>
                </a:solidFill>
              </a:rPr>
              <a:t> et sans danger, et comment </a:t>
            </a:r>
            <a:r>
              <a:rPr lang="en-US" sz="1600" dirty="0" err="1">
                <a:solidFill>
                  <a:schemeClr val="tx1">
                    <a:lumMod val="65000"/>
                    <a:lumOff val="35000"/>
                  </a:schemeClr>
                </a:solidFill>
              </a:rPr>
              <a:t>pouvons</a:t>
            </a:r>
            <a:r>
              <a:rPr lang="en-US" sz="1600" dirty="0">
                <a:solidFill>
                  <a:schemeClr val="tx1">
                    <a:lumMod val="65000"/>
                    <a:lumOff val="35000"/>
                  </a:schemeClr>
                </a:solidFill>
              </a:rPr>
              <a:t>-nous </a:t>
            </a:r>
            <a:r>
              <a:rPr lang="en-US" sz="1600" dirty="0" err="1">
                <a:solidFill>
                  <a:schemeClr val="tx1">
                    <a:lumMod val="65000"/>
                    <a:lumOff val="35000"/>
                  </a:schemeClr>
                </a:solidFill>
              </a:rPr>
              <a:t>fournir</a:t>
            </a:r>
            <a:r>
              <a:rPr lang="en-US" sz="1600" dirty="0">
                <a:solidFill>
                  <a:schemeClr val="tx1">
                    <a:lumMod val="65000"/>
                    <a:lumOff val="35000"/>
                  </a:schemeClr>
                </a:solidFill>
              </a:rPr>
              <a:t> aux </a:t>
            </a:r>
            <a:r>
              <a:rPr lang="en-US" sz="1600" dirty="0" err="1">
                <a:solidFill>
                  <a:schemeClr val="tx1">
                    <a:lumMod val="65000"/>
                    <a:lumOff val="35000"/>
                  </a:schemeClr>
                </a:solidFill>
              </a:rPr>
              <a:t>salariés</a:t>
            </a:r>
            <a:r>
              <a:rPr lang="en-US" sz="1600" dirty="0">
                <a:solidFill>
                  <a:schemeClr val="tx1">
                    <a:lumMod val="65000"/>
                    <a:lumOff val="35000"/>
                  </a:schemeClr>
                </a:solidFill>
              </a:rPr>
              <a:t> les </a:t>
            </a:r>
            <a:r>
              <a:rPr lang="en-US" sz="1600" dirty="0" err="1">
                <a:solidFill>
                  <a:schemeClr val="tx1">
                    <a:lumMod val="65000"/>
                    <a:lumOff val="35000"/>
                  </a:schemeClr>
                </a:solidFill>
              </a:rPr>
              <a:t>informations</a:t>
            </a:r>
            <a:r>
              <a:rPr lang="en-US" sz="1600" dirty="0">
                <a:solidFill>
                  <a:schemeClr val="tx1">
                    <a:lumMod val="65000"/>
                    <a:lumOff val="35000"/>
                  </a:schemeClr>
                </a:solidFill>
              </a:rPr>
              <a:t> don</a:t>
            </a:r>
            <a:r>
              <a:rPr lang="fr-FR" sz="1600" dirty="0" err="1">
                <a:solidFill>
                  <a:schemeClr val="tx1">
                    <a:lumMod val="65000"/>
                    <a:lumOff val="35000"/>
                  </a:schemeClr>
                </a:solidFill>
              </a:rPr>
              <a:t>t</a:t>
            </a:r>
            <a:r>
              <a:rPr lang="fr-FR" sz="1600" dirty="0">
                <a:solidFill>
                  <a:schemeClr val="tx1">
                    <a:lumMod val="65000"/>
                    <a:lumOff val="35000"/>
                  </a:schemeClr>
                </a:solidFill>
              </a:rPr>
              <a:t> ils ont besoin pour réussir </a:t>
            </a:r>
            <a:r>
              <a:rPr lang="en-US" sz="2000" b="1" dirty="0">
                <a:solidFill>
                  <a:srgbClr val="002060"/>
                </a:solidFill>
              </a:rPr>
              <a:t>?</a:t>
            </a:r>
            <a:r>
              <a:rPr lang="en-US" sz="1600" dirty="0">
                <a:solidFill>
                  <a:schemeClr val="tx1">
                    <a:lumMod val="65000"/>
                    <a:lumOff val="35000"/>
                  </a:schemeClr>
                </a:solidFill>
              </a:rPr>
              <a:t>”</a:t>
            </a:r>
            <a:endParaRPr lang="fr-CA" sz="1600" dirty="0">
              <a:solidFill>
                <a:schemeClr val="tx1">
                  <a:lumMod val="65000"/>
                  <a:lumOff val="35000"/>
                </a:schemeClr>
              </a:solidFill>
            </a:endParaRPr>
          </a:p>
        </p:txBody>
      </p:sp>
      <p:graphicFrame>
        <p:nvGraphicFramePr>
          <p:cNvPr id="9" name="Graphique 11"/>
          <p:cNvGraphicFramePr>
            <a:graphicFrameLocks/>
          </p:cNvGraphicFramePr>
          <p:nvPr>
            <p:extLst/>
          </p:nvPr>
        </p:nvGraphicFramePr>
        <p:xfrm>
          <a:off x="223638" y="3253274"/>
          <a:ext cx="4816195" cy="32619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8662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a:spLocks noGrp="1"/>
          </p:cNvSpPr>
          <p:nvPr>
            <p:ph type="title"/>
          </p:nvPr>
        </p:nvSpPr>
        <p:spPr/>
        <p:txBody>
          <a:bodyPr>
            <a:normAutofit/>
          </a:bodyPr>
          <a:lstStyle/>
          <a:p>
            <a:r>
              <a:rPr lang="fr-FR" sz="3600" dirty="0">
                <a:solidFill>
                  <a:srgbClr val="1A2268"/>
                </a:solidFill>
                <a:latin typeface="Malgun Gothic Semilight" charset="-127"/>
                <a:ea typeface="Malgun Gothic Semilight" charset="-127"/>
                <a:cs typeface="Malgun Gothic Semilight" charset="-127"/>
              </a:rPr>
              <a:t>Résultats de la Dimension 5</a:t>
            </a:r>
          </a:p>
        </p:txBody>
      </p:sp>
      <p:sp>
        <p:nvSpPr>
          <p:cNvPr id="18" name="Espace réservé du contenu 2"/>
          <p:cNvSpPr>
            <a:spLocks noGrp="1"/>
          </p:cNvSpPr>
          <p:nvPr>
            <p:ph sz="half" idx="1"/>
          </p:nvPr>
        </p:nvSpPr>
        <p:spPr>
          <a:xfrm>
            <a:off x="822960" y="3125336"/>
            <a:ext cx="4322246" cy="3243931"/>
          </a:xfrm>
        </p:spPr>
        <p:txBody>
          <a:bodyPr>
            <a:normAutofit/>
          </a:bodyPr>
          <a:lstStyle/>
          <a:p>
            <a:pPr algn="just"/>
            <a:r>
              <a:rPr lang="fr-FR" sz="1600" i="1" dirty="0"/>
              <a:t>Récapitulez les activités et les efforts de l’IMF répondant aux normes de la Dimension 5. Débutez avec les résultats positifs, c'est-à-dire les normes  auxquelles l’IMF a obtenu un (très bon) score. Mentionnez les efforts ou les circonstances particulières qui expliquent l’obtention de tels scores, mais également les éventuelles initiatives en cours, dont la mise en œuvre influencera le score dans un futur proche. </a:t>
            </a:r>
            <a:endParaRPr lang="fr-FR" sz="1600" i="1" dirty="0">
              <a:solidFill>
                <a:schemeClr val="tx1">
                  <a:lumMod val="85000"/>
                  <a:lumOff val="15000"/>
                </a:schemeClr>
              </a:solidFill>
              <a:latin typeface="Calibri" pitchFamily="34" charset="0"/>
            </a:endParaRPr>
          </a:p>
        </p:txBody>
      </p:sp>
      <p:sp>
        <p:nvSpPr>
          <p:cNvPr id="19" name="Espace réservé du contenu 11"/>
          <p:cNvSpPr>
            <a:spLocks noGrp="1"/>
          </p:cNvSpPr>
          <p:nvPr>
            <p:ph sz="half" idx="2"/>
          </p:nvPr>
        </p:nvSpPr>
        <p:spPr>
          <a:xfrm>
            <a:off x="5431808" y="3125336"/>
            <a:ext cx="3084395" cy="3243932"/>
          </a:xfrm>
        </p:spPr>
        <p:txBody>
          <a:bodyPr>
            <a:normAutofit/>
          </a:bodyPr>
          <a:lstStyle/>
          <a:p>
            <a:pPr lvl="0" algn="just"/>
            <a:r>
              <a:rPr lang="en-US" sz="1600" i="1" dirty="0" err="1">
                <a:solidFill>
                  <a:schemeClr val="tx1">
                    <a:lumMod val="85000"/>
                    <a:lumOff val="15000"/>
                  </a:schemeClr>
                </a:solidFill>
                <a:latin typeface="Calibri" pitchFamily="34" charset="0"/>
              </a:rPr>
              <a:t>Identifiez</a:t>
            </a:r>
            <a:r>
              <a:rPr lang="en-US" sz="1600" i="1" dirty="0">
                <a:solidFill>
                  <a:schemeClr val="tx1">
                    <a:lumMod val="85000"/>
                    <a:lumOff val="15000"/>
                  </a:schemeClr>
                </a:solidFill>
                <a:latin typeface="Calibri" pitchFamily="34" charset="0"/>
              </a:rPr>
              <a:t> les aspects  de </a:t>
            </a:r>
            <a:r>
              <a:rPr lang="en-US" sz="1600" i="1" dirty="0" err="1">
                <a:solidFill>
                  <a:schemeClr val="tx1">
                    <a:lumMod val="85000"/>
                    <a:lumOff val="15000"/>
                  </a:schemeClr>
                </a:solidFill>
                <a:latin typeface="Calibri" pitchFamily="34" charset="0"/>
              </a:rPr>
              <a:t>cette</a:t>
            </a:r>
            <a:r>
              <a:rPr lang="en-US" sz="1600" i="1" dirty="0">
                <a:solidFill>
                  <a:schemeClr val="tx1">
                    <a:lumMod val="85000"/>
                    <a:lumOff val="15000"/>
                  </a:schemeClr>
                </a:solidFill>
                <a:latin typeface="Calibri" pitchFamily="34" charset="0"/>
              </a:rPr>
              <a:t> dimension </a:t>
            </a:r>
            <a:r>
              <a:rPr lang="en-US" sz="1600" i="1" dirty="0" err="1">
                <a:solidFill>
                  <a:schemeClr val="tx1">
                    <a:lumMod val="85000"/>
                    <a:lumOff val="15000"/>
                  </a:schemeClr>
                </a:solidFill>
                <a:latin typeface="Calibri" pitchFamily="34" charset="0"/>
              </a:rPr>
              <a:t>à</a:t>
            </a:r>
            <a:r>
              <a:rPr lang="en-US" sz="1600" i="1" dirty="0">
                <a:solidFill>
                  <a:schemeClr val="tx1">
                    <a:lumMod val="85000"/>
                    <a:lumOff val="15000"/>
                  </a:schemeClr>
                </a:solidFill>
                <a:latin typeface="Calibri" pitchFamily="34" charset="0"/>
              </a:rPr>
              <a:t> </a:t>
            </a:r>
            <a:r>
              <a:rPr lang="en-US" sz="1600" i="1" dirty="0" err="1">
                <a:solidFill>
                  <a:schemeClr val="tx1">
                    <a:lumMod val="85000"/>
                    <a:lumOff val="15000"/>
                  </a:schemeClr>
                </a:solidFill>
                <a:latin typeface="Calibri" pitchFamily="34" charset="0"/>
              </a:rPr>
              <a:t>améliorer</a:t>
            </a:r>
            <a:r>
              <a:rPr lang="en-US" sz="1600" i="1" dirty="0">
                <a:solidFill>
                  <a:schemeClr val="tx1">
                    <a:lumMod val="85000"/>
                    <a:lumOff val="15000"/>
                  </a:schemeClr>
                </a:solidFill>
                <a:latin typeface="Calibri" pitchFamily="34" charset="0"/>
              </a:rPr>
              <a:t> (</a:t>
            </a:r>
            <a:r>
              <a:rPr lang="en-US" sz="1600" i="1" dirty="0" err="1">
                <a:solidFill>
                  <a:schemeClr val="tx1">
                    <a:lumMod val="85000"/>
                    <a:lumOff val="15000"/>
                  </a:schemeClr>
                </a:solidFill>
                <a:latin typeface="Calibri" pitchFamily="34" charset="0"/>
              </a:rPr>
              <a:t>pratiques</a:t>
            </a:r>
            <a:r>
              <a:rPr lang="en-US" sz="1600" i="1" dirty="0">
                <a:solidFill>
                  <a:schemeClr val="tx1">
                    <a:lumMod val="85000"/>
                    <a:lumOff val="15000"/>
                  </a:schemeClr>
                </a:solidFill>
                <a:latin typeface="Calibri" pitchFamily="34" charset="0"/>
              </a:rPr>
              <a:t> pour </a:t>
            </a:r>
            <a:r>
              <a:rPr lang="en-US" sz="1600" i="1" dirty="0" err="1">
                <a:solidFill>
                  <a:schemeClr val="tx1">
                    <a:lumMod val="85000"/>
                    <a:lumOff val="15000"/>
                  </a:schemeClr>
                </a:solidFill>
                <a:latin typeface="Calibri" pitchFamily="34" charset="0"/>
              </a:rPr>
              <a:t>lesquelles</a:t>
            </a:r>
            <a:r>
              <a:rPr lang="en-US" sz="1600" i="1" dirty="0">
                <a:solidFill>
                  <a:schemeClr val="tx1">
                    <a:lumMod val="85000"/>
                    <a:lumOff val="15000"/>
                  </a:schemeClr>
                </a:solidFill>
                <a:latin typeface="Calibri" pitchFamily="34" charset="0"/>
              </a:rPr>
              <a:t> le MFI a </a:t>
            </a:r>
            <a:r>
              <a:rPr lang="en-US" sz="1600" i="1" dirty="0" err="1">
                <a:solidFill>
                  <a:schemeClr val="tx1">
                    <a:lumMod val="85000"/>
                    <a:lumOff val="15000"/>
                  </a:schemeClr>
                </a:solidFill>
                <a:latin typeface="Calibri" pitchFamily="34" charset="0"/>
              </a:rPr>
              <a:t>obtenu</a:t>
            </a:r>
            <a:r>
              <a:rPr lang="en-US" sz="1600" i="1" dirty="0">
                <a:solidFill>
                  <a:schemeClr val="tx1">
                    <a:lumMod val="85000"/>
                    <a:lumOff val="15000"/>
                  </a:schemeClr>
                </a:solidFill>
                <a:latin typeface="Calibri" pitchFamily="34" charset="0"/>
              </a:rPr>
              <a:t> un score </a:t>
            </a:r>
            <a:r>
              <a:rPr lang="en-US" sz="1600" i="1" dirty="0" err="1">
                <a:solidFill>
                  <a:schemeClr val="tx1">
                    <a:lumMod val="85000"/>
                    <a:lumOff val="15000"/>
                  </a:schemeClr>
                </a:solidFill>
                <a:latin typeface="Calibri" pitchFamily="34" charset="0"/>
              </a:rPr>
              <a:t>relativement</a:t>
            </a:r>
            <a:r>
              <a:rPr lang="en-US" sz="1600" i="1" dirty="0">
                <a:solidFill>
                  <a:schemeClr val="tx1">
                    <a:lumMod val="85000"/>
                    <a:lumOff val="15000"/>
                  </a:schemeClr>
                </a:solidFill>
                <a:latin typeface="Calibri" pitchFamily="34" charset="0"/>
              </a:rPr>
              <a:t> bas)</a:t>
            </a:r>
          </a:p>
          <a:p>
            <a:pPr lvl="0" algn="just"/>
            <a:endParaRPr lang="fr-FR" sz="1600" i="1" dirty="0">
              <a:solidFill>
                <a:schemeClr val="tx1">
                  <a:lumMod val="85000"/>
                  <a:lumOff val="15000"/>
                </a:schemeClr>
              </a:solidFill>
              <a:latin typeface="Calibri" pitchFamily="34" charset="0"/>
            </a:endParaRPr>
          </a:p>
        </p:txBody>
      </p:sp>
      <p:grpSp>
        <p:nvGrpSpPr>
          <p:cNvPr id="20" name="Grouper 19"/>
          <p:cNvGrpSpPr/>
          <p:nvPr/>
        </p:nvGrpSpPr>
        <p:grpSpPr>
          <a:xfrm>
            <a:off x="6326676" y="2175876"/>
            <a:ext cx="600075" cy="600075"/>
            <a:chOff x="6354282" y="2000250"/>
            <a:chExt cx="600075" cy="600075"/>
          </a:xfrm>
        </p:grpSpPr>
        <p:sp>
          <p:nvSpPr>
            <p:cNvPr id="21" name="Organigramme : Processus 15"/>
            <p:cNvSpPr/>
            <p:nvPr/>
          </p:nvSpPr>
          <p:spPr>
            <a:xfrm>
              <a:off x="6488608" y="2266493"/>
              <a:ext cx="360000" cy="72000"/>
            </a:xfrm>
            <a:prstGeom prst="flowChartProcess">
              <a:avLst/>
            </a:prstGeom>
            <a:solidFill>
              <a:srgbClr val="DF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p:cNvSpPr/>
            <p:nvPr/>
          </p:nvSpPr>
          <p:spPr>
            <a:xfrm>
              <a:off x="6354282" y="2000250"/>
              <a:ext cx="600075" cy="600075"/>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grpSp>
      <p:grpSp>
        <p:nvGrpSpPr>
          <p:cNvPr id="23" name="Grouper 22"/>
          <p:cNvGrpSpPr/>
          <p:nvPr/>
        </p:nvGrpSpPr>
        <p:grpSpPr>
          <a:xfrm>
            <a:off x="2684045" y="2214081"/>
            <a:ext cx="600075" cy="600075"/>
            <a:chOff x="2014538" y="2000250"/>
            <a:chExt cx="600075" cy="600075"/>
          </a:xfrm>
        </p:grpSpPr>
        <p:sp>
          <p:nvSpPr>
            <p:cNvPr id="24" name="Croix 23"/>
            <p:cNvSpPr/>
            <p:nvPr/>
          </p:nvSpPr>
          <p:spPr>
            <a:xfrm>
              <a:off x="2147631" y="2129072"/>
              <a:ext cx="346842" cy="346842"/>
            </a:xfrm>
            <a:prstGeom prst="plus">
              <a:avLst>
                <a:gd name="adj" fmla="val 39286"/>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p:cNvSpPr/>
            <p:nvPr/>
          </p:nvSpPr>
          <p:spPr>
            <a:xfrm>
              <a:off x="2014538" y="2000250"/>
              <a:ext cx="600075" cy="600075"/>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grpSp>
    </p:spTree>
    <p:extLst>
      <p:ext uri="{BB962C8B-B14F-4D97-AF65-F5344CB8AC3E}">
        <p14:creationId xmlns:p14="http://schemas.microsoft.com/office/powerpoint/2010/main" val="1631488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42975" y="2240862"/>
            <a:ext cx="7313976" cy="567148"/>
          </a:xfrm>
          <a:prstGeom prst="rect">
            <a:avLst/>
          </a:prstGeom>
          <a:noFill/>
          <a:ln w="12700" cmpd="sng">
            <a:solidFill>
              <a:srgbClr val="F2B00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err="1">
                <a:solidFill>
                  <a:schemeClr val="tx1">
                    <a:lumMod val="75000"/>
                    <a:lumOff val="25000"/>
                  </a:schemeClr>
                </a:solidFill>
                <a:latin typeface="Calibri" pitchFamily="34" charset="0"/>
              </a:rPr>
              <a:t>Toutes</a:t>
            </a:r>
            <a:r>
              <a:rPr lang="en-US" sz="1600" i="1" dirty="0">
                <a:solidFill>
                  <a:schemeClr val="tx1">
                    <a:lumMod val="75000"/>
                    <a:lumOff val="25000"/>
                  </a:schemeClr>
                </a:solidFill>
                <a:latin typeface="Calibri" pitchFamily="34" charset="0"/>
              </a:rPr>
              <a:t> les institutions </a:t>
            </a:r>
            <a:r>
              <a:rPr lang="en-US" sz="1600" i="1" dirty="0" err="1">
                <a:solidFill>
                  <a:schemeClr val="tx1">
                    <a:lumMod val="75000"/>
                    <a:lumOff val="25000"/>
                  </a:schemeClr>
                </a:solidFill>
                <a:latin typeface="Calibri" pitchFamily="34" charset="0"/>
              </a:rPr>
              <a:t>financières</a:t>
            </a:r>
            <a:r>
              <a:rPr lang="en-US" sz="1600" i="1" dirty="0">
                <a:solidFill>
                  <a:schemeClr val="tx1">
                    <a:lumMod val="75000"/>
                    <a:lumOff val="25000"/>
                  </a:schemeClr>
                </a:solidFill>
                <a:latin typeface="Calibri" pitchFamily="34" charset="0"/>
              </a:rPr>
              <a:t> </a:t>
            </a:r>
            <a:r>
              <a:rPr lang="en-US" sz="1600" i="1" dirty="0" err="1">
                <a:solidFill>
                  <a:schemeClr val="tx1">
                    <a:lumMod val="75000"/>
                    <a:lumOff val="25000"/>
                  </a:schemeClr>
                </a:solidFill>
                <a:latin typeface="Calibri" pitchFamily="34" charset="0"/>
              </a:rPr>
              <a:t>à</a:t>
            </a:r>
            <a:r>
              <a:rPr lang="en-US" sz="1600" i="1" dirty="0">
                <a:solidFill>
                  <a:schemeClr val="tx1">
                    <a:lumMod val="75000"/>
                    <a:lumOff val="25000"/>
                  </a:schemeClr>
                </a:solidFill>
                <a:latin typeface="Calibri" pitchFamily="34" charset="0"/>
              </a:rPr>
              <a:t> vocation </a:t>
            </a:r>
            <a:r>
              <a:rPr lang="en-US" sz="1600" i="1" dirty="0" err="1">
                <a:solidFill>
                  <a:schemeClr val="tx1">
                    <a:lumMod val="75000"/>
                    <a:lumOff val="25000"/>
                  </a:schemeClr>
                </a:solidFill>
                <a:latin typeface="Calibri" pitchFamily="34" charset="0"/>
              </a:rPr>
              <a:t>mixte</a:t>
            </a:r>
            <a:r>
              <a:rPr lang="en-US" sz="1600" i="1" dirty="0">
                <a:solidFill>
                  <a:schemeClr val="tx1">
                    <a:lumMod val="75000"/>
                    <a:lumOff val="25000"/>
                  </a:schemeClr>
                </a:solidFill>
                <a:latin typeface="Calibri" pitchFamily="34" charset="0"/>
              </a:rPr>
              <a:t> </a:t>
            </a:r>
            <a:r>
              <a:rPr lang="en-US" sz="1600" i="1" dirty="0" err="1">
                <a:solidFill>
                  <a:schemeClr val="tx1">
                    <a:lumMod val="75000"/>
                    <a:lumOff val="25000"/>
                  </a:schemeClr>
                </a:solidFill>
                <a:latin typeface="Calibri" pitchFamily="34" charset="0"/>
              </a:rPr>
              <a:t>doivent</a:t>
            </a:r>
            <a:r>
              <a:rPr lang="en-US" sz="1600" i="1" dirty="0">
                <a:solidFill>
                  <a:schemeClr val="tx1">
                    <a:lumMod val="75000"/>
                    <a:lumOff val="25000"/>
                  </a:schemeClr>
                </a:solidFill>
                <a:latin typeface="Calibri" pitchFamily="34" charset="0"/>
              </a:rPr>
              <a:t> </a:t>
            </a:r>
            <a:r>
              <a:rPr lang="en-US" sz="1600" i="1" dirty="0" err="1">
                <a:solidFill>
                  <a:schemeClr val="tx1">
                    <a:lumMod val="75000"/>
                    <a:lumOff val="25000"/>
                  </a:schemeClr>
                </a:solidFill>
                <a:latin typeface="Calibri" pitchFamily="34" charset="0"/>
              </a:rPr>
              <a:t>rechercher</a:t>
            </a:r>
            <a:r>
              <a:rPr lang="en-US" sz="1600" i="1" dirty="0">
                <a:solidFill>
                  <a:schemeClr val="tx1">
                    <a:lumMod val="75000"/>
                    <a:lumOff val="25000"/>
                  </a:schemeClr>
                </a:solidFill>
                <a:latin typeface="Calibri" pitchFamily="34" charset="0"/>
              </a:rPr>
              <a:t> </a:t>
            </a:r>
            <a:r>
              <a:rPr lang="en-US" sz="1600" i="1" dirty="0" err="1">
                <a:solidFill>
                  <a:schemeClr val="tx1">
                    <a:lumMod val="75000"/>
                    <a:lumOff val="25000"/>
                  </a:schemeClr>
                </a:solidFill>
                <a:latin typeface="Calibri" pitchFamily="34" charset="0"/>
              </a:rPr>
              <a:t>à</a:t>
            </a:r>
            <a:r>
              <a:rPr lang="en-US" sz="1600" i="1" dirty="0">
                <a:solidFill>
                  <a:schemeClr val="tx1">
                    <a:lumMod val="75000"/>
                    <a:lumOff val="25000"/>
                  </a:schemeClr>
                </a:solidFill>
                <a:latin typeface="Calibri" pitchFamily="34" charset="0"/>
              </a:rPr>
              <a:t> la </a:t>
            </a:r>
            <a:r>
              <a:rPr lang="en-US" sz="1600" i="1" dirty="0" err="1">
                <a:solidFill>
                  <a:schemeClr val="tx1">
                    <a:lumMod val="75000"/>
                    <a:lumOff val="25000"/>
                  </a:schemeClr>
                </a:solidFill>
                <a:latin typeface="Calibri" pitchFamily="34" charset="0"/>
              </a:rPr>
              <a:t>fois</a:t>
            </a:r>
            <a:r>
              <a:rPr lang="en-US" sz="1600" i="1" dirty="0">
                <a:solidFill>
                  <a:schemeClr val="tx1">
                    <a:lumMod val="75000"/>
                    <a:lumOff val="25000"/>
                  </a:schemeClr>
                </a:solidFill>
                <a:latin typeface="Calibri" pitchFamily="34" charset="0"/>
              </a:rPr>
              <a:t> la performance </a:t>
            </a:r>
            <a:r>
              <a:rPr lang="en-US" sz="1600" i="1" dirty="0" err="1">
                <a:solidFill>
                  <a:schemeClr val="tx1">
                    <a:lumMod val="75000"/>
                    <a:lumOff val="25000"/>
                  </a:schemeClr>
                </a:solidFill>
                <a:latin typeface="Calibri" pitchFamily="34" charset="0"/>
              </a:rPr>
              <a:t>financière</a:t>
            </a:r>
            <a:r>
              <a:rPr lang="en-US" sz="1600" i="1" dirty="0">
                <a:solidFill>
                  <a:schemeClr val="tx1">
                    <a:lumMod val="75000"/>
                    <a:lumOff val="25000"/>
                  </a:schemeClr>
                </a:solidFill>
                <a:latin typeface="Calibri" pitchFamily="34" charset="0"/>
              </a:rPr>
              <a:t> et </a:t>
            </a:r>
            <a:r>
              <a:rPr lang="en-US" sz="1600" i="1" dirty="0" err="1">
                <a:solidFill>
                  <a:schemeClr val="tx1">
                    <a:lumMod val="75000"/>
                    <a:lumOff val="25000"/>
                  </a:schemeClr>
                </a:solidFill>
                <a:latin typeface="Calibri" pitchFamily="34" charset="0"/>
              </a:rPr>
              <a:t>sociale</a:t>
            </a:r>
            <a:r>
              <a:rPr lang="en-US" sz="1600" i="1" dirty="0">
                <a:solidFill>
                  <a:schemeClr val="tx1">
                    <a:lumMod val="75000"/>
                    <a:lumOff val="25000"/>
                  </a:schemeClr>
                </a:solidFill>
                <a:latin typeface="Calibri" pitchFamily="34" charset="0"/>
              </a:rPr>
              <a:t>.</a:t>
            </a:r>
            <a:endParaRPr lang="fr-FR" sz="1600" i="1" dirty="0">
              <a:solidFill>
                <a:schemeClr val="tx1">
                  <a:lumMod val="75000"/>
                  <a:lumOff val="25000"/>
                </a:schemeClr>
              </a:solidFill>
              <a:latin typeface="Calibri" pitchFamily="34" charset="0"/>
            </a:endParaRPr>
          </a:p>
        </p:txBody>
      </p:sp>
      <p:sp>
        <p:nvSpPr>
          <p:cNvPr id="14" name="Titre 13"/>
          <p:cNvSpPr>
            <a:spLocks noGrp="1"/>
          </p:cNvSpPr>
          <p:nvPr>
            <p:ph type="title"/>
          </p:nvPr>
        </p:nvSpPr>
        <p:spPr>
          <a:xfrm>
            <a:off x="800100" y="895101"/>
            <a:ext cx="8424890" cy="758952"/>
          </a:xfrm>
        </p:spPr>
        <p:txBody>
          <a:bodyPr>
            <a:normAutofit/>
          </a:bodyPr>
          <a:lstStyle/>
          <a:p>
            <a:r>
              <a:rPr lang="fr-FR" sz="2400" dirty="0">
                <a:solidFill>
                  <a:srgbClr val="FFC000"/>
                </a:solidFill>
                <a:latin typeface="Malgun Gothic Semilight" charset="-127"/>
                <a:ea typeface="Malgun Gothic Semilight" charset="-127"/>
                <a:cs typeface="Malgun Gothic Semilight" charset="-127"/>
              </a:rPr>
              <a:t>Dimension 6: </a:t>
            </a:r>
            <a:r>
              <a:rPr lang="en-US" sz="2400" dirty="0" err="1">
                <a:solidFill>
                  <a:srgbClr val="FFC000"/>
                </a:solidFill>
                <a:latin typeface="Malgun Gothic Semilight" charset="-127"/>
                <a:ea typeface="Malgun Gothic Semilight" charset="-127"/>
                <a:cs typeface="Malgun Gothic Semilight" charset="-127"/>
              </a:rPr>
              <a:t>Equilibrer</a:t>
            </a:r>
            <a:r>
              <a:rPr lang="en-US" sz="2400" dirty="0">
                <a:solidFill>
                  <a:srgbClr val="FFC000"/>
                </a:solidFill>
                <a:latin typeface="Malgun Gothic Semilight" charset="-127"/>
                <a:ea typeface="Malgun Gothic Semilight" charset="-127"/>
                <a:cs typeface="Malgun Gothic Semilight" charset="-127"/>
              </a:rPr>
              <a:t> la performance </a:t>
            </a:r>
            <a:r>
              <a:rPr lang="en-US" sz="2400" dirty="0" err="1">
                <a:solidFill>
                  <a:srgbClr val="FFC000"/>
                </a:solidFill>
                <a:latin typeface="Malgun Gothic Semilight" charset="-127"/>
                <a:ea typeface="Malgun Gothic Semilight" charset="-127"/>
                <a:cs typeface="Malgun Gothic Semilight" charset="-127"/>
              </a:rPr>
              <a:t>financière</a:t>
            </a:r>
            <a:r>
              <a:rPr lang="en-US" sz="2400" dirty="0">
                <a:solidFill>
                  <a:srgbClr val="FFC000"/>
                </a:solidFill>
                <a:latin typeface="Malgun Gothic Semilight" charset="-127"/>
                <a:ea typeface="Malgun Gothic Semilight" charset="-127"/>
                <a:cs typeface="Malgun Gothic Semilight" charset="-127"/>
              </a:rPr>
              <a:t> et </a:t>
            </a:r>
            <a:r>
              <a:rPr lang="en-US" sz="2400" dirty="0" err="1">
                <a:solidFill>
                  <a:srgbClr val="FFC000"/>
                </a:solidFill>
                <a:latin typeface="Malgun Gothic Semilight" charset="-127"/>
                <a:ea typeface="Malgun Gothic Semilight" charset="-127"/>
                <a:cs typeface="Malgun Gothic Semilight" charset="-127"/>
              </a:rPr>
              <a:t>sociale</a:t>
            </a:r>
            <a:endParaRPr lang="fr-FR" sz="2400" dirty="0">
              <a:solidFill>
                <a:srgbClr val="FFC000"/>
              </a:solidFill>
              <a:latin typeface="Malgun Gothic Semilight" charset="-127"/>
              <a:ea typeface="Malgun Gothic Semilight" charset="-127"/>
              <a:cs typeface="Malgun Gothic Semilight" charset="-127"/>
            </a:endParaRPr>
          </a:p>
        </p:txBody>
      </p:sp>
      <p:sp>
        <p:nvSpPr>
          <p:cNvPr id="21" name="Rectangle à coins arrondis 20"/>
          <p:cNvSpPr/>
          <p:nvPr/>
        </p:nvSpPr>
        <p:spPr>
          <a:xfrm>
            <a:off x="5127916" y="3417628"/>
            <a:ext cx="3129035" cy="1078962"/>
          </a:xfrm>
          <a:prstGeom prst="wedgeRoundRectCallou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solidFill>
                  <a:schemeClr val="tx1">
                    <a:lumMod val="65000"/>
                    <a:lumOff val="35000"/>
                  </a:schemeClr>
                </a:solidFill>
              </a:rPr>
              <a:t>“Nos </a:t>
            </a:r>
            <a:r>
              <a:rPr lang="en-US" sz="1600" dirty="0" err="1">
                <a:solidFill>
                  <a:schemeClr val="tx1">
                    <a:lumMod val="65000"/>
                    <a:lumOff val="35000"/>
                  </a:schemeClr>
                </a:solidFill>
              </a:rPr>
              <a:t>décisions</a:t>
            </a:r>
            <a:r>
              <a:rPr lang="en-US" sz="1600" dirty="0">
                <a:solidFill>
                  <a:schemeClr val="tx1">
                    <a:lumMod val="65000"/>
                    <a:lumOff val="35000"/>
                  </a:schemeClr>
                </a:solidFill>
              </a:rPr>
              <a:t> </a:t>
            </a:r>
            <a:r>
              <a:rPr lang="en-US" sz="1600" dirty="0" err="1">
                <a:solidFill>
                  <a:schemeClr val="tx1">
                    <a:lumMod val="65000"/>
                    <a:lumOff val="35000"/>
                  </a:schemeClr>
                </a:solidFill>
              </a:rPr>
              <a:t>concernant</a:t>
            </a:r>
            <a:r>
              <a:rPr lang="en-US" sz="1600" dirty="0">
                <a:solidFill>
                  <a:schemeClr val="tx1">
                    <a:lumMod val="65000"/>
                    <a:lumOff val="35000"/>
                  </a:schemeClr>
                </a:solidFill>
              </a:rPr>
              <a:t> la performance </a:t>
            </a:r>
            <a:r>
              <a:rPr lang="en-US" sz="1600" dirty="0" err="1">
                <a:solidFill>
                  <a:schemeClr val="tx1">
                    <a:lumMod val="65000"/>
                    <a:lumOff val="35000"/>
                  </a:schemeClr>
                </a:solidFill>
              </a:rPr>
              <a:t>financière</a:t>
            </a:r>
            <a:r>
              <a:rPr lang="en-US" sz="1600" dirty="0">
                <a:solidFill>
                  <a:schemeClr val="tx1">
                    <a:lumMod val="65000"/>
                    <a:lumOff val="35000"/>
                  </a:schemeClr>
                </a:solidFill>
              </a:rPr>
              <a:t> </a:t>
            </a:r>
            <a:r>
              <a:rPr lang="en-US" sz="1600" dirty="0" err="1">
                <a:solidFill>
                  <a:schemeClr val="tx1">
                    <a:lumMod val="65000"/>
                    <a:lumOff val="35000"/>
                  </a:schemeClr>
                </a:solidFill>
              </a:rPr>
              <a:t>prennent-elles</a:t>
            </a:r>
            <a:r>
              <a:rPr lang="en-US" sz="1600" dirty="0">
                <a:solidFill>
                  <a:schemeClr val="tx1">
                    <a:lumMod val="65000"/>
                    <a:lumOff val="35000"/>
                  </a:schemeClr>
                </a:solidFill>
              </a:rPr>
              <a:t> </a:t>
            </a:r>
            <a:r>
              <a:rPr lang="en-US" sz="1600" dirty="0" err="1">
                <a:solidFill>
                  <a:schemeClr val="tx1">
                    <a:lumMod val="65000"/>
                    <a:lumOff val="35000"/>
                  </a:schemeClr>
                </a:solidFill>
              </a:rPr>
              <a:t>en</a:t>
            </a:r>
            <a:r>
              <a:rPr lang="en-US" sz="1600" dirty="0">
                <a:solidFill>
                  <a:schemeClr val="tx1">
                    <a:lumMod val="65000"/>
                    <a:lumOff val="35000"/>
                  </a:schemeClr>
                </a:solidFill>
              </a:rPr>
              <a:t> </a:t>
            </a:r>
            <a:r>
              <a:rPr lang="en-US" sz="1600" dirty="0" err="1">
                <a:solidFill>
                  <a:schemeClr val="tx1">
                    <a:lumMod val="65000"/>
                    <a:lumOff val="35000"/>
                  </a:schemeClr>
                </a:solidFill>
              </a:rPr>
              <a:t>compte</a:t>
            </a:r>
            <a:r>
              <a:rPr lang="en-US" sz="1600" dirty="0">
                <a:solidFill>
                  <a:schemeClr val="tx1">
                    <a:lumMod val="65000"/>
                    <a:lumOff val="35000"/>
                  </a:schemeClr>
                </a:solidFill>
              </a:rPr>
              <a:t> les clients</a:t>
            </a:r>
            <a:r>
              <a:rPr lang="fr-FR" sz="1600" dirty="0">
                <a:solidFill>
                  <a:schemeClr val="tx1">
                    <a:lumMod val="65000"/>
                    <a:lumOff val="35000"/>
                  </a:schemeClr>
                </a:solidFill>
              </a:rPr>
              <a:t> </a:t>
            </a:r>
            <a:r>
              <a:rPr lang="fr-FR" sz="2000" b="1" dirty="0">
                <a:solidFill>
                  <a:srgbClr val="F2B00C"/>
                </a:solidFill>
              </a:rPr>
              <a:t>? </a:t>
            </a:r>
            <a:r>
              <a:rPr lang="en-US" sz="1600" dirty="0">
                <a:solidFill>
                  <a:schemeClr val="tx1">
                    <a:lumMod val="65000"/>
                    <a:lumOff val="35000"/>
                  </a:schemeClr>
                </a:solidFill>
              </a:rPr>
              <a:t>”</a:t>
            </a:r>
            <a:endParaRPr lang="fr-FR" sz="1600" dirty="0">
              <a:solidFill>
                <a:schemeClr val="tx1">
                  <a:lumMod val="65000"/>
                  <a:lumOff val="35000"/>
                </a:schemeClr>
              </a:solidFill>
            </a:endParaRPr>
          </a:p>
        </p:txBody>
      </p:sp>
      <p:graphicFrame>
        <p:nvGraphicFramePr>
          <p:cNvPr id="9" name="Graphique 12"/>
          <p:cNvGraphicFramePr>
            <a:graphicFrameLocks/>
          </p:cNvGraphicFramePr>
          <p:nvPr>
            <p:extLst/>
          </p:nvPr>
        </p:nvGraphicFramePr>
        <p:xfrm>
          <a:off x="273105" y="2524436"/>
          <a:ext cx="4521076" cy="33833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61930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p:cNvSpPr txBox="1">
            <a:spLocks/>
          </p:cNvSpPr>
          <p:nvPr/>
        </p:nvSpPr>
        <p:spPr>
          <a:xfrm>
            <a:off x="772550" y="945718"/>
            <a:ext cx="8534400" cy="758952"/>
          </a:xfrm>
          <a:prstGeom prst="rect">
            <a:avLst/>
          </a:prstGeom>
        </p:spPr>
        <p:txBody>
          <a:bodyPr vert="horz" anchor="b">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3300" u="none" strike="noStrike" kern="1200" cap="none" spc="0" normalizeH="0" baseline="0" noProof="0" dirty="0">
                <a:ln>
                  <a:noFill/>
                </a:ln>
                <a:solidFill>
                  <a:srgbClr val="FFC000"/>
                </a:solidFill>
                <a:effectLst/>
                <a:uLnTx/>
                <a:uFillTx/>
                <a:latin typeface="Malgun Gothic Semilight" charset="-127"/>
                <a:ea typeface="Malgun Gothic Semilight" charset="-127"/>
                <a:cs typeface="Malgun Gothic Semilight" charset="-127"/>
              </a:rPr>
              <a:t>Résultats de</a:t>
            </a:r>
            <a:r>
              <a:rPr kumimoji="0" lang="fr-FR" sz="3300" u="none" strike="noStrike" kern="1200" cap="none" spc="0" normalizeH="0" noProof="0" dirty="0">
                <a:ln>
                  <a:noFill/>
                </a:ln>
                <a:solidFill>
                  <a:srgbClr val="FFC000"/>
                </a:solidFill>
                <a:effectLst/>
                <a:uLnTx/>
                <a:uFillTx/>
                <a:latin typeface="Malgun Gothic Semilight" charset="-127"/>
                <a:ea typeface="Malgun Gothic Semilight" charset="-127"/>
                <a:cs typeface="Malgun Gothic Semilight" charset="-127"/>
              </a:rPr>
              <a:t> la </a:t>
            </a:r>
            <a:r>
              <a:rPr kumimoji="0" lang="fr-FR" sz="3300" u="none" strike="noStrike" kern="1200" cap="none" spc="0" normalizeH="0" baseline="0" noProof="0" dirty="0">
                <a:ln>
                  <a:noFill/>
                </a:ln>
                <a:solidFill>
                  <a:srgbClr val="FFC000"/>
                </a:solidFill>
                <a:effectLst/>
                <a:uLnTx/>
                <a:uFillTx/>
                <a:latin typeface="Malgun Gothic Semilight" charset="-127"/>
                <a:ea typeface="Malgun Gothic Semilight" charset="-127"/>
                <a:cs typeface="Malgun Gothic Semilight" charset="-127"/>
              </a:rPr>
              <a:t>Dimension 6</a:t>
            </a:r>
          </a:p>
        </p:txBody>
      </p:sp>
      <p:sp>
        <p:nvSpPr>
          <p:cNvPr id="15" name="Espace réservé du contenu 2"/>
          <p:cNvSpPr>
            <a:spLocks noGrp="1"/>
          </p:cNvSpPr>
          <p:nvPr>
            <p:ph sz="half" idx="1"/>
          </p:nvPr>
        </p:nvSpPr>
        <p:spPr>
          <a:xfrm>
            <a:off x="822960" y="3125336"/>
            <a:ext cx="4322246" cy="3243931"/>
          </a:xfrm>
        </p:spPr>
        <p:txBody>
          <a:bodyPr>
            <a:normAutofit/>
          </a:bodyPr>
          <a:lstStyle/>
          <a:p>
            <a:pPr algn="just"/>
            <a:r>
              <a:rPr lang="fr-FR" sz="1600" i="1" dirty="0"/>
              <a:t>Récapitulez les activités et les efforts de l’IMF répondant aux normes de la Dimension 2. Débutez avec les résultats positifs, c'est-à-dire les normes  auxquelles l’IMF a obtenu un (très bon) score. Mentionnez les efforts ou les circonstances particulières qui expliquent l’obtention de tels scores, mais également les éventuelles initiatives en cours, dont la mise en œuvre influencera le score dans un futur proche. </a:t>
            </a:r>
            <a:endParaRPr lang="fr-FR" sz="1600" i="1" dirty="0">
              <a:solidFill>
                <a:schemeClr val="tx1">
                  <a:lumMod val="85000"/>
                  <a:lumOff val="15000"/>
                </a:schemeClr>
              </a:solidFill>
              <a:latin typeface="Calibri" pitchFamily="34" charset="0"/>
            </a:endParaRPr>
          </a:p>
        </p:txBody>
      </p:sp>
      <p:sp>
        <p:nvSpPr>
          <p:cNvPr id="18" name="Espace réservé du contenu 11"/>
          <p:cNvSpPr>
            <a:spLocks noGrp="1"/>
          </p:cNvSpPr>
          <p:nvPr>
            <p:ph sz="half" idx="2"/>
          </p:nvPr>
        </p:nvSpPr>
        <p:spPr>
          <a:xfrm>
            <a:off x="5431808" y="3125336"/>
            <a:ext cx="3084395" cy="3243932"/>
          </a:xfrm>
        </p:spPr>
        <p:txBody>
          <a:bodyPr>
            <a:normAutofit/>
          </a:bodyPr>
          <a:lstStyle/>
          <a:p>
            <a:pPr lvl="0" algn="just"/>
            <a:r>
              <a:rPr lang="en-US" sz="1600" i="1" dirty="0" err="1">
                <a:solidFill>
                  <a:schemeClr val="tx1">
                    <a:lumMod val="85000"/>
                    <a:lumOff val="15000"/>
                  </a:schemeClr>
                </a:solidFill>
                <a:latin typeface="Calibri" pitchFamily="34" charset="0"/>
              </a:rPr>
              <a:t>Identifiez</a:t>
            </a:r>
            <a:r>
              <a:rPr lang="en-US" sz="1600" i="1" dirty="0">
                <a:solidFill>
                  <a:schemeClr val="tx1">
                    <a:lumMod val="85000"/>
                    <a:lumOff val="15000"/>
                  </a:schemeClr>
                </a:solidFill>
                <a:latin typeface="Calibri" pitchFamily="34" charset="0"/>
              </a:rPr>
              <a:t> les aspects  de </a:t>
            </a:r>
            <a:r>
              <a:rPr lang="en-US" sz="1600" i="1" dirty="0" err="1">
                <a:solidFill>
                  <a:schemeClr val="tx1">
                    <a:lumMod val="85000"/>
                    <a:lumOff val="15000"/>
                  </a:schemeClr>
                </a:solidFill>
                <a:latin typeface="Calibri" pitchFamily="34" charset="0"/>
              </a:rPr>
              <a:t>cette</a:t>
            </a:r>
            <a:r>
              <a:rPr lang="en-US" sz="1600" i="1" dirty="0">
                <a:solidFill>
                  <a:schemeClr val="tx1">
                    <a:lumMod val="85000"/>
                    <a:lumOff val="15000"/>
                  </a:schemeClr>
                </a:solidFill>
                <a:latin typeface="Calibri" pitchFamily="34" charset="0"/>
              </a:rPr>
              <a:t> dimension </a:t>
            </a:r>
            <a:r>
              <a:rPr lang="en-US" sz="1600" i="1" dirty="0" err="1">
                <a:solidFill>
                  <a:schemeClr val="tx1">
                    <a:lumMod val="85000"/>
                    <a:lumOff val="15000"/>
                  </a:schemeClr>
                </a:solidFill>
                <a:latin typeface="Calibri" pitchFamily="34" charset="0"/>
              </a:rPr>
              <a:t>à</a:t>
            </a:r>
            <a:r>
              <a:rPr lang="en-US" sz="1600" i="1" dirty="0">
                <a:solidFill>
                  <a:schemeClr val="tx1">
                    <a:lumMod val="85000"/>
                    <a:lumOff val="15000"/>
                  </a:schemeClr>
                </a:solidFill>
                <a:latin typeface="Calibri" pitchFamily="34" charset="0"/>
              </a:rPr>
              <a:t> </a:t>
            </a:r>
            <a:r>
              <a:rPr lang="en-US" sz="1600" i="1" dirty="0" err="1">
                <a:solidFill>
                  <a:schemeClr val="tx1">
                    <a:lumMod val="85000"/>
                    <a:lumOff val="15000"/>
                  </a:schemeClr>
                </a:solidFill>
                <a:latin typeface="Calibri" pitchFamily="34" charset="0"/>
              </a:rPr>
              <a:t>améliorer</a:t>
            </a:r>
            <a:r>
              <a:rPr lang="en-US" sz="1600" i="1" dirty="0">
                <a:solidFill>
                  <a:schemeClr val="tx1">
                    <a:lumMod val="85000"/>
                    <a:lumOff val="15000"/>
                  </a:schemeClr>
                </a:solidFill>
                <a:latin typeface="Calibri" pitchFamily="34" charset="0"/>
              </a:rPr>
              <a:t> (</a:t>
            </a:r>
            <a:r>
              <a:rPr lang="en-US" sz="1600" i="1" dirty="0" err="1">
                <a:solidFill>
                  <a:schemeClr val="tx1">
                    <a:lumMod val="85000"/>
                    <a:lumOff val="15000"/>
                  </a:schemeClr>
                </a:solidFill>
                <a:latin typeface="Calibri" pitchFamily="34" charset="0"/>
              </a:rPr>
              <a:t>pratiques</a:t>
            </a:r>
            <a:r>
              <a:rPr lang="en-US" sz="1600" i="1" dirty="0">
                <a:solidFill>
                  <a:schemeClr val="tx1">
                    <a:lumMod val="85000"/>
                    <a:lumOff val="15000"/>
                  </a:schemeClr>
                </a:solidFill>
                <a:latin typeface="Calibri" pitchFamily="34" charset="0"/>
              </a:rPr>
              <a:t> pour </a:t>
            </a:r>
            <a:r>
              <a:rPr lang="en-US" sz="1600" i="1" dirty="0" err="1">
                <a:solidFill>
                  <a:schemeClr val="tx1">
                    <a:lumMod val="85000"/>
                    <a:lumOff val="15000"/>
                  </a:schemeClr>
                </a:solidFill>
                <a:latin typeface="Calibri" pitchFamily="34" charset="0"/>
              </a:rPr>
              <a:t>lesquelles</a:t>
            </a:r>
            <a:r>
              <a:rPr lang="en-US" sz="1600" i="1" dirty="0">
                <a:solidFill>
                  <a:schemeClr val="tx1">
                    <a:lumMod val="85000"/>
                    <a:lumOff val="15000"/>
                  </a:schemeClr>
                </a:solidFill>
                <a:latin typeface="Calibri" pitchFamily="34" charset="0"/>
              </a:rPr>
              <a:t> le MFI a </a:t>
            </a:r>
            <a:r>
              <a:rPr lang="en-US" sz="1600" i="1" dirty="0" err="1">
                <a:solidFill>
                  <a:schemeClr val="tx1">
                    <a:lumMod val="85000"/>
                    <a:lumOff val="15000"/>
                  </a:schemeClr>
                </a:solidFill>
                <a:latin typeface="Calibri" pitchFamily="34" charset="0"/>
              </a:rPr>
              <a:t>obtenu</a:t>
            </a:r>
            <a:r>
              <a:rPr lang="en-US" sz="1600" i="1" dirty="0">
                <a:solidFill>
                  <a:schemeClr val="tx1">
                    <a:lumMod val="85000"/>
                    <a:lumOff val="15000"/>
                  </a:schemeClr>
                </a:solidFill>
                <a:latin typeface="Calibri" pitchFamily="34" charset="0"/>
              </a:rPr>
              <a:t> un score </a:t>
            </a:r>
            <a:r>
              <a:rPr lang="en-US" sz="1600" i="1" dirty="0" err="1">
                <a:solidFill>
                  <a:schemeClr val="tx1">
                    <a:lumMod val="85000"/>
                    <a:lumOff val="15000"/>
                  </a:schemeClr>
                </a:solidFill>
                <a:latin typeface="Calibri" pitchFamily="34" charset="0"/>
              </a:rPr>
              <a:t>relativement</a:t>
            </a:r>
            <a:r>
              <a:rPr lang="en-US" sz="1600" i="1" dirty="0">
                <a:solidFill>
                  <a:schemeClr val="tx1">
                    <a:lumMod val="85000"/>
                    <a:lumOff val="15000"/>
                  </a:schemeClr>
                </a:solidFill>
                <a:latin typeface="Calibri" pitchFamily="34" charset="0"/>
              </a:rPr>
              <a:t> bas)</a:t>
            </a:r>
          </a:p>
          <a:p>
            <a:pPr lvl="0" algn="just"/>
            <a:endParaRPr lang="fr-FR" sz="1600" i="1" dirty="0">
              <a:solidFill>
                <a:schemeClr val="tx1">
                  <a:lumMod val="85000"/>
                  <a:lumOff val="15000"/>
                </a:schemeClr>
              </a:solidFill>
              <a:latin typeface="Calibri" pitchFamily="34" charset="0"/>
            </a:endParaRPr>
          </a:p>
        </p:txBody>
      </p:sp>
      <p:grpSp>
        <p:nvGrpSpPr>
          <p:cNvPr id="19" name="Grouper 18"/>
          <p:cNvGrpSpPr/>
          <p:nvPr/>
        </p:nvGrpSpPr>
        <p:grpSpPr>
          <a:xfrm>
            <a:off x="6326676" y="2175876"/>
            <a:ext cx="600075" cy="600075"/>
            <a:chOff x="6354282" y="2000250"/>
            <a:chExt cx="600075" cy="600075"/>
          </a:xfrm>
        </p:grpSpPr>
        <p:sp>
          <p:nvSpPr>
            <p:cNvPr id="20" name="Organigramme : Processus 15"/>
            <p:cNvSpPr/>
            <p:nvPr/>
          </p:nvSpPr>
          <p:spPr>
            <a:xfrm>
              <a:off x="6488608" y="2266493"/>
              <a:ext cx="360000" cy="72000"/>
            </a:xfrm>
            <a:prstGeom prst="flowChartProcess">
              <a:avLst/>
            </a:prstGeom>
            <a:solidFill>
              <a:srgbClr val="DF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p:cNvSpPr/>
            <p:nvPr/>
          </p:nvSpPr>
          <p:spPr>
            <a:xfrm>
              <a:off x="6354282" y="2000250"/>
              <a:ext cx="600075" cy="600075"/>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grpSp>
      <p:grpSp>
        <p:nvGrpSpPr>
          <p:cNvPr id="22" name="Grouper 21"/>
          <p:cNvGrpSpPr/>
          <p:nvPr/>
        </p:nvGrpSpPr>
        <p:grpSpPr>
          <a:xfrm>
            <a:off x="2684045" y="2214081"/>
            <a:ext cx="600075" cy="600075"/>
            <a:chOff x="2014538" y="2000250"/>
            <a:chExt cx="600075" cy="600075"/>
          </a:xfrm>
        </p:grpSpPr>
        <p:sp>
          <p:nvSpPr>
            <p:cNvPr id="23" name="Croix 22"/>
            <p:cNvSpPr/>
            <p:nvPr/>
          </p:nvSpPr>
          <p:spPr>
            <a:xfrm>
              <a:off x="2147631" y="2129072"/>
              <a:ext cx="346842" cy="346842"/>
            </a:xfrm>
            <a:prstGeom prst="plus">
              <a:avLst>
                <a:gd name="adj" fmla="val 39286"/>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p:cNvSpPr/>
            <p:nvPr/>
          </p:nvSpPr>
          <p:spPr>
            <a:xfrm>
              <a:off x="2014538" y="2000250"/>
              <a:ext cx="600075" cy="600075"/>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grpSp>
    </p:spTree>
    <p:extLst>
      <p:ext uri="{BB962C8B-B14F-4D97-AF65-F5344CB8AC3E}">
        <p14:creationId xmlns:p14="http://schemas.microsoft.com/office/powerpoint/2010/main" val="2088027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a:latin typeface="Malgun Gothic Semilight" charset="-127"/>
                <a:ea typeface="Malgun Gothic Semilight" charset="-127"/>
                <a:cs typeface="Malgun Gothic Semilight" charset="-127"/>
              </a:rPr>
              <a:t>PROCESSUS D’ÉVALUATION</a:t>
            </a:r>
          </a:p>
        </p:txBody>
      </p:sp>
      <p:sp>
        <p:nvSpPr>
          <p:cNvPr id="3" name="Espace réservé du contenu 2"/>
          <p:cNvSpPr>
            <a:spLocks noGrp="1"/>
          </p:cNvSpPr>
          <p:nvPr>
            <p:ph idx="1"/>
          </p:nvPr>
        </p:nvSpPr>
        <p:spPr>
          <a:xfrm>
            <a:off x="822959" y="2124222"/>
            <a:ext cx="7543801" cy="4582446"/>
          </a:xfrm>
        </p:spPr>
        <p:txBody>
          <a:bodyPr>
            <a:normAutofit/>
          </a:bodyPr>
          <a:lstStyle/>
          <a:p>
            <a:pPr lvl="1">
              <a:buFont typeface="Wingdings" pitchFamily="2" charset="2"/>
              <a:buChar char="§"/>
            </a:pPr>
            <a:r>
              <a:rPr lang="fr-FR" dirty="0">
                <a:solidFill>
                  <a:schemeClr val="tx1">
                    <a:lumMod val="85000"/>
                    <a:lumOff val="15000"/>
                  </a:schemeClr>
                </a:solidFill>
              </a:rPr>
              <a:t>Décrire les objectifs de l’évaluation</a:t>
            </a:r>
            <a:r>
              <a:rPr lang="en-US" dirty="0">
                <a:solidFill>
                  <a:schemeClr val="tx1">
                    <a:lumMod val="85000"/>
                    <a:lumOff val="15000"/>
                  </a:schemeClr>
                </a:solidFill>
              </a:rPr>
              <a:t> : P</a:t>
            </a:r>
            <a:r>
              <a:rPr lang="fr-FR" dirty="0" err="1">
                <a:solidFill>
                  <a:schemeClr val="tx1">
                    <a:lumMod val="85000"/>
                    <a:lumOff val="15000"/>
                  </a:schemeClr>
                </a:solidFill>
              </a:rPr>
              <a:t>ourquoi</a:t>
            </a:r>
            <a:r>
              <a:rPr lang="fr-FR" dirty="0">
                <a:solidFill>
                  <a:schemeClr val="tx1">
                    <a:lumMod val="85000"/>
                    <a:lumOff val="15000"/>
                  </a:schemeClr>
                </a:solidFill>
              </a:rPr>
              <a:t> l'IMF a t-elle décidé de procéder à une évaluation? (</a:t>
            </a:r>
            <a:r>
              <a:rPr lang="fr-FR" i="1" dirty="0">
                <a:solidFill>
                  <a:schemeClr val="tx1">
                    <a:lumMod val="85000"/>
                    <a:lumOff val="15000"/>
                  </a:schemeClr>
                </a:solidFill>
              </a:rPr>
              <a:t>vous pouvez trouver des exemples dans les commentaires ci-dessous</a:t>
            </a:r>
            <a:r>
              <a:rPr lang="fr-FR" dirty="0">
                <a:solidFill>
                  <a:schemeClr val="tx1">
                    <a:lumMod val="85000"/>
                    <a:lumOff val="15000"/>
                  </a:schemeClr>
                </a:solidFill>
              </a:rPr>
              <a:t>)</a:t>
            </a:r>
            <a:r>
              <a:rPr lang="en-US" dirty="0">
                <a:solidFill>
                  <a:schemeClr val="tx1">
                    <a:lumMod val="85000"/>
                    <a:lumOff val="15000"/>
                  </a:schemeClr>
                </a:solidFill>
              </a:rPr>
              <a:t> </a:t>
            </a:r>
          </a:p>
          <a:p>
            <a:pPr lvl="1">
              <a:buFont typeface="Wingdings" pitchFamily="2" charset="2"/>
              <a:buChar char="§"/>
            </a:pPr>
            <a:endParaRPr lang="en-US" dirty="0">
              <a:solidFill>
                <a:schemeClr val="tx1">
                  <a:lumMod val="85000"/>
                  <a:lumOff val="15000"/>
                </a:schemeClr>
              </a:solidFill>
            </a:endParaRPr>
          </a:p>
          <a:p>
            <a:pPr lvl="1">
              <a:buFont typeface="Wingdings" pitchFamily="2" charset="2"/>
              <a:buChar char="§"/>
            </a:pPr>
            <a:r>
              <a:rPr lang="fr-FR" dirty="0">
                <a:solidFill>
                  <a:schemeClr val="tx1">
                    <a:lumMod val="85000"/>
                    <a:lumOff val="15000"/>
                  </a:schemeClr>
                </a:solidFill>
              </a:rPr>
              <a:t>Décrire le processus suivi : Quand l'évaluation a-t-elle eu lieu, qui a été impliqué, quelles agences ont été visitées, etc. Présenter l‘agenda de l'évaluation si nécessaire.</a:t>
            </a:r>
          </a:p>
          <a:p>
            <a:pPr lvl="1">
              <a:buNone/>
            </a:pPr>
            <a:endParaRPr lang="fr-FR" dirty="0">
              <a:solidFill>
                <a:schemeClr val="tx1">
                  <a:lumMod val="85000"/>
                  <a:lumOff val="15000"/>
                </a:schemeClr>
              </a:solidFill>
            </a:endParaRPr>
          </a:p>
          <a:p>
            <a:pPr lvl="1">
              <a:buFont typeface="Wingdings" pitchFamily="2" charset="2"/>
              <a:buChar char="§"/>
            </a:pPr>
            <a:r>
              <a:rPr lang="en-US" dirty="0" err="1">
                <a:solidFill>
                  <a:schemeClr val="tx1">
                    <a:lumMod val="85000"/>
                    <a:lumOff val="15000"/>
                  </a:schemeClr>
                </a:solidFill>
              </a:rPr>
              <a:t>Vous</a:t>
            </a:r>
            <a:r>
              <a:rPr lang="en-US" dirty="0">
                <a:solidFill>
                  <a:schemeClr val="tx1">
                    <a:lumMod val="85000"/>
                    <a:lumOff val="15000"/>
                  </a:schemeClr>
                </a:solidFill>
              </a:rPr>
              <a:t> </a:t>
            </a:r>
            <a:r>
              <a:rPr lang="en-US" dirty="0" err="1">
                <a:solidFill>
                  <a:schemeClr val="tx1">
                    <a:lumMod val="85000"/>
                    <a:lumOff val="15000"/>
                  </a:schemeClr>
                </a:solidFill>
              </a:rPr>
              <a:t>pouvez</a:t>
            </a:r>
            <a:r>
              <a:rPr lang="en-US" dirty="0">
                <a:solidFill>
                  <a:schemeClr val="tx1">
                    <a:lumMod val="85000"/>
                    <a:lumOff val="15000"/>
                  </a:schemeClr>
                </a:solidFill>
              </a:rPr>
              <a:t> </a:t>
            </a:r>
            <a:r>
              <a:rPr lang="en-US" dirty="0" err="1">
                <a:solidFill>
                  <a:schemeClr val="tx1">
                    <a:lumMod val="85000"/>
                    <a:lumOff val="15000"/>
                  </a:schemeClr>
                </a:solidFill>
              </a:rPr>
              <a:t>aussi</a:t>
            </a:r>
            <a:r>
              <a:rPr lang="en-US" dirty="0">
                <a:solidFill>
                  <a:schemeClr val="tx1">
                    <a:lumMod val="85000"/>
                    <a:lumOff val="15000"/>
                  </a:schemeClr>
                </a:solidFill>
              </a:rPr>
              <a:t> </a:t>
            </a:r>
            <a:r>
              <a:rPr lang="en-US" dirty="0" err="1">
                <a:solidFill>
                  <a:schemeClr val="tx1">
                    <a:lumMod val="85000"/>
                    <a:lumOff val="15000"/>
                  </a:schemeClr>
                </a:solidFill>
              </a:rPr>
              <a:t>brièvement</a:t>
            </a:r>
            <a:r>
              <a:rPr lang="en-US" dirty="0">
                <a:solidFill>
                  <a:schemeClr val="tx1">
                    <a:lumMod val="85000"/>
                    <a:lumOff val="15000"/>
                  </a:schemeClr>
                </a:solidFill>
              </a:rPr>
              <a:t> </a:t>
            </a:r>
            <a:r>
              <a:rPr lang="en-US" dirty="0" err="1">
                <a:solidFill>
                  <a:schemeClr val="tx1">
                    <a:lumMod val="85000"/>
                    <a:lumOff val="15000"/>
                  </a:schemeClr>
                </a:solidFill>
              </a:rPr>
              <a:t>présenter</a:t>
            </a:r>
            <a:r>
              <a:rPr lang="en-US" dirty="0">
                <a:solidFill>
                  <a:schemeClr val="tx1">
                    <a:lumMod val="85000"/>
                    <a:lumOff val="15000"/>
                  </a:schemeClr>
                </a:solidFill>
              </a:rPr>
              <a:t> </a:t>
            </a:r>
            <a:r>
              <a:rPr lang="en-US" dirty="0" err="1">
                <a:solidFill>
                  <a:schemeClr val="tx1">
                    <a:lumMod val="85000"/>
                    <a:lumOff val="15000"/>
                  </a:schemeClr>
                </a:solidFill>
              </a:rPr>
              <a:t>l’outil</a:t>
            </a:r>
            <a:r>
              <a:rPr lang="en-US" dirty="0">
                <a:solidFill>
                  <a:schemeClr val="tx1">
                    <a:lumMod val="85000"/>
                    <a:lumOff val="15000"/>
                  </a:schemeClr>
                </a:solidFill>
              </a:rPr>
              <a:t> SPI4</a:t>
            </a:r>
          </a:p>
          <a:p>
            <a:pPr lvl="1">
              <a:buFont typeface="Wingdings" pitchFamily="2" charset="2"/>
              <a:buChar char="§"/>
            </a:pPr>
            <a:endParaRPr lang="fr-FR" dirty="0">
              <a:solidFill>
                <a:schemeClr val="tx1">
                  <a:lumMod val="85000"/>
                  <a:lumOff val="15000"/>
                </a:schemeClr>
              </a:solidFill>
            </a:endParaRPr>
          </a:p>
        </p:txBody>
      </p:sp>
    </p:spTree>
    <p:extLst>
      <p:ext uri="{BB962C8B-B14F-4D97-AF65-F5344CB8AC3E}">
        <p14:creationId xmlns:p14="http://schemas.microsoft.com/office/powerpoint/2010/main" val="951934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2960" y="286604"/>
            <a:ext cx="7543800" cy="1485925"/>
          </a:xfrm>
        </p:spPr>
        <p:txBody>
          <a:bodyPr>
            <a:normAutofit/>
          </a:bodyPr>
          <a:lstStyle/>
          <a:p>
            <a:r>
              <a:rPr lang="fr-FR" sz="4000" dirty="0">
                <a:latin typeface="Malgun Gothic Semilight" charset="-127"/>
                <a:ea typeface="Malgun Gothic Semilight" charset="-127"/>
                <a:cs typeface="Malgun Gothic Semilight" charset="-127"/>
              </a:rPr>
              <a:t>PROTECTION DES CLIENTS</a:t>
            </a:r>
          </a:p>
        </p:txBody>
      </p:sp>
      <p:graphicFrame>
        <p:nvGraphicFramePr>
          <p:cNvPr id="6" name="Graphique 20"/>
          <p:cNvGraphicFramePr>
            <a:graphicFrameLocks/>
          </p:cNvGraphicFramePr>
          <p:nvPr>
            <p:extLst/>
          </p:nvPr>
        </p:nvGraphicFramePr>
        <p:xfrm>
          <a:off x="0" y="1157401"/>
          <a:ext cx="8939014" cy="53369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5395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a:latin typeface="Malgun Gothic Semilight" charset="-127"/>
                <a:ea typeface="Malgun Gothic Semilight" charset="-127"/>
                <a:cs typeface="Malgun Gothic Semilight" charset="-127"/>
              </a:rPr>
              <a:t>GREEN INDEX</a:t>
            </a:r>
          </a:p>
        </p:txBody>
      </p:sp>
      <p:sp>
        <p:nvSpPr>
          <p:cNvPr id="9" name="ZoneTexte 8"/>
          <p:cNvSpPr txBox="1"/>
          <p:nvPr/>
        </p:nvSpPr>
        <p:spPr>
          <a:xfrm>
            <a:off x="323627" y="2802418"/>
            <a:ext cx="2594793" cy="2062103"/>
          </a:xfrm>
          <a:prstGeom prst="rect">
            <a:avLst/>
          </a:prstGeom>
          <a:noFill/>
          <a:ln w="28575">
            <a:solidFill>
              <a:schemeClr val="accent3"/>
            </a:solidFill>
          </a:ln>
        </p:spPr>
        <p:txBody>
          <a:bodyPr wrap="square" rtlCol="0">
            <a:spAutoFit/>
          </a:bodyPr>
          <a:lstStyle/>
          <a:p>
            <a:pPr algn="ctr"/>
            <a:r>
              <a:rPr lang="en-US" sz="1600" i="1" dirty="0" err="1">
                <a:solidFill>
                  <a:schemeClr val="tx1">
                    <a:lumMod val="75000"/>
                    <a:lumOff val="25000"/>
                  </a:schemeClr>
                </a:solidFill>
                <a:latin typeface="Calibri" pitchFamily="34" charset="0"/>
              </a:rPr>
              <a:t>L’index</a:t>
            </a:r>
            <a:r>
              <a:rPr lang="en-US" sz="1600" i="1" dirty="0">
                <a:solidFill>
                  <a:schemeClr val="tx1">
                    <a:lumMod val="75000"/>
                    <a:lumOff val="25000"/>
                  </a:schemeClr>
                </a:solidFill>
                <a:latin typeface="Calibri" pitchFamily="34" charset="0"/>
              </a:rPr>
              <a:t> Green a </a:t>
            </a:r>
            <a:r>
              <a:rPr lang="en-US" sz="1600" i="1" dirty="0" err="1">
                <a:solidFill>
                  <a:schemeClr val="tx1">
                    <a:lumMod val="75000"/>
                    <a:lumOff val="25000"/>
                  </a:schemeClr>
                </a:solidFill>
                <a:latin typeface="Calibri" pitchFamily="34" charset="0"/>
              </a:rPr>
              <a:t>été</a:t>
            </a:r>
            <a:r>
              <a:rPr lang="en-US" sz="1600" i="1" dirty="0">
                <a:solidFill>
                  <a:schemeClr val="tx1">
                    <a:lumMod val="75000"/>
                    <a:lumOff val="25000"/>
                  </a:schemeClr>
                </a:solidFill>
                <a:latin typeface="Calibri" pitchFamily="34" charset="0"/>
              </a:rPr>
              <a:t> </a:t>
            </a:r>
            <a:r>
              <a:rPr lang="en-US" sz="1600" i="1" dirty="0" err="1">
                <a:solidFill>
                  <a:schemeClr val="tx1">
                    <a:lumMod val="75000"/>
                    <a:lumOff val="25000"/>
                  </a:schemeClr>
                </a:solidFill>
                <a:latin typeface="Calibri" pitchFamily="34" charset="0"/>
              </a:rPr>
              <a:t>crée</a:t>
            </a:r>
            <a:r>
              <a:rPr lang="en-US" sz="1600" i="1" dirty="0">
                <a:solidFill>
                  <a:schemeClr val="tx1">
                    <a:lumMod val="75000"/>
                    <a:lumOff val="25000"/>
                  </a:schemeClr>
                </a:solidFill>
                <a:latin typeface="Calibri" pitchFamily="34" charset="0"/>
              </a:rPr>
              <a:t> pour </a:t>
            </a:r>
            <a:r>
              <a:rPr lang="en-US" sz="1600" i="1" dirty="0" err="1">
                <a:solidFill>
                  <a:schemeClr val="tx1">
                    <a:lumMod val="75000"/>
                    <a:lumOff val="25000"/>
                  </a:schemeClr>
                </a:solidFill>
                <a:latin typeface="Calibri" pitchFamily="34" charset="0"/>
              </a:rPr>
              <a:t>permettre</a:t>
            </a:r>
            <a:r>
              <a:rPr lang="en-US" sz="1600" i="1" dirty="0">
                <a:solidFill>
                  <a:schemeClr val="tx1">
                    <a:lumMod val="75000"/>
                    <a:lumOff val="25000"/>
                  </a:schemeClr>
                </a:solidFill>
                <a:latin typeface="Calibri" pitchFamily="34" charset="0"/>
              </a:rPr>
              <a:t> aux IMF </a:t>
            </a:r>
            <a:r>
              <a:rPr lang="en-US" sz="1600" i="1" dirty="0" err="1">
                <a:solidFill>
                  <a:schemeClr val="tx1">
                    <a:lumMod val="75000"/>
                    <a:lumOff val="25000"/>
                  </a:schemeClr>
                </a:solidFill>
                <a:latin typeface="Calibri" pitchFamily="34" charset="0"/>
              </a:rPr>
              <a:t>incluant</a:t>
            </a:r>
            <a:r>
              <a:rPr lang="en-US" sz="1600" i="1" dirty="0">
                <a:solidFill>
                  <a:schemeClr val="tx1">
                    <a:lumMod val="75000"/>
                    <a:lumOff val="25000"/>
                  </a:schemeClr>
                </a:solidFill>
                <a:latin typeface="Calibri" pitchFamily="34" charset="0"/>
              </a:rPr>
              <a:t> </a:t>
            </a:r>
            <a:r>
              <a:rPr lang="en-US" sz="1600" i="1" dirty="0" err="1">
                <a:solidFill>
                  <a:schemeClr val="tx1">
                    <a:lumMod val="75000"/>
                    <a:lumOff val="25000"/>
                  </a:schemeClr>
                </a:solidFill>
                <a:latin typeface="Calibri" pitchFamily="34" charset="0"/>
              </a:rPr>
              <a:t>à</a:t>
            </a:r>
            <a:r>
              <a:rPr lang="en-US" sz="1600" i="1" dirty="0">
                <a:solidFill>
                  <a:schemeClr val="tx1">
                    <a:lumMod val="75000"/>
                    <a:lumOff val="25000"/>
                  </a:schemeClr>
                </a:solidFill>
                <a:latin typeface="Calibri" pitchFamily="34" charset="0"/>
              </a:rPr>
              <a:t> </a:t>
            </a:r>
            <a:r>
              <a:rPr lang="en-US" sz="1600" i="1" dirty="0" err="1">
                <a:solidFill>
                  <a:schemeClr val="tx1">
                    <a:lumMod val="75000"/>
                    <a:lumOff val="25000"/>
                  </a:schemeClr>
                </a:solidFill>
                <a:latin typeface="Calibri" pitchFamily="34" charset="0"/>
              </a:rPr>
              <a:t>leurs</a:t>
            </a:r>
            <a:r>
              <a:rPr lang="en-US" sz="1600" i="1" dirty="0">
                <a:solidFill>
                  <a:schemeClr val="tx1">
                    <a:lumMod val="75000"/>
                    <a:lumOff val="25000"/>
                  </a:schemeClr>
                </a:solidFill>
                <a:latin typeface="Calibri" pitchFamily="34" charset="0"/>
              </a:rPr>
              <a:t> missions des </a:t>
            </a:r>
            <a:r>
              <a:rPr lang="en-US" sz="1600" i="1" dirty="0" err="1">
                <a:solidFill>
                  <a:schemeClr val="tx1">
                    <a:lumMod val="75000"/>
                    <a:lumOff val="25000"/>
                  </a:schemeClr>
                </a:solidFill>
                <a:latin typeface="Calibri" pitchFamily="34" charset="0"/>
              </a:rPr>
              <a:t>enjeux</a:t>
            </a:r>
            <a:r>
              <a:rPr lang="en-US" sz="1600" i="1" dirty="0">
                <a:solidFill>
                  <a:schemeClr val="tx1">
                    <a:lumMod val="75000"/>
                    <a:lumOff val="25000"/>
                  </a:schemeClr>
                </a:solidFill>
                <a:latin typeface="Calibri" pitchFamily="34" charset="0"/>
              </a:rPr>
              <a:t> </a:t>
            </a:r>
            <a:r>
              <a:rPr lang="en-US" sz="1600" i="1" dirty="0" err="1">
                <a:solidFill>
                  <a:schemeClr val="tx1">
                    <a:lumMod val="75000"/>
                    <a:lumOff val="25000"/>
                  </a:schemeClr>
                </a:solidFill>
                <a:latin typeface="Calibri" pitchFamily="34" charset="0"/>
              </a:rPr>
              <a:t>environnementaux</a:t>
            </a:r>
            <a:r>
              <a:rPr lang="en-US" sz="1600" i="1" dirty="0">
                <a:solidFill>
                  <a:schemeClr val="tx1">
                    <a:lumMod val="75000"/>
                    <a:lumOff val="25000"/>
                  </a:schemeClr>
                </a:solidFill>
                <a:latin typeface="Calibri" pitchFamily="34" charset="0"/>
              </a:rPr>
              <a:t> </a:t>
            </a:r>
            <a:r>
              <a:rPr lang="en-US" sz="1600" i="1" dirty="0" err="1">
                <a:solidFill>
                  <a:schemeClr val="tx1">
                    <a:lumMod val="75000"/>
                    <a:lumOff val="25000"/>
                  </a:schemeClr>
                </a:solidFill>
                <a:latin typeface="Calibri" pitchFamily="34" charset="0"/>
              </a:rPr>
              <a:t>d’évaluer</a:t>
            </a:r>
            <a:r>
              <a:rPr lang="en-US" sz="1600" i="1" dirty="0">
                <a:solidFill>
                  <a:schemeClr val="tx1">
                    <a:lumMod val="75000"/>
                    <a:lumOff val="25000"/>
                  </a:schemeClr>
                </a:solidFill>
                <a:latin typeface="Calibri" pitchFamily="34" charset="0"/>
              </a:rPr>
              <a:t> le </a:t>
            </a:r>
            <a:r>
              <a:rPr lang="en-US" sz="1600" i="1" dirty="0" err="1">
                <a:solidFill>
                  <a:schemeClr val="tx1">
                    <a:lumMod val="75000"/>
                    <a:lumOff val="25000"/>
                  </a:schemeClr>
                </a:solidFill>
                <a:latin typeface="Calibri" pitchFamily="34" charset="0"/>
              </a:rPr>
              <a:t>niveau</a:t>
            </a:r>
            <a:r>
              <a:rPr lang="en-US" sz="1600" i="1" dirty="0">
                <a:solidFill>
                  <a:schemeClr val="tx1">
                    <a:lumMod val="75000"/>
                    <a:lumOff val="25000"/>
                  </a:schemeClr>
                </a:solidFill>
                <a:latin typeface="Calibri" pitchFamily="34" charset="0"/>
              </a:rPr>
              <a:t> </a:t>
            </a:r>
            <a:r>
              <a:rPr lang="en-US" sz="1600" i="1" dirty="0" err="1">
                <a:solidFill>
                  <a:schemeClr val="tx1">
                    <a:lumMod val="75000"/>
                    <a:lumOff val="25000"/>
                  </a:schemeClr>
                </a:solidFill>
                <a:latin typeface="Calibri" pitchFamily="34" charset="0"/>
              </a:rPr>
              <a:t>d’implémentation</a:t>
            </a:r>
            <a:r>
              <a:rPr lang="en-US" sz="1600" i="1" dirty="0">
                <a:solidFill>
                  <a:schemeClr val="tx1">
                    <a:lumMod val="75000"/>
                    <a:lumOff val="25000"/>
                  </a:schemeClr>
                </a:solidFill>
                <a:latin typeface="Calibri" pitchFamily="34" charset="0"/>
              </a:rPr>
              <a:t> de </a:t>
            </a:r>
            <a:r>
              <a:rPr lang="en-US" sz="1600" i="1" dirty="0" err="1">
                <a:solidFill>
                  <a:schemeClr val="tx1">
                    <a:lumMod val="75000"/>
                    <a:lumOff val="25000"/>
                  </a:schemeClr>
                </a:solidFill>
                <a:latin typeface="Calibri" pitchFamily="34" charset="0"/>
              </a:rPr>
              <a:t>leurs</a:t>
            </a:r>
            <a:r>
              <a:rPr lang="en-US" sz="1600" i="1" dirty="0">
                <a:solidFill>
                  <a:schemeClr val="tx1">
                    <a:lumMod val="75000"/>
                    <a:lumOff val="25000"/>
                  </a:schemeClr>
                </a:solidFill>
                <a:latin typeface="Calibri" pitchFamily="34" charset="0"/>
              </a:rPr>
              <a:t> </a:t>
            </a:r>
            <a:r>
              <a:rPr lang="en-US" sz="1600" i="1" dirty="0" err="1">
                <a:solidFill>
                  <a:schemeClr val="tx1">
                    <a:lumMod val="75000"/>
                    <a:lumOff val="25000"/>
                  </a:schemeClr>
                </a:solidFill>
                <a:latin typeface="Calibri" pitchFamily="34" charset="0"/>
              </a:rPr>
              <a:t>pratiques</a:t>
            </a:r>
            <a:r>
              <a:rPr lang="en-US" sz="1600" i="1" dirty="0">
                <a:solidFill>
                  <a:schemeClr val="tx1">
                    <a:lumMod val="75000"/>
                    <a:lumOff val="25000"/>
                  </a:schemeClr>
                </a:solidFill>
                <a:latin typeface="Calibri" pitchFamily="34" charset="0"/>
              </a:rPr>
              <a:t>, </a:t>
            </a:r>
            <a:r>
              <a:rPr lang="en-US" sz="1600" i="1" dirty="0" err="1">
                <a:solidFill>
                  <a:schemeClr val="tx1">
                    <a:lumMod val="75000"/>
                    <a:lumOff val="25000"/>
                  </a:schemeClr>
                </a:solidFill>
                <a:latin typeface="Calibri" pitchFamily="34" charset="0"/>
              </a:rPr>
              <a:t>liées</a:t>
            </a:r>
            <a:r>
              <a:rPr lang="en-US" sz="1600" i="1" dirty="0">
                <a:solidFill>
                  <a:schemeClr val="tx1">
                    <a:lumMod val="75000"/>
                    <a:lumOff val="25000"/>
                  </a:schemeClr>
                </a:solidFill>
                <a:latin typeface="Calibri" pitchFamily="34" charset="0"/>
              </a:rPr>
              <a:t> </a:t>
            </a:r>
            <a:r>
              <a:rPr lang="en-US" sz="1600" i="1" dirty="0" err="1">
                <a:solidFill>
                  <a:schemeClr val="tx1">
                    <a:lumMod val="75000"/>
                    <a:lumOff val="25000"/>
                  </a:schemeClr>
                </a:solidFill>
                <a:latin typeface="Calibri" pitchFamily="34" charset="0"/>
              </a:rPr>
              <a:t>à</a:t>
            </a:r>
            <a:r>
              <a:rPr lang="en-US" sz="1600" i="1" dirty="0">
                <a:solidFill>
                  <a:schemeClr val="tx1">
                    <a:lumMod val="75000"/>
                    <a:lumOff val="25000"/>
                  </a:schemeClr>
                </a:solidFill>
                <a:latin typeface="Calibri" pitchFamily="34" charset="0"/>
              </a:rPr>
              <a:t> trois </a:t>
            </a:r>
            <a:r>
              <a:rPr lang="en-US" sz="1600" i="1" dirty="0" err="1">
                <a:solidFill>
                  <a:schemeClr val="tx1">
                    <a:lumMod val="75000"/>
                    <a:lumOff val="25000"/>
                  </a:schemeClr>
                </a:solidFill>
                <a:latin typeface="Calibri" pitchFamily="34" charset="0"/>
              </a:rPr>
              <a:t>normes</a:t>
            </a:r>
            <a:r>
              <a:rPr lang="en-US" sz="1600" i="1" dirty="0">
                <a:solidFill>
                  <a:schemeClr val="tx1">
                    <a:lumMod val="75000"/>
                    <a:lumOff val="25000"/>
                  </a:schemeClr>
                </a:solidFill>
                <a:latin typeface="Calibri" pitchFamily="34" charset="0"/>
              </a:rPr>
              <a:t> de performance </a:t>
            </a:r>
            <a:r>
              <a:rPr lang="en-US" sz="1600" i="1" dirty="0" err="1">
                <a:solidFill>
                  <a:schemeClr val="tx1">
                    <a:lumMod val="75000"/>
                    <a:lumOff val="25000"/>
                  </a:schemeClr>
                </a:solidFill>
                <a:latin typeface="Calibri" pitchFamily="34" charset="0"/>
              </a:rPr>
              <a:t>environnementale</a:t>
            </a:r>
            <a:endParaRPr lang="fr-FR" sz="1600" i="1" dirty="0">
              <a:solidFill>
                <a:schemeClr val="tx1">
                  <a:lumMod val="75000"/>
                  <a:lumOff val="25000"/>
                </a:schemeClr>
              </a:solidFill>
              <a:latin typeface="Calibri" pitchFamily="34" charset="0"/>
            </a:endParaRPr>
          </a:p>
        </p:txBody>
      </p:sp>
      <p:graphicFrame>
        <p:nvGraphicFramePr>
          <p:cNvPr id="6" name="Graphique 5">
            <a:extLst>
              <a:ext uri="{FF2B5EF4-FFF2-40B4-BE49-F238E27FC236}">
                <a16:creationId xmlns:a16="http://schemas.microsoft.com/office/drawing/2014/main" id="{00000000-0008-0000-2B00-000002000000}"/>
              </a:ext>
            </a:extLst>
          </p:cNvPr>
          <p:cNvGraphicFramePr>
            <a:graphicFrameLocks/>
          </p:cNvGraphicFramePr>
          <p:nvPr>
            <p:extLst/>
          </p:nvPr>
        </p:nvGraphicFramePr>
        <p:xfrm>
          <a:off x="3114306" y="1618158"/>
          <a:ext cx="5987845" cy="51808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8520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idx="4294967295"/>
          </p:nvPr>
        </p:nvSpPr>
        <p:spPr>
          <a:xfrm>
            <a:off x="0" y="2133600"/>
            <a:ext cx="9144000" cy="1143000"/>
          </a:xfrm>
          <a:prstGeom prst="rect">
            <a:avLst/>
          </a:prstGeom>
        </p:spPr>
        <p:txBody>
          <a:bodyPr/>
          <a:lstStyle/>
          <a:p>
            <a:pPr algn="ctr" eaLnBrk="1" hangingPunct="1"/>
            <a:r>
              <a:rPr lang="fr-FR" sz="4600" dirty="0">
                <a:latin typeface="Malgun Gothic Semilight" charset="-127"/>
                <a:ea typeface="Malgun Gothic Semilight" charset="-127"/>
                <a:cs typeface="Malgun Gothic Semilight" charset="-127"/>
              </a:rPr>
              <a:t>RECOMMENDATIONS</a:t>
            </a:r>
          </a:p>
        </p:txBody>
      </p:sp>
    </p:spTree>
    <p:extLst>
      <p:ext uri="{BB962C8B-B14F-4D97-AF65-F5344CB8AC3E}">
        <p14:creationId xmlns:p14="http://schemas.microsoft.com/office/powerpoint/2010/main" val="1933921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a:latin typeface="Malgun Gothic Semilight" charset="-127"/>
                <a:ea typeface="Malgun Gothic Semilight" charset="-127"/>
                <a:cs typeface="Malgun Gothic Semilight" charset="-127"/>
              </a:rPr>
              <a:t>SWOT </a:t>
            </a:r>
            <a:r>
              <a:rPr lang="fr-FR" sz="3200" dirty="0">
                <a:latin typeface="Malgun Gothic Semilight" charset="-127"/>
                <a:ea typeface="Malgun Gothic Semilight" charset="-127"/>
                <a:cs typeface="Malgun Gothic Semilight" charset="-127"/>
              </a:rPr>
              <a:t>ANALYSIS</a:t>
            </a:r>
            <a:r>
              <a:rPr lang="fr-FR" sz="4000" dirty="0">
                <a:latin typeface="Malgun Gothic Semilight" charset="-127"/>
                <a:ea typeface="Malgun Gothic Semilight" charset="-127"/>
                <a:cs typeface="Malgun Gothic Semilight" charset="-127"/>
              </a:rPr>
              <a:t> </a:t>
            </a:r>
          </a:p>
        </p:txBody>
      </p:sp>
      <p:graphicFrame>
        <p:nvGraphicFramePr>
          <p:cNvPr id="3" name="Diagramme 2"/>
          <p:cNvGraphicFramePr/>
          <p:nvPr>
            <p:extLst/>
          </p:nvPr>
        </p:nvGraphicFramePr>
        <p:xfrm>
          <a:off x="-440874" y="1737361"/>
          <a:ext cx="9790147" cy="4590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0295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4146" y="951888"/>
            <a:ext cx="8534400" cy="758952"/>
          </a:xfrm>
        </p:spPr>
        <p:txBody>
          <a:bodyPr>
            <a:noAutofit/>
          </a:bodyPr>
          <a:lstStyle/>
          <a:p>
            <a:r>
              <a:rPr lang="fr-FR" sz="2400" dirty="0">
                <a:solidFill>
                  <a:schemeClr val="tx2"/>
                </a:solidFill>
                <a:latin typeface="Malgun Gothic Semilight" charset="-127"/>
                <a:ea typeface="Malgun Gothic Semilight" charset="-127"/>
                <a:cs typeface="Malgun Gothic Semilight" charset="-127"/>
              </a:rPr>
              <a:t>ÉTABLIR L’ORDRE DE PRIORITÉ DES RECOMMANDATIONS</a:t>
            </a:r>
            <a:br>
              <a:rPr lang="fr-FR" sz="2400" dirty="0">
                <a:solidFill>
                  <a:schemeClr val="tx2"/>
                </a:solidFill>
                <a:latin typeface="Malgun Gothic Semilight" charset="-127"/>
                <a:ea typeface="Malgun Gothic Semilight" charset="-127"/>
                <a:cs typeface="Malgun Gothic Semilight" charset="-127"/>
              </a:rPr>
            </a:br>
            <a:r>
              <a:rPr lang="fr-FR" sz="2400" dirty="0">
                <a:solidFill>
                  <a:schemeClr val="tx2"/>
                </a:solidFill>
                <a:latin typeface="Malgun Gothic Semilight" charset="-127"/>
                <a:ea typeface="Malgun Gothic Semilight" charset="-127"/>
                <a:cs typeface="Malgun Gothic Semilight" charset="-127"/>
              </a:rPr>
              <a:t>QUELQUES CONSEILS (1/2)</a:t>
            </a:r>
          </a:p>
        </p:txBody>
      </p:sp>
      <p:sp>
        <p:nvSpPr>
          <p:cNvPr id="3" name="Espace réservé du contenu 2"/>
          <p:cNvSpPr>
            <a:spLocks noGrp="1"/>
          </p:cNvSpPr>
          <p:nvPr>
            <p:ph idx="1"/>
          </p:nvPr>
        </p:nvSpPr>
        <p:spPr>
          <a:xfrm>
            <a:off x="834146" y="2127380"/>
            <a:ext cx="7544744" cy="3910812"/>
          </a:xfrm>
        </p:spPr>
        <p:txBody>
          <a:bodyPr>
            <a:normAutofit/>
          </a:bodyPr>
          <a:lstStyle/>
          <a:p>
            <a:r>
              <a:rPr lang="fr-FR" sz="1600" dirty="0"/>
              <a:t>Inscrivez tous les domaines où l'amélioration est possible, basé sur le niveau de complexité, la facilité de la mesure du progrès, la probabilité de succès</a:t>
            </a:r>
          </a:p>
          <a:p>
            <a:r>
              <a:rPr lang="fr-FR" sz="1600" dirty="0"/>
              <a:t>Identifiez : des priorités, effets rapides (voir la diapositive) et les recommandations à long et moyen terme</a:t>
            </a:r>
          </a:p>
          <a:p>
            <a:r>
              <a:rPr lang="fr-FR" sz="1600" dirty="0"/>
              <a:t>Présentez les enjeux brulants liés avec la gestion des risques</a:t>
            </a:r>
          </a:p>
          <a:p>
            <a:r>
              <a:rPr lang="fr-FR" sz="1600" dirty="0"/>
              <a:t>Il peut y avoir des signes alarmants dans la page d’Information sur l’Organisation: la rotation fréquente du personnel, l’abandon fréquent du client, l’augmentation du PAR (ou un PAR=0 qui peut révéler une politique de </a:t>
            </a:r>
            <a:r>
              <a:rPr lang="fr-FR" sz="1600" dirty="0" err="1"/>
              <a:t>tolérence</a:t>
            </a:r>
            <a:r>
              <a:rPr lang="fr-FR" sz="1600" dirty="0"/>
              <a:t> zéro), une productivité du personnel très élevée, un taux d’</a:t>
            </a:r>
            <a:r>
              <a:rPr lang="fr-FR" sz="1600" dirty="0" err="1"/>
              <a:t>interet</a:t>
            </a:r>
            <a:r>
              <a:rPr lang="fr-FR" sz="1600" dirty="0"/>
              <a:t> très élevé ou ROE, etc.</a:t>
            </a:r>
            <a:br>
              <a:rPr lang="fr-FR" sz="1600" dirty="0"/>
            </a:br>
            <a:br>
              <a:rPr lang="fr-FR" sz="1600" dirty="0"/>
            </a:br>
            <a:r>
              <a:rPr lang="fr-FR" sz="1600" dirty="0"/>
              <a:t>Comme la protection de client est considérée comme un « minimum » : identifiez avec l’IMF les domaines potentiels d'amélioration de la Dimension 4</a:t>
            </a:r>
          </a:p>
          <a:p>
            <a:pPr>
              <a:spcAft>
                <a:spcPts val="1000"/>
              </a:spcAft>
            </a:pPr>
            <a:endParaRPr lang="fr-FR" sz="1600" dirty="0"/>
          </a:p>
        </p:txBody>
      </p:sp>
    </p:spTree>
    <p:extLst>
      <p:ext uri="{BB962C8B-B14F-4D97-AF65-F5344CB8AC3E}">
        <p14:creationId xmlns:p14="http://schemas.microsoft.com/office/powerpoint/2010/main" val="308262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820894" y="1560786"/>
            <a:ext cx="7563406" cy="4530725"/>
          </a:xfrm>
        </p:spPr>
        <p:txBody>
          <a:bodyPr>
            <a:normAutofit/>
          </a:bodyPr>
          <a:lstStyle/>
          <a:p>
            <a:pPr>
              <a:buNone/>
            </a:pPr>
            <a:endParaRPr lang="fr-FR" sz="1800" dirty="0">
              <a:solidFill>
                <a:schemeClr val="tx2"/>
              </a:solidFill>
            </a:endParaRPr>
          </a:p>
          <a:p>
            <a:br>
              <a:rPr lang="fr-FR" sz="1800" b="1" dirty="0"/>
            </a:br>
            <a:r>
              <a:rPr lang="fr-FR" sz="1800" b="1" dirty="0"/>
              <a:t>Point faibles qui influencent la mission sociale:</a:t>
            </a:r>
          </a:p>
          <a:p>
            <a:pPr marL="864757" lvl="1" indent="-514350"/>
            <a:r>
              <a:rPr lang="fr-FR" sz="1400" dirty="0"/>
              <a:t>Faiblesses non liées à la mission de l’IMF</a:t>
            </a:r>
            <a:r>
              <a:rPr lang="en-US" sz="1400" dirty="0"/>
              <a:t>—</a:t>
            </a:r>
            <a:r>
              <a:rPr lang="fr-FR" sz="1400" dirty="0"/>
              <a:t>&gt; pas de besoin urgent d’action</a:t>
            </a:r>
            <a:endParaRPr lang="fr-FR" sz="1400" dirty="0">
              <a:cs typeface="ＭＳ Ｐゴシック" pitchFamily="-107" charset="-128"/>
            </a:endParaRPr>
          </a:p>
          <a:p>
            <a:pPr marL="864757" lvl="1" indent="-514350"/>
            <a:r>
              <a:rPr lang="fr-FR" sz="1400" dirty="0">
                <a:cs typeface="ＭＳ Ｐゴシック" pitchFamily="-107" charset="-128"/>
              </a:rPr>
              <a:t>Pas dans les priorités MAIS important pour les partenaires extérieurs =&gt; une discussion peut être nécessaire</a:t>
            </a:r>
            <a:br>
              <a:rPr lang="fr-FR" sz="1400" dirty="0">
                <a:cs typeface="ＭＳ Ｐゴシック" pitchFamily="-107" charset="-128"/>
              </a:rPr>
            </a:br>
            <a:endParaRPr lang="fr-FR" sz="1400" dirty="0">
              <a:cs typeface="ＭＳ Ｐゴシック" pitchFamily="-107" charset="-128"/>
            </a:endParaRPr>
          </a:p>
          <a:p>
            <a:pPr marL="350407" lvl="1" indent="0">
              <a:buNone/>
            </a:pPr>
            <a:r>
              <a:rPr lang="fr-FR" sz="1800" b="1" dirty="0">
                <a:latin typeface="Calibri" pitchFamily="34" charset="0"/>
              </a:rPr>
              <a:t>Points forts: </a:t>
            </a:r>
            <a:r>
              <a:rPr lang="fr-FR" sz="1600" dirty="0">
                <a:latin typeface="Calibri" pitchFamily="34" charset="0"/>
              </a:rPr>
              <a:t>Etude de cas ? </a:t>
            </a:r>
            <a:endParaRPr lang="fr-FR" sz="1800" dirty="0">
              <a:latin typeface="Calibri" pitchFamily="34" charset="0"/>
            </a:endParaRPr>
          </a:p>
          <a:p>
            <a:pPr marL="864757" lvl="1" indent="-514350">
              <a:buNone/>
            </a:pPr>
            <a:endParaRPr lang="fr-FR" dirty="0">
              <a:cs typeface="ＭＳ Ｐゴシック" pitchFamily="-107" charset="-128"/>
            </a:endParaRPr>
          </a:p>
          <a:p>
            <a:endParaRPr lang="fr-FR" sz="1800" dirty="0"/>
          </a:p>
          <a:p>
            <a:pPr marL="858837" lvl="1" indent="-514350">
              <a:buNone/>
            </a:pPr>
            <a:endParaRPr lang="fr-FR" dirty="0"/>
          </a:p>
          <a:p>
            <a:endParaRPr lang="fr-FR" sz="1800" dirty="0"/>
          </a:p>
        </p:txBody>
      </p:sp>
      <p:sp>
        <p:nvSpPr>
          <p:cNvPr id="7" name="Titre 1"/>
          <p:cNvSpPr txBox="1">
            <a:spLocks/>
          </p:cNvSpPr>
          <p:nvPr/>
        </p:nvSpPr>
        <p:spPr>
          <a:xfrm>
            <a:off x="834146" y="951888"/>
            <a:ext cx="8534400" cy="758952"/>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fr-FR" sz="2400">
                <a:solidFill>
                  <a:schemeClr val="tx2"/>
                </a:solidFill>
                <a:latin typeface="Malgun Gothic Semilight" charset="-127"/>
                <a:ea typeface="Malgun Gothic Semilight" charset="-127"/>
                <a:cs typeface="Malgun Gothic Semilight" charset="-127"/>
              </a:rPr>
              <a:t>ÉTABLIR L’ORDRE DE PRIORITÉ DES RECOMMANDATIONS</a:t>
            </a:r>
            <a:br>
              <a:rPr lang="fr-FR" sz="2400">
                <a:solidFill>
                  <a:schemeClr val="tx2"/>
                </a:solidFill>
                <a:latin typeface="Malgun Gothic Semilight" charset="-127"/>
                <a:ea typeface="Malgun Gothic Semilight" charset="-127"/>
                <a:cs typeface="Malgun Gothic Semilight" charset="-127"/>
              </a:rPr>
            </a:br>
            <a:r>
              <a:rPr lang="fr-FR" sz="2400">
                <a:solidFill>
                  <a:schemeClr val="tx2"/>
                </a:solidFill>
                <a:latin typeface="Malgun Gothic Semilight" charset="-127"/>
                <a:ea typeface="Malgun Gothic Semilight" charset="-127"/>
                <a:cs typeface="Malgun Gothic Semilight" charset="-127"/>
              </a:rPr>
              <a:t>QUELQUES CONSEILS (1/2)</a:t>
            </a:r>
            <a:endParaRPr lang="fr-FR" sz="2400" dirty="0">
              <a:solidFill>
                <a:schemeClr val="tx2"/>
              </a:solidFill>
              <a:latin typeface="Malgun Gothic Semilight" charset="-127"/>
              <a:ea typeface="Malgun Gothic Semilight" charset="-127"/>
              <a:cs typeface="Malgun Gothic Semilight" charset="-127"/>
            </a:endParaRPr>
          </a:p>
        </p:txBody>
      </p:sp>
    </p:spTree>
    <p:extLst>
      <p:ext uri="{BB962C8B-B14F-4D97-AF65-F5344CB8AC3E}">
        <p14:creationId xmlns:p14="http://schemas.microsoft.com/office/powerpoint/2010/main" val="1246927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6916" y="873121"/>
            <a:ext cx="8229600" cy="838200"/>
          </a:xfrm>
        </p:spPr>
        <p:txBody>
          <a:bodyPr>
            <a:normAutofit/>
          </a:bodyPr>
          <a:lstStyle/>
          <a:p>
            <a:r>
              <a:rPr lang="en-US" sz="2800" dirty="0">
                <a:solidFill>
                  <a:schemeClr val="tx2"/>
                </a:solidFill>
                <a:latin typeface="Malgun Gothic Semilight" charset="-127"/>
                <a:ea typeface="Malgun Gothic Semilight" charset="-127"/>
                <a:cs typeface="Malgun Gothic Semilight" charset="-127"/>
              </a:rPr>
              <a:t>IDENTIFIER LES EFFETS RAPIDES</a:t>
            </a:r>
          </a:p>
        </p:txBody>
      </p:sp>
      <p:sp>
        <p:nvSpPr>
          <p:cNvPr id="4" name="ZoneTexte 3"/>
          <p:cNvSpPr txBox="1"/>
          <p:nvPr/>
        </p:nvSpPr>
        <p:spPr>
          <a:xfrm>
            <a:off x="3873499" y="5745689"/>
            <a:ext cx="3758914" cy="276999"/>
          </a:xfrm>
          <a:prstGeom prst="rect">
            <a:avLst/>
          </a:prstGeom>
          <a:noFill/>
        </p:spPr>
        <p:txBody>
          <a:bodyPr wrap="none" rtlCol="0">
            <a:spAutoFit/>
          </a:bodyPr>
          <a:lstStyle/>
          <a:p>
            <a:r>
              <a:rPr lang="fr-FR" sz="1200" dirty="0">
                <a:latin typeface="+mj-lt"/>
                <a:cs typeface="Arial"/>
              </a:rPr>
              <a:t>Source: Oikocredit SPM </a:t>
            </a:r>
            <a:r>
              <a:rPr lang="fr-FR" sz="1200" dirty="0" err="1">
                <a:latin typeface="+mj-lt"/>
                <a:cs typeface="Arial"/>
              </a:rPr>
              <a:t>Mentoring</a:t>
            </a:r>
            <a:r>
              <a:rPr lang="fr-FR" sz="1200" dirty="0">
                <a:latin typeface="+mj-lt"/>
                <a:cs typeface="Arial"/>
              </a:rPr>
              <a:t> Program/</a:t>
            </a:r>
            <a:r>
              <a:rPr lang="fr-FR" sz="1200" dirty="0" err="1">
                <a:latin typeface="+mj-lt"/>
                <a:cs typeface="Arial"/>
              </a:rPr>
              <a:t>A.Simanowitz</a:t>
            </a:r>
            <a:endParaRPr lang="fr-FR" sz="1600" dirty="0">
              <a:latin typeface="+mj-lt"/>
              <a:cs typeface="Arial"/>
            </a:endParaRPr>
          </a:p>
        </p:txBody>
      </p:sp>
      <p:graphicFrame>
        <p:nvGraphicFramePr>
          <p:cNvPr id="12" name="Tableau 11"/>
          <p:cNvGraphicFramePr>
            <a:graphicFrameLocks noGrp="1"/>
          </p:cNvGraphicFramePr>
          <p:nvPr>
            <p:extLst/>
          </p:nvPr>
        </p:nvGraphicFramePr>
        <p:xfrm>
          <a:off x="836916" y="2051904"/>
          <a:ext cx="7468283" cy="3439470"/>
        </p:xfrm>
        <a:graphic>
          <a:graphicData uri="http://schemas.openxmlformats.org/drawingml/2006/table">
            <a:tbl>
              <a:tblPr>
                <a:effectLst>
                  <a:outerShdw blurRad="50800" dist="38100" dir="5400000" algn="t" rotWithShape="0">
                    <a:prstClr val="black">
                      <a:alpha val="40000"/>
                    </a:prstClr>
                  </a:outerShdw>
                </a:effectLst>
              </a:tblPr>
              <a:tblGrid>
                <a:gridCol w="1493319">
                  <a:extLst>
                    <a:ext uri="{9D8B030D-6E8A-4147-A177-3AD203B41FA5}">
                      <a16:colId xmlns:a16="http://schemas.microsoft.com/office/drawing/2014/main" val="20000"/>
                    </a:ext>
                  </a:extLst>
                </a:gridCol>
                <a:gridCol w="1493319">
                  <a:extLst>
                    <a:ext uri="{9D8B030D-6E8A-4147-A177-3AD203B41FA5}">
                      <a16:colId xmlns:a16="http://schemas.microsoft.com/office/drawing/2014/main" val="20001"/>
                    </a:ext>
                  </a:extLst>
                </a:gridCol>
                <a:gridCol w="1493319">
                  <a:extLst>
                    <a:ext uri="{9D8B030D-6E8A-4147-A177-3AD203B41FA5}">
                      <a16:colId xmlns:a16="http://schemas.microsoft.com/office/drawing/2014/main" val="20002"/>
                    </a:ext>
                  </a:extLst>
                </a:gridCol>
                <a:gridCol w="1494163">
                  <a:extLst>
                    <a:ext uri="{9D8B030D-6E8A-4147-A177-3AD203B41FA5}">
                      <a16:colId xmlns:a16="http://schemas.microsoft.com/office/drawing/2014/main" val="20003"/>
                    </a:ext>
                  </a:extLst>
                </a:gridCol>
                <a:gridCol w="1494163">
                  <a:extLst>
                    <a:ext uri="{9D8B030D-6E8A-4147-A177-3AD203B41FA5}">
                      <a16:colId xmlns:a16="http://schemas.microsoft.com/office/drawing/2014/main" val="20004"/>
                    </a:ext>
                  </a:extLst>
                </a:gridCol>
              </a:tblGrid>
              <a:tr h="793724">
                <a:tc rowSpan="4">
                  <a:txBody>
                    <a:bodyPr/>
                    <a:lstStyle/>
                    <a:p>
                      <a:pPr>
                        <a:spcAft>
                          <a:spcPts val="0"/>
                        </a:spcAft>
                      </a:pPr>
                      <a:r>
                        <a:rPr lang="fr-FR" sz="1100" b="0" i="0" dirty="0">
                          <a:latin typeface="Malgun Gothic Semilight" charset="-127"/>
                          <a:ea typeface="Malgun Gothic Semilight" charset="-127"/>
                          <a:cs typeface="Malgun Gothic Semilight" charset="-127"/>
                        </a:rPr>
                        <a:t>Valeur élevée pour le client ou l’institution</a:t>
                      </a:r>
                      <a:endParaRPr lang="fr-FR" sz="1200" b="0" i="0" dirty="0">
                        <a:latin typeface="Malgun Gothic Semilight" charset="-127"/>
                        <a:ea typeface="Malgun Gothic Semilight" charset="-127"/>
                        <a:cs typeface="Malgun Gothic Semilight" charset="-127"/>
                      </a:endParaRPr>
                    </a:p>
                    <a:p>
                      <a:pPr>
                        <a:spcAft>
                          <a:spcPts val="0"/>
                        </a:spcAft>
                      </a:pPr>
                      <a:endParaRPr lang="fr-FR" sz="1200" b="0" i="0" dirty="0">
                        <a:latin typeface="Malgun Gothic Semilight" charset="-127"/>
                        <a:ea typeface="Malgun Gothic Semilight" charset="-127"/>
                        <a:cs typeface="Malgun Gothic Semilight" charset="-127"/>
                      </a:endParaRPr>
                    </a:p>
                    <a:p>
                      <a:pPr>
                        <a:spcAft>
                          <a:spcPts val="0"/>
                        </a:spcAft>
                      </a:pPr>
                      <a:endParaRPr lang="fr-FR" sz="1200" b="0" i="0" dirty="0">
                        <a:latin typeface="Malgun Gothic Semilight" charset="-127"/>
                        <a:ea typeface="Malgun Gothic Semilight" charset="-127"/>
                        <a:cs typeface="Malgun Gothic Semilight" charset="-127"/>
                      </a:endParaRPr>
                    </a:p>
                    <a:p>
                      <a:pPr>
                        <a:spcAft>
                          <a:spcPts val="0"/>
                        </a:spcAft>
                      </a:pPr>
                      <a:endParaRPr lang="fr-FR" sz="1200" b="0" i="0" dirty="0">
                        <a:latin typeface="Malgun Gothic Semilight" charset="-127"/>
                        <a:ea typeface="Malgun Gothic Semilight" charset="-127"/>
                        <a:cs typeface="Malgun Gothic Semilight" charset="-127"/>
                      </a:endParaRPr>
                    </a:p>
                    <a:p>
                      <a:pPr>
                        <a:spcAft>
                          <a:spcPts val="0"/>
                        </a:spcAft>
                      </a:pPr>
                      <a:endParaRPr lang="fr-FR" sz="1200" b="0" i="0" dirty="0">
                        <a:latin typeface="Malgun Gothic Semilight" charset="-127"/>
                        <a:ea typeface="Malgun Gothic Semilight" charset="-127"/>
                        <a:cs typeface="Malgun Gothic Semilight" charset="-127"/>
                      </a:endParaRPr>
                    </a:p>
                    <a:p>
                      <a:pPr>
                        <a:spcAft>
                          <a:spcPts val="0"/>
                        </a:spcAft>
                      </a:pPr>
                      <a:endParaRPr lang="fr-FR" sz="1200" b="0" i="0" dirty="0">
                        <a:latin typeface="Malgun Gothic Semilight" charset="-127"/>
                        <a:ea typeface="Malgun Gothic Semilight" charset="-127"/>
                        <a:cs typeface="Malgun Gothic Semilight" charset="-127"/>
                      </a:endParaRPr>
                    </a:p>
                    <a:p>
                      <a:pPr>
                        <a:spcAft>
                          <a:spcPts val="0"/>
                        </a:spcAft>
                      </a:pPr>
                      <a:endParaRPr lang="fr-FR" sz="1200" b="0" i="0" dirty="0">
                        <a:latin typeface="Malgun Gothic Semilight" charset="-127"/>
                        <a:ea typeface="Malgun Gothic Semilight" charset="-127"/>
                        <a:cs typeface="Malgun Gothic Semilight" charset="-127"/>
                      </a:endParaRPr>
                    </a:p>
                    <a:p>
                      <a:pPr>
                        <a:spcAft>
                          <a:spcPts val="0"/>
                        </a:spcAft>
                      </a:pPr>
                      <a:endParaRPr lang="fr-FR" sz="1200" b="0" i="0" dirty="0">
                        <a:latin typeface="Malgun Gothic Semilight" charset="-127"/>
                        <a:ea typeface="Malgun Gothic Semilight" charset="-127"/>
                        <a:cs typeface="Malgun Gothic Semilight" charset="-127"/>
                      </a:endParaRPr>
                    </a:p>
                    <a:p>
                      <a:pPr>
                        <a:spcAft>
                          <a:spcPts val="0"/>
                        </a:spcAft>
                      </a:pPr>
                      <a:endParaRPr lang="fr-FR" sz="1200" b="0" i="0" dirty="0">
                        <a:latin typeface="Malgun Gothic Semilight" charset="-127"/>
                        <a:ea typeface="Malgun Gothic Semilight" charset="-127"/>
                        <a:cs typeface="Malgun Gothic Semilight" charset="-127"/>
                      </a:endParaRPr>
                    </a:p>
                    <a:p>
                      <a:pPr>
                        <a:spcAft>
                          <a:spcPts val="0"/>
                        </a:spcAft>
                      </a:pPr>
                      <a:endParaRPr lang="fr-FR" sz="1200" b="0" i="0" dirty="0">
                        <a:latin typeface="Malgun Gothic Semilight" charset="-127"/>
                        <a:ea typeface="Malgun Gothic Semilight" charset="-127"/>
                        <a:cs typeface="Malgun Gothic Semilight" charset="-127"/>
                      </a:endParaRPr>
                    </a:p>
                    <a:p>
                      <a:pPr>
                        <a:spcAft>
                          <a:spcPts val="0"/>
                        </a:spcAft>
                      </a:pPr>
                      <a:br>
                        <a:rPr lang="fr-FR" sz="1200" b="0" i="0" dirty="0">
                          <a:latin typeface="Malgun Gothic Semilight" charset="-127"/>
                          <a:ea typeface="Malgun Gothic Semilight" charset="-127"/>
                          <a:cs typeface="Malgun Gothic Semilight" charset="-127"/>
                        </a:rPr>
                      </a:br>
                      <a:r>
                        <a:rPr lang="en-US" sz="1100" b="0" i="0" dirty="0" err="1">
                          <a:latin typeface="Malgun Gothic Semilight" charset="-127"/>
                          <a:ea typeface="Malgun Gothic Semilight" charset="-127"/>
                          <a:cs typeface="Malgun Gothic Semilight" charset="-127"/>
                        </a:rPr>
                        <a:t>Valeur</a:t>
                      </a:r>
                      <a:r>
                        <a:rPr lang="en-US" sz="1100" b="0" i="0" dirty="0">
                          <a:latin typeface="Malgun Gothic Semilight" charset="-127"/>
                          <a:ea typeface="Malgun Gothic Semilight" charset="-127"/>
                          <a:cs typeface="Malgun Gothic Semilight" charset="-127"/>
                        </a:rPr>
                        <a:t> </a:t>
                      </a:r>
                      <a:r>
                        <a:rPr lang="en-US" sz="1100" b="0" i="0" dirty="0" err="1">
                          <a:latin typeface="Malgun Gothic Semilight" charset="-127"/>
                          <a:ea typeface="Malgun Gothic Semilight" charset="-127"/>
                          <a:cs typeface="Malgun Gothic Semilight" charset="-127"/>
                        </a:rPr>
                        <a:t>faible</a:t>
                      </a:r>
                      <a:r>
                        <a:rPr lang="en-US" sz="1100" b="0" i="0" dirty="0">
                          <a:latin typeface="Malgun Gothic Semilight" charset="-127"/>
                          <a:ea typeface="Malgun Gothic Semilight" charset="-127"/>
                          <a:cs typeface="Malgun Gothic Semilight" charset="-127"/>
                        </a:rPr>
                        <a:t> pour le client </a:t>
                      </a:r>
                      <a:r>
                        <a:rPr lang="en-US" sz="1100" b="0" i="0" dirty="0" err="1">
                          <a:latin typeface="Malgun Gothic Semilight" charset="-127"/>
                          <a:ea typeface="Malgun Gothic Semilight" charset="-127"/>
                          <a:cs typeface="Malgun Gothic Semilight" charset="-127"/>
                        </a:rPr>
                        <a:t>ou</a:t>
                      </a:r>
                      <a:r>
                        <a:rPr lang="en-US" sz="1100" b="0" i="0" dirty="0">
                          <a:latin typeface="Malgun Gothic Semilight" charset="-127"/>
                          <a:ea typeface="Malgun Gothic Semilight" charset="-127"/>
                          <a:cs typeface="Malgun Gothic Semilight" charset="-127"/>
                        </a:rPr>
                        <a:t> </a:t>
                      </a:r>
                      <a:r>
                        <a:rPr lang="en-US" sz="1100" b="0" i="0" dirty="0" err="1">
                          <a:latin typeface="Malgun Gothic Semilight" charset="-127"/>
                          <a:ea typeface="Malgun Gothic Semilight" charset="-127"/>
                          <a:cs typeface="Malgun Gothic Semilight" charset="-127"/>
                        </a:rPr>
                        <a:t>l’institution</a:t>
                      </a:r>
                      <a:endParaRPr lang="fr-FR" sz="1200" b="0" i="0" dirty="0">
                        <a:latin typeface="Malgun Gothic Semilight" charset="-127"/>
                        <a:ea typeface="Malgun Gothic Semilight" charset="-127"/>
                        <a:cs typeface="Malgun Gothic Semilight" charset="-127"/>
                      </a:endParaRPr>
                    </a:p>
                  </a:txBody>
                  <a:tcPr marL="68568" marR="6856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US" sz="1100" b="0" i="0" dirty="0" err="1">
                          <a:solidFill>
                            <a:schemeClr val="bg1"/>
                          </a:solidFill>
                          <a:latin typeface="Malgun Gothic Semilight" charset="-127"/>
                          <a:ea typeface="Malgun Gothic Semilight" charset="-127"/>
                          <a:cs typeface="Malgun Gothic Semilight" charset="-127"/>
                        </a:rPr>
                        <a:t>Valeur</a:t>
                      </a:r>
                      <a:r>
                        <a:rPr lang="en-US" sz="1100" b="0" i="0" baseline="0" dirty="0">
                          <a:solidFill>
                            <a:schemeClr val="bg1"/>
                          </a:solidFill>
                          <a:latin typeface="Malgun Gothic Semilight" charset="-127"/>
                          <a:ea typeface="Malgun Gothic Semilight" charset="-127"/>
                          <a:cs typeface="Malgun Gothic Semilight" charset="-127"/>
                        </a:rPr>
                        <a:t> </a:t>
                      </a:r>
                      <a:r>
                        <a:rPr lang="en-US" sz="1100" b="0" i="0" baseline="0" dirty="0" err="1">
                          <a:solidFill>
                            <a:schemeClr val="bg1"/>
                          </a:solidFill>
                          <a:latin typeface="Malgun Gothic Semilight" charset="-127"/>
                          <a:ea typeface="Malgun Gothic Semilight" charset="-127"/>
                          <a:cs typeface="Malgun Gothic Semilight" charset="-127"/>
                        </a:rPr>
                        <a:t>élevée</a:t>
                      </a:r>
                      <a:r>
                        <a:rPr lang="en-US" sz="1100" b="0" i="0" baseline="0" dirty="0">
                          <a:solidFill>
                            <a:schemeClr val="bg1"/>
                          </a:solidFill>
                          <a:latin typeface="Malgun Gothic Semilight" charset="-127"/>
                          <a:ea typeface="Malgun Gothic Semilight" charset="-127"/>
                          <a:cs typeface="Malgun Gothic Semilight" charset="-127"/>
                        </a:rPr>
                        <a:t>/effort important</a:t>
                      </a:r>
                      <a:endParaRPr lang="fr-FR" sz="1200" b="0" i="0" dirty="0">
                        <a:solidFill>
                          <a:schemeClr val="bg1"/>
                        </a:solidFill>
                        <a:latin typeface="Malgun Gothic Semilight" charset="-127"/>
                        <a:ea typeface="Malgun Gothic Semilight" charset="-127"/>
                        <a:cs typeface="Malgun Gothic Semilight" charset="-127"/>
                      </a:endParaRPr>
                    </a:p>
                  </a:txBody>
                  <a:tcPr marL="68568" marR="6856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3B30"/>
                    </a:solidFill>
                  </a:tcPr>
                </a:tc>
                <a:tc>
                  <a:txBody>
                    <a:bodyPr/>
                    <a:lstStyle/>
                    <a:p>
                      <a:pPr>
                        <a:spcAft>
                          <a:spcPts val="0"/>
                        </a:spcAft>
                      </a:pPr>
                      <a:r>
                        <a:rPr lang="en-US" sz="1100" b="0" i="0" dirty="0" err="1">
                          <a:latin typeface="Malgun Gothic Semilight" charset="-127"/>
                          <a:ea typeface="Malgun Gothic Semilight" charset="-127"/>
                          <a:cs typeface="Malgun Gothic Semilight" charset="-127"/>
                        </a:rPr>
                        <a:t>Valeur</a:t>
                      </a:r>
                      <a:r>
                        <a:rPr lang="en-US" sz="1100" b="0" i="0" dirty="0">
                          <a:latin typeface="Malgun Gothic Semilight" charset="-127"/>
                          <a:ea typeface="Malgun Gothic Semilight" charset="-127"/>
                          <a:cs typeface="Malgun Gothic Semilight" charset="-127"/>
                        </a:rPr>
                        <a:t> </a:t>
                      </a:r>
                      <a:r>
                        <a:rPr lang="en-US" sz="1100" b="0" i="0" dirty="0" err="1">
                          <a:latin typeface="Malgun Gothic Semilight" charset="-127"/>
                          <a:ea typeface="Malgun Gothic Semilight" charset="-127"/>
                          <a:cs typeface="Malgun Gothic Semilight" charset="-127"/>
                        </a:rPr>
                        <a:t>élevée</a:t>
                      </a:r>
                      <a:r>
                        <a:rPr lang="en-US" sz="1100" b="0" i="0" dirty="0">
                          <a:latin typeface="Malgun Gothic Semilight" charset="-127"/>
                          <a:ea typeface="Malgun Gothic Semilight" charset="-127"/>
                          <a:cs typeface="Malgun Gothic Semilight" charset="-127"/>
                        </a:rPr>
                        <a:t>/effort</a:t>
                      </a:r>
                      <a:r>
                        <a:rPr lang="en-US" sz="1100" b="0" i="0" baseline="0" dirty="0">
                          <a:latin typeface="Malgun Gothic Semilight" charset="-127"/>
                          <a:ea typeface="Malgun Gothic Semilight" charset="-127"/>
                          <a:cs typeface="Malgun Gothic Semilight" charset="-127"/>
                        </a:rPr>
                        <a:t> </a:t>
                      </a:r>
                      <a:r>
                        <a:rPr lang="en-US" sz="1100" b="0" i="0" baseline="0" dirty="0" err="1">
                          <a:latin typeface="Malgun Gothic Semilight" charset="-127"/>
                          <a:ea typeface="Malgun Gothic Semilight" charset="-127"/>
                          <a:cs typeface="Malgun Gothic Semilight" charset="-127"/>
                        </a:rPr>
                        <a:t>moyen</a:t>
                      </a:r>
                      <a:endParaRPr lang="fr-FR" sz="1200" b="0" i="0" dirty="0">
                        <a:latin typeface="Malgun Gothic Semilight" charset="-127"/>
                        <a:ea typeface="Malgun Gothic Semilight" charset="-127"/>
                        <a:cs typeface="Malgun Gothic Semilight" charset="-127"/>
                      </a:endParaRPr>
                    </a:p>
                  </a:txBody>
                  <a:tcPr marL="68568" marR="6856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spcAft>
                          <a:spcPts val="0"/>
                        </a:spcAft>
                      </a:pPr>
                      <a:r>
                        <a:rPr lang="en-US" sz="1100" b="0" i="0" dirty="0" err="1">
                          <a:solidFill>
                            <a:schemeClr val="bg1"/>
                          </a:solidFill>
                          <a:latin typeface="Malgun Gothic Semilight" charset="-127"/>
                          <a:ea typeface="Malgun Gothic Semilight" charset="-127"/>
                          <a:cs typeface="Malgun Gothic Semilight" charset="-127"/>
                        </a:rPr>
                        <a:t>Valeur</a:t>
                      </a:r>
                      <a:r>
                        <a:rPr lang="en-US" sz="1100" b="0" i="0" dirty="0">
                          <a:solidFill>
                            <a:schemeClr val="bg1"/>
                          </a:solidFill>
                          <a:latin typeface="Malgun Gothic Semilight" charset="-127"/>
                          <a:ea typeface="Malgun Gothic Semilight" charset="-127"/>
                          <a:cs typeface="Malgun Gothic Semilight" charset="-127"/>
                        </a:rPr>
                        <a:t> </a:t>
                      </a:r>
                      <a:r>
                        <a:rPr lang="en-US" sz="1100" b="0" i="0" dirty="0" err="1">
                          <a:solidFill>
                            <a:schemeClr val="bg1"/>
                          </a:solidFill>
                          <a:latin typeface="Malgun Gothic Semilight" charset="-127"/>
                          <a:ea typeface="Malgun Gothic Semilight" charset="-127"/>
                          <a:cs typeface="Malgun Gothic Semilight" charset="-127"/>
                        </a:rPr>
                        <a:t>élevée</a:t>
                      </a:r>
                      <a:r>
                        <a:rPr lang="en-US" sz="1100" b="0" i="0" dirty="0">
                          <a:solidFill>
                            <a:schemeClr val="bg1"/>
                          </a:solidFill>
                          <a:latin typeface="Malgun Gothic Semilight" charset="-127"/>
                          <a:ea typeface="Malgun Gothic Semilight" charset="-127"/>
                          <a:cs typeface="Malgun Gothic Semilight" charset="-127"/>
                        </a:rPr>
                        <a:t>/facile</a:t>
                      </a:r>
                      <a:endParaRPr lang="fr-FR" sz="1200" b="0" i="0" dirty="0">
                        <a:solidFill>
                          <a:schemeClr val="bg1"/>
                        </a:solidFill>
                        <a:latin typeface="Malgun Gothic Semilight" charset="-127"/>
                        <a:ea typeface="Malgun Gothic Semilight" charset="-127"/>
                        <a:cs typeface="Malgun Gothic Semilight" charset="-127"/>
                      </a:endParaRPr>
                    </a:p>
                  </a:txBody>
                  <a:tcPr marL="68568" marR="6856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spcAft>
                          <a:spcPts val="0"/>
                        </a:spcAft>
                      </a:pPr>
                      <a:r>
                        <a:rPr lang="en-US" sz="1100" b="0" i="0" dirty="0" err="1">
                          <a:solidFill>
                            <a:schemeClr val="bg1"/>
                          </a:solidFill>
                          <a:latin typeface="Malgun Gothic Semilight" charset="-127"/>
                          <a:ea typeface="Malgun Gothic Semilight" charset="-127"/>
                          <a:cs typeface="Malgun Gothic Semilight" charset="-127"/>
                        </a:rPr>
                        <a:t>Valeur</a:t>
                      </a:r>
                      <a:r>
                        <a:rPr lang="en-US" sz="1100" b="0" i="0" dirty="0">
                          <a:solidFill>
                            <a:schemeClr val="bg1"/>
                          </a:solidFill>
                          <a:latin typeface="Malgun Gothic Semilight" charset="-127"/>
                          <a:ea typeface="Malgun Gothic Semilight" charset="-127"/>
                          <a:cs typeface="Malgun Gothic Semilight" charset="-127"/>
                        </a:rPr>
                        <a:t> </a:t>
                      </a:r>
                      <a:r>
                        <a:rPr lang="en-US" sz="1100" b="0" i="0" dirty="0" err="1">
                          <a:solidFill>
                            <a:schemeClr val="bg1"/>
                          </a:solidFill>
                          <a:latin typeface="Malgun Gothic Semilight" charset="-127"/>
                          <a:ea typeface="Malgun Gothic Semilight" charset="-127"/>
                          <a:cs typeface="Malgun Gothic Semilight" charset="-127"/>
                        </a:rPr>
                        <a:t>élevée</a:t>
                      </a:r>
                      <a:r>
                        <a:rPr lang="en-US" sz="1100" b="0" i="0" dirty="0">
                          <a:solidFill>
                            <a:schemeClr val="bg1"/>
                          </a:solidFill>
                          <a:latin typeface="Malgun Gothic Semilight" charset="-127"/>
                          <a:ea typeface="Malgun Gothic Semilight" charset="-127"/>
                          <a:cs typeface="Malgun Gothic Semilight" charset="-127"/>
                        </a:rPr>
                        <a:t>/facile</a:t>
                      </a:r>
                      <a:endParaRPr lang="fr-FR" sz="1200" b="0" i="0" dirty="0">
                        <a:solidFill>
                          <a:schemeClr val="bg1"/>
                        </a:solidFill>
                        <a:latin typeface="Malgun Gothic Semilight" charset="-127"/>
                        <a:ea typeface="Malgun Gothic Semilight" charset="-127"/>
                        <a:cs typeface="Malgun Gothic Semilight" charset="-127"/>
                      </a:endParaRPr>
                    </a:p>
                  </a:txBody>
                  <a:tcPr marL="68568" marR="6856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793724">
                <a:tc vMerge="1">
                  <a:txBody>
                    <a:bodyPr/>
                    <a:lstStyle/>
                    <a:p>
                      <a:endParaRPr lang="fr-FR"/>
                    </a:p>
                  </a:txBody>
                  <a:tcPr/>
                </a:tc>
                <a:tc>
                  <a:txBody>
                    <a:bodyPr/>
                    <a:lstStyle/>
                    <a:p>
                      <a:pPr>
                        <a:spcAft>
                          <a:spcPts val="0"/>
                        </a:spcAft>
                      </a:pPr>
                      <a:r>
                        <a:rPr lang="en-US" sz="1100" b="0" i="0" dirty="0" err="1">
                          <a:solidFill>
                            <a:schemeClr val="bg1"/>
                          </a:solidFill>
                          <a:latin typeface="Malgun Gothic Semilight" charset="-127"/>
                          <a:ea typeface="Malgun Gothic Semilight" charset="-127"/>
                          <a:cs typeface="Malgun Gothic Semilight" charset="-127"/>
                        </a:rPr>
                        <a:t>Valeur</a:t>
                      </a:r>
                      <a:r>
                        <a:rPr lang="en-US" sz="1100" b="0" i="0" dirty="0">
                          <a:solidFill>
                            <a:schemeClr val="bg1"/>
                          </a:solidFill>
                          <a:latin typeface="Malgun Gothic Semilight" charset="-127"/>
                          <a:ea typeface="Malgun Gothic Semilight" charset="-127"/>
                          <a:cs typeface="Malgun Gothic Semilight" charset="-127"/>
                        </a:rPr>
                        <a:t> </a:t>
                      </a:r>
                      <a:r>
                        <a:rPr lang="en-US" sz="1100" b="0" i="0" dirty="0" err="1">
                          <a:solidFill>
                            <a:schemeClr val="bg1"/>
                          </a:solidFill>
                          <a:latin typeface="Malgun Gothic Semilight" charset="-127"/>
                          <a:ea typeface="Malgun Gothic Semilight" charset="-127"/>
                          <a:cs typeface="Malgun Gothic Semilight" charset="-127"/>
                        </a:rPr>
                        <a:t>moyenne</a:t>
                      </a:r>
                      <a:r>
                        <a:rPr lang="en-US" sz="1100" b="0" i="0" dirty="0">
                          <a:solidFill>
                            <a:schemeClr val="bg1"/>
                          </a:solidFill>
                          <a:latin typeface="Malgun Gothic Semilight" charset="-127"/>
                          <a:ea typeface="Malgun Gothic Semilight" charset="-127"/>
                          <a:cs typeface="Malgun Gothic Semilight" charset="-127"/>
                        </a:rPr>
                        <a:t>/effort </a:t>
                      </a:r>
                      <a:r>
                        <a:rPr lang="en-US" sz="1100" b="0" i="0" dirty="0" err="1">
                          <a:solidFill>
                            <a:schemeClr val="bg1"/>
                          </a:solidFill>
                          <a:latin typeface="Malgun Gothic Semilight" charset="-127"/>
                          <a:ea typeface="Malgun Gothic Semilight" charset="-127"/>
                          <a:cs typeface="Malgun Gothic Semilight" charset="-127"/>
                        </a:rPr>
                        <a:t>élevé</a:t>
                      </a:r>
                      <a:endParaRPr lang="fr-FR" sz="1200" b="0" i="0" dirty="0">
                        <a:solidFill>
                          <a:schemeClr val="bg1"/>
                        </a:solidFill>
                        <a:latin typeface="Malgun Gothic Semilight" charset="-127"/>
                        <a:ea typeface="Malgun Gothic Semilight" charset="-127"/>
                        <a:cs typeface="Malgun Gothic Semilight" charset="-127"/>
                      </a:endParaRPr>
                    </a:p>
                  </a:txBody>
                  <a:tcPr marL="68568" marR="6856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3B30"/>
                    </a:solidFill>
                  </a:tcPr>
                </a:tc>
                <a:tc>
                  <a:txBody>
                    <a:bodyPr/>
                    <a:lstStyle/>
                    <a:p>
                      <a:pPr>
                        <a:spcAft>
                          <a:spcPts val="0"/>
                        </a:spcAft>
                      </a:pPr>
                      <a:r>
                        <a:rPr lang="en-US" sz="1100" b="0" i="0" dirty="0" err="1">
                          <a:latin typeface="Malgun Gothic Semilight" charset="-127"/>
                          <a:ea typeface="Malgun Gothic Semilight" charset="-127"/>
                          <a:cs typeface="Malgun Gothic Semilight" charset="-127"/>
                        </a:rPr>
                        <a:t>Valeur</a:t>
                      </a:r>
                      <a:r>
                        <a:rPr lang="en-US" sz="1100" b="0" i="0" dirty="0">
                          <a:latin typeface="Malgun Gothic Semilight" charset="-127"/>
                          <a:ea typeface="Malgun Gothic Semilight" charset="-127"/>
                          <a:cs typeface="Malgun Gothic Semilight" charset="-127"/>
                        </a:rPr>
                        <a:t> </a:t>
                      </a:r>
                      <a:r>
                        <a:rPr lang="en-US" sz="1100" b="0" i="0" dirty="0" err="1">
                          <a:latin typeface="Malgun Gothic Semilight" charset="-127"/>
                          <a:ea typeface="Malgun Gothic Semilight" charset="-127"/>
                          <a:cs typeface="Malgun Gothic Semilight" charset="-127"/>
                        </a:rPr>
                        <a:t>moyenne</a:t>
                      </a:r>
                      <a:r>
                        <a:rPr lang="en-US" sz="1100" b="0" i="0" dirty="0">
                          <a:latin typeface="Malgun Gothic Semilight" charset="-127"/>
                          <a:ea typeface="Malgun Gothic Semilight" charset="-127"/>
                          <a:cs typeface="Malgun Gothic Semilight" charset="-127"/>
                        </a:rPr>
                        <a:t>/effort </a:t>
                      </a:r>
                      <a:r>
                        <a:rPr lang="en-US" sz="1100" b="0" i="0" dirty="0" err="1">
                          <a:latin typeface="Malgun Gothic Semilight" charset="-127"/>
                          <a:ea typeface="Malgun Gothic Semilight" charset="-127"/>
                          <a:cs typeface="Malgun Gothic Semilight" charset="-127"/>
                        </a:rPr>
                        <a:t>moyen</a:t>
                      </a:r>
                      <a:endParaRPr lang="fr-FR" sz="1200" b="0" i="0" dirty="0">
                        <a:latin typeface="Malgun Gothic Semilight" charset="-127"/>
                        <a:ea typeface="Malgun Gothic Semilight" charset="-127"/>
                        <a:cs typeface="Malgun Gothic Semilight" charset="-127"/>
                      </a:endParaRPr>
                    </a:p>
                  </a:txBody>
                  <a:tcPr marL="68568" marR="6856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spcAft>
                          <a:spcPts val="0"/>
                        </a:spcAft>
                      </a:pPr>
                      <a:r>
                        <a:rPr lang="en-US" sz="1100" b="0" i="0" dirty="0" err="1">
                          <a:latin typeface="Malgun Gothic Semilight" charset="-127"/>
                          <a:ea typeface="Malgun Gothic Semilight" charset="-127"/>
                          <a:cs typeface="Malgun Gothic Semilight" charset="-127"/>
                        </a:rPr>
                        <a:t>Valeur</a:t>
                      </a:r>
                      <a:r>
                        <a:rPr lang="en-US" sz="1100" b="0" i="0" dirty="0">
                          <a:latin typeface="Malgun Gothic Semilight" charset="-127"/>
                          <a:ea typeface="Malgun Gothic Semilight" charset="-127"/>
                          <a:cs typeface="Malgun Gothic Semilight" charset="-127"/>
                        </a:rPr>
                        <a:t> </a:t>
                      </a:r>
                      <a:r>
                        <a:rPr lang="en-US" sz="1100" b="0" i="0" dirty="0" err="1">
                          <a:latin typeface="Malgun Gothic Semilight" charset="-127"/>
                          <a:ea typeface="Malgun Gothic Semilight" charset="-127"/>
                          <a:cs typeface="Malgun Gothic Semilight" charset="-127"/>
                        </a:rPr>
                        <a:t>moyenne</a:t>
                      </a:r>
                      <a:r>
                        <a:rPr lang="en-US" sz="1100" b="0" i="0" dirty="0">
                          <a:latin typeface="Malgun Gothic Semilight" charset="-127"/>
                          <a:ea typeface="Malgun Gothic Semilight" charset="-127"/>
                          <a:cs typeface="Malgun Gothic Semilight" charset="-127"/>
                        </a:rPr>
                        <a:t>/effort </a:t>
                      </a:r>
                      <a:r>
                        <a:rPr lang="en-US" sz="1100" b="0" i="0" dirty="0" err="1">
                          <a:latin typeface="Malgun Gothic Semilight" charset="-127"/>
                          <a:ea typeface="Malgun Gothic Semilight" charset="-127"/>
                          <a:cs typeface="Malgun Gothic Semilight" charset="-127"/>
                        </a:rPr>
                        <a:t>moyen</a:t>
                      </a:r>
                      <a:endParaRPr lang="fr-FR" sz="1200" b="0" i="0" dirty="0">
                        <a:latin typeface="Malgun Gothic Semilight" charset="-127"/>
                        <a:ea typeface="Malgun Gothic Semilight" charset="-127"/>
                        <a:cs typeface="Malgun Gothic Semilight" charset="-127"/>
                      </a:endParaRPr>
                    </a:p>
                  </a:txBody>
                  <a:tcPr marL="68568" marR="6856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spcAft>
                          <a:spcPts val="0"/>
                        </a:spcAft>
                      </a:pPr>
                      <a:r>
                        <a:rPr lang="en-US" sz="1100" b="0" i="0" dirty="0" err="1">
                          <a:solidFill>
                            <a:schemeClr val="bg1"/>
                          </a:solidFill>
                          <a:latin typeface="Malgun Gothic Semilight" charset="-127"/>
                          <a:ea typeface="Malgun Gothic Semilight" charset="-127"/>
                          <a:cs typeface="Malgun Gothic Semilight" charset="-127"/>
                        </a:rPr>
                        <a:t>Valeur</a:t>
                      </a:r>
                      <a:r>
                        <a:rPr lang="en-US" sz="1100" b="0" i="0" dirty="0">
                          <a:solidFill>
                            <a:schemeClr val="bg1"/>
                          </a:solidFill>
                          <a:latin typeface="Malgun Gothic Semilight" charset="-127"/>
                          <a:ea typeface="Malgun Gothic Semilight" charset="-127"/>
                          <a:cs typeface="Malgun Gothic Semilight" charset="-127"/>
                        </a:rPr>
                        <a:t> </a:t>
                      </a:r>
                      <a:r>
                        <a:rPr lang="en-US" sz="1100" b="0" i="0" dirty="0" err="1">
                          <a:solidFill>
                            <a:schemeClr val="bg1"/>
                          </a:solidFill>
                          <a:latin typeface="Malgun Gothic Semilight" charset="-127"/>
                          <a:ea typeface="Malgun Gothic Semilight" charset="-127"/>
                          <a:cs typeface="Malgun Gothic Semilight" charset="-127"/>
                        </a:rPr>
                        <a:t>élevée</a:t>
                      </a:r>
                      <a:r>
                        <a:rPr lang="en-US" sz="1100" b="0" i="0" dirty="0">
                          <a:solidFill>
                            <a:schemeClr val="bg1"/>
                          </a:solidFill>
                          <a:latin typeface="Malgun Gothic Semilight" charset="-127"/>
                          <a:ea typeface="Malgun Gothic Semilight" charset="-127"/>
                          <a:cs typeface="Malgun Gothic Semilight" charset="-127"/>
                        </a:rPr>
                        <a:t>/facile</a:t>
                      </a:r>
                      <a:endParaRPr lang="fr-FR" sz="1200" b="0" i="0" dirty="0">
                        <a:solidFill>
                          <a:schemeClr val="bg1"/>
                        </a:solidFill>
                        <a:latin typeface="Malgun Gothic Semilight" charset="-127"/>
                        <a:ea typeface="Malgun Gothic Semilight" charset="-127"/>
                        <a:cs typeface="Malgun Gothic Semilight" charset="-127"/>
                      </a:endParaRPr>
                    </a:p>
                  </a:txBody>
                  <a:tcPr marL="68568" marR="6856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1"/>
                  </a:ext>
                </a:extLst>
              </a:tr>
              <a:tr h="793724">
                <a:tc vMerge="1">
                  <a:txBody>
                    <a:bodyPr/>
                    <a:lstStyle/>
                    <a:p>
                      <a:endParaRPr lang="fr-FR"/>
                    </a:p>
                  </a:txBody>
                  <a:tcPr/>
                </a:tc>
                <a:tc>
                  <a:txBody>
                    <a:bodyPr/>
                    <a:lstStyle/>
                    <a:p>
                      <a:pPr>
                        <a:spcAft>
                          <a:spcPts val="0"/>
                        </a:spcAft>
                      </a:pPr>
                      <a:r>
                        <a:rPr lang="en-US" sz="1100" b="0" i="0" dirty="0" err="1">
                          <a:solidFill>
                            <a:schemeClr val="bg1"/>
                          </a:solidFill>
                          <a:latin typeface="Malgun Gothic Semilight" charset="-127"/>
                          <a:ea typeface="Malgun Gothic Semilight" charset="-127"/>
                          <a:cs typeface="Malgun Gothic Semilight" charset="-127"/>
                        </a:rPr>
                        <a:t>Valeur</a:t>
                      </a:r>
                      <a:r>
                        <a:rPr lang="en-US" sz="1100" b="0" i="0" dirty="0">
                          <a:solidFill>
                            <a:schemeClr val="bg1"/>
                          </a:solidFill>
                          <a:latin typeface="Malgun Gothic Semilight" charset="-127"/>
                          <a:ea typeface="Malgun Gothic Semilight" charset="-127"/>
                          <a:cs typeface="Malgun Gothic Semilight" charset="-127"/>
                        </a:rPr>
                        <a:t> </a:t>
                      </a:r>
                      <a:r>
                        <a:rPr lang="en-US" sz="1100" b="0" i="0" dirty="0" err="1">
                          <a:solidFill>
                            <a:schemeClr val="bg1"/>
                          </a:solidFill>
                          <a:latin typeface="Malgun Gothic Semilight" charset="-127"/>
                          <a:ea typeface="Malgun Gothic Semilight" charset="-127"/>
                          <a:cs typeface="Malgun Gothic Semilight" charset="-127"/>
                        </a:rPr>
                        <a:t>faible</a:t>
                      </a:r>
                      <a:r>
                        <a:rPr lang="en-US" sz="1100" b="0" i="0" dirty="0">
                          <a:solidFill>
                            <a:schemeClr val="bg1"/>
                          </a:solidFill>
                          <a:latin typeface="Malgun Gothic Semilight" charset="-127"/>
                          <a:ea typeface="Malgun Gothic Semilight" charset="-127"/>
                          <a:cs typeface="Malgun Gothic Semilight" charset="-127"/>
                        </a:rPr>
                        <a:t>/effort</a:t>
                      </a:r>
                      <a:r>
                        <a:rPr lang="en-US" sz="1100" b="0" i="0" baseline="0" dirty="0">
                          <a:solidFill>
                            <a:schemeClr val="bg1"/>
                          </a:solidFill>
                          <a:latin typeface="Malgun Gothic Semilight" charset="-127"/>
                          <a:ea typeface="Malgun Gothic Semilight" charset="-127"/>
                          <a:cs typeface="Malgun Gothic Semilight" charset="-127"/>
                        </a:rPr>
                        <a:t> </a:t>
                      </a:r>
                      <a:r>
                        <a:rPr lang="en-US" sz="1100" b="0" i="0" baseline="0" dirty="0" err="1">
                          <a:solidFill>
                            <a:schemeClr val="bg1"/>
                          </a:solidFill>
                          <a:latin typeface="Malgun Gothic Semilight" charset="-127"/>
                          <a:ea typeface="Malgun Gothic Semilight" charset="-127"/>
                          <a:cs typeface="Malgun Gothic Semilight" charset="-127"/>
                        </a:rPr>
                        <a:t>élevé</a:t>
                      </a:r>
                      <a:endParaRPr lang="fr-FR" sz="1200" b="0" i="0" dirty="0">
                        <a:solidFill>
                          <a:schemeClr val="bg1"/>
                        </a:solidFill>
                        <a:latin typeface="Malgun Gothic Semilight" charset="-127"/>
                        <a:ea typeface="Malgun Gothic Semilight" charset="-127"/>
                        <a:cs typeface="Malgun Gothic Semilight" charset="-127"/>
                      </a:endParaRPr>
                    </a:p>
                  </a:txBody>
                  <a:tcPr marL="68568" marR="6856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3B30"/>
                    </a:solidFill>
                  </a:tcPr>
                </a:tc>
                <a:tc>
                  <a:txBody>
                    <a:bodyPr/>
                    <a:lstStyle/>
                    <a:p>
                      <a:pPr>
                        <a:spcAft>
                          <a:spcPts val="0"/>
                        </a:spcAft>
                      </a:pPr>
                      <a:r>
                        <a:rPr lang="en-US" sz="1100" b="0" i="0" dirty="0" err="1">
                          <a:latin typeface="Malgun Gothic Semilight" charset="-127"/>
                          <a:ea typeface="Malgun Gothic Semilight" charset="-127"/>
                          <a:cs typeface="Malgun Gothic Semilight" charset="-127"/>
                        </a:rPr>
                        <a:t>Valeur</a:t>
                      </a:r>
                      <a:r>
                        <a:rPr lang="en-US" sz="1100" b="0" i="0" dirty="0">
                          <a:latin typeface="Malgun Gothic Semilight" charset="-127"/>
                          <a:ea typeface="Malgun Gothic Semilight" charset="-127"/>
                          <a:cs typeface="Malgun Gothic Semilight" charset="-127"/>
                        </a:rPr>
                        <a:t> </a:t>
                      </a:r>
                      <a:r>
                        <a:rPr lang="en-US" sz="1100" b="0" i="0" dirty="0" err="1">
                          <a:latin typeface="Malgun Gothic Semilight" charset="-127"/>
                          <a:ea typeface="Malgun Gothic Semilight" charset="-127"/>
                          <a:cs typeface="Malgun Gothic Semilight" charset="-127"/>
                        </a:rPr>
                        <a:t>moyenne</a:t>
                      </a:r>
                      <a:r>
                        <a:rPr lang="en-US" sz="1100" b="0" i="0" dirty="0">
                          <a:latin typeface="Malgun Gothic Semilight" charset="-127"/>
                          <a:ea typeface="Malgun Gothic Semilight" charset="-127"/>
                          <a:cs typeface="Malgun Gothic Semilight" charset="-127"/>
                        </a:rPr>
                        <a:t>/effort </a:t>
                      </a:r>
                      <a:r>
                        <a:rPr lang="en-US" sz="1100" b="0" i="0" dirty="0" err="1">
                          <a:latin typeface="Malgun Gothic Semilight" charset="-127"/>
                          <a:ea typeface="Malgun Gothic Semilight" charset="-127"/>
                          <a:cs typeface="Malgun Gothic Semilight" charset="-127"/>
                        </a:rPr>
                        <a:t>moyen</a:t>
                      </a:r>
                      <a:endParaRPr lang="fr-FR" sz="1200" b="0" i="0" dirty="0">
                        <a:latin typeface="Malgun Gothic Semilight" charset="-127"/>
                        <a:ea typeface="Malgun Gothic Semilight" charset="-127"/>
                        <a:cs typeface="Malgun Gothic Semilight" charset="-127"/>
                      </a:endParaRPr>
                    </a:p>
                  </a:txBody>
                  <a:tcPr marL="68568" marR="6856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spcAft>
                          <a:spcPts val="0"/>
                        </a:spcAft>
                      </a:pPr>
                      <a:r>
                        <a:rPr lang="en-US" sz="1100" b="0" i="0" dirty="0" err="1">
                          <a:latin typeface="Malgun Gothic Semilight" charset="-127"/>
                          <a:ea typeface="Malgun Gothic Semilight" charset="-127"/>
                          <a:cs typeface="Malgun Gothic Semilight" charset="-127"/>
                        </a:rPr>
                        <a:t>Valeur</a:t>
                      </a:r>
                      <a:r>
                        <a:rPr lang="en-US" sz="1100" b="0" i="0" dirty="0">
                          <a:latin typeface="Malgun Gothic Semilight" charset="-127"/>
                          <a:ea typeface="Malgun Gothic Semilight" charset="-127"/>
                          <a:cs typeface="Malgun Gothic Semilight" charset="-127"/>
                        </a:rPr>
                        <a:t> </a:t>
                      </a:r>
                      <a:r>
                        <a:rPr lang="en-US" sz="1100" b="0" i="0" dirty="0" err="1">
                          <a:latin typeface="Malgun Gothic Semilight" charset="-127"/>
                          <a:ea typeface="Malgun Gothic Semilight" charset="-127"/>
                          <a:cs typeface="Malgun Gothic Semilight" charset="-127"/>
                        </a:rPr>
                        <a:t>moyenne</a:t>
                      </a:r>
                      <a:r>
                        <a:rPr lang="en-US" sz="1100" b="0" i="0" dirty="0">
                          <a:latin typeface="Malgun Gothic Semilight" charset="-127"/>
                          <a:ea typeface="Malgun Gothic Semilight" charset="-127"/>
                          <a:cs typeface="Malgun Gothic Semilight" charset="-127"/>
                        </a:rPr>
                        <a:t>/effort </a:t>
                      </a:r>
                      <a:r>
                        <a:rPr lang="en-US" sz="1100" b="0" i="0" dirty="0" err="1">
                          <a:latin typeface="Malgun Gothic Semilight" charset="-127"/>
                          <a:ea typeface="Malgun Gothic Semilight" charset="-127"/>
                          <a:cs typeface="Malgun Gothic Semilight" charset="-127"/>
                        </a:rPr>
                        <a:t>moyen</a:t>
                      </a:r>
                      <a:endParaRPr lang="fr-FR" sz="1200" b="0" i="0" dirty="0">
                        <a:latin typeface="Malgun Gothic Semilight" charset="-127"/>
                        <a:ea typeface="Malgun Gothic Semilight" charset="-127"/>
                        <a:cs typeface="Malgun Gothic Semilight" charset="-127"/>
                      </a:endParaRPr>
                    </a:p>
                  </a:txBody>
                  <a:tcPr marL="68568" marR="6856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spcAft>
                          <a:spcPts val="0"/>
                        </a:spcAft>
                      </a:pPr>
                      <a:r>
                        <a:rPr lang="en-US" sz="1100" b="0" i="0" dirty="0" err="1">
                          <a:latin typeface="Malgun Gothic Semilight" charset="-127"/>
                          <a:ea typeface="Malgun Gothic Semilight" charset="-127"/>
                          <a:cs typeface="Malgun Gothic Semilight" charset="-127"/>
                        </a:rPr>
                        <a:t>Valeur</a:t>
                      </a:r>
                      <a:r>
                        <a:rPr lang="en-US" sz="1100" b="0" i="0" dirty="0">
                          <a:latin typeface="Malgun Gothic Semilight" charset="-127"/>
                          <a:ea typeface="Malgun Gothic Semilight" charset="-127"/>
                          <a:cs typeface="Malgun Gothic Semilight" charset="-127"/>
                        </a:rPr>
                        <a:t> </a:t>
                      </a:r>
                      <a:r>
                        <a:rPr lang="en-US" sz="1100" b="0" i="0" dirty="0" err="1">
                          <a:latin typeface="Malgun Gothic Semilight" charset="-127"/>
                          <a:ea typeface="Malgun Gothic Semilight" charset="-127"/>
                          <a:cs typeface="Malgun Gothic Semilight" charset="-127"/>
                        </a:rPr>
                        <a:t>moyenne</a:t>
                      </a:r>
                      <a:r>
                        <a:rPr lang="en-US" sz="1100" b="0" i="0" dirty="0">
                          <a:latin typeface="Malgun Gothic Semilight" charset="-127"/>
                          <a:ea typeface="Malgun Gothic Semilight" charset="-127"/>
                          <a:cs typeface="Malgun Gothic Semilight" charset="-127"/>
                        </a:rPr>
                        <a:t>/effort </a:t>
                      </a:r>
                      <a:r>
                        <a:rPr lang="en-US" sz="1100" b="0" i="0" dirty="0" err="1">
                          <a:latin typeface="Malgun Gothic Semilight" charset="-127"/>
                          <a:ea typeface="Malgun Gothic Semilight" charset="-127"/>
                          <a:cs typeface="Malgun Gothic Semilight" charset="-127"/>
                        </a:rPr>
                        <a:t>faible</a:t>
                      </a:r>
                      <a:endParaRPr lang="fr-FR" sz="1200" b="0" i="0" dirty="0">
                        <a:latin typeface="Malgun Gothic Semilight" charset="-127"/>
                        <a:ea typeface="Malgun Gothic Semilight" charset="-127"/>
                        <a:cs typeface="Malgun Gothic Semilight" charset="-127"/>
                      </a:endParaRPr>
                    </a:p>
                  </a:txBody>
                  <a:tcPr marL="68568" marR="6856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2"/>
                  </a:ext>
                </a:extLst>
              </a:tr>
              <a:tr h="529149">
                <a:tc vMerge="1">
                  <a:txBody>
                    <a:bodyPr/>
                    <a:lstStyle/>
                    <a:p>
                      <a:endParaRPr lang="fr-FR"/>
                    </a:p>
                  </a:txBody>
                  <a:tcPr/>
                </a:tc>
                <a:tc>
                  <a:txBody>
                    <a:bodyPr/>
                    <a:lstStyle/>
                    <a:p>
                      <a:pPr>
                        <a:spcAft>
                          <a:spcPts val="0"/>
                        </a:spcAft>
                      </a:pPr>
                      <a:r>
                        <a:rPr lang="en-US" sz="1100" b="0" i="0" dirty="0" err="1">
                          <a:solidFill>
                            <a:schemeClr val="bg1"/>
                          </a:solidFill>
                          <a:latin typeface="Malgun Gothic Semilight" charset="-127"/>
                          <a:ea typeface="Malgun Gothic Semilight" charset="-127"/>
                          <a:cs typeface="Malgun Gothic Semilight" charset="-127"/>
                        </a:rPr>
                        <a:t>Valeur</a:t>
                      </a:r>
                      <a:r>
                        <a:rPr lang="en-US" sz="1100" b="0" i="0" dirty="0">
                          <a:solidFill>
                            <a:schemeClr val="bg1"/>
                          </a:solidFill>
                          <a:latin typeface="Malgun Gothic Semilight" charset="-127"/>
                          <a:ea typeface="Malgun Gothic Semilight" charset="-127"/>
                          <a:cs typeface="Malgun Gothic Semilight" charset="-127"/>
                        </a:rPr>
                        <a:t> </a:t>
                      </a:r>
                      <a:r>
                        <a:rPr lang="en-US" sz="1100" b="0" i="0" dirty="0" err="1">
                          <a:solidFill>
                            <a:schemeClr val="bg1"/>
                          </a:solidFill>
                          <a:latin typeface="Malgun Gothic Semilight" charset="-127"/>
                          <a:ea typeface="Malgun Gothic Semilight" charset="-127"/>
                          <a:cs typeface="Malgun Gothic Semilight" charset="-127"/>
                        </a:rPr>
                        <a:t>faible</a:t>
                      </a:r>
                      <a:r>
                        <a:rPr lang="en-US" sz="1100" b="0" i="0" dirty="0">
                          <a:solidFill>
                            <a:schemeClr val="bg1"/>
                          </a:solidFill>
                          <a:latin typeface="Malgun Gothic Semilight" charset="-127"/>
                          <a:ea typeface="Malgun Gothic Semilight" charset="-127"/>
                          <a:cs typeface="Malgun Gothic Semilight" charset="-127"/>
                        </a:rPr>
                        <a:t>/effort </a:t>
                      </a:r>
                      <a:r>
                        <a:rPr lang="en-US" sz="1100" b="0" i="0" dirty="0" err="1">
                          <a:solidFill>
                            <a:schemeClr val="bg1"/>
                          </a:solidFill>
                          <a:latin typeface="Malgun Gothic Semilight" charset="-127"/>
                          <a:ea typeface="Malgun Gothic Semilight" charset="-127"/>
                          <a:cs typeface="Malgun Gothic Semilight" charset="-127"/>
                        </a:rPr>
                        <a:t>élevé</a:t>
                      </a:r>
                      <a:endParaRPr lang="fr-FR" sz="1200" b="0" i="0" dirty="0">
                        <a:solidFill>
                          <a:schemeClr val="bg1"/>
                        </a:solidFill>
                        <a:latin typeface="Malgun Gothic Semilight" charset="-127"/>
                        <a:ea typeface="Malgun Gothic Semilight" charset="-127"/>
                        <a:cs typeface="Malgun Gothic Semilight" charset="-127"/>
                      </a:endParaRPr>
                    </a:p>
                  </a:txBody>
                  <a:tcPr marL="68568" marR="6856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3B30"/>
                    </a:solidFill>
                  </a:tcPr>
                </a:tc>
                <a:tc>
                  <a:txBody>
                    <a:bodyPr/>
                    <a:lstStyle/>
                    <a:p>
                      <a:pPr>
                        <a:spcAft>
                          <a:spcPts val="0"/>
                        </a:spcAft>
                      </a:pPr>
                      <a:r>
                        <a:rPr lang="en-US" sz="1100" b="0" i="0" dirty="0" err="1">
                          <a:solidFill>
                            <a:schemeClr val="bg1"/>
                          </a:solidFill>
                          <a:latin typeface="Malgun Gothic Semilight" charset="-127"/>
                          <a:ea typeface="Malgun Gothic Semilight" charset="-127"/>
                          <a:cs typeface="Malgun Gothic Semilight" charset="-127"/>
                        </a:rPr>
                        <a:t>Valeur</a:t>
                      </a:r>
                      <a:r>
                        <a:rPr lang="en-US" sz="1100" b="0" i="0" dirty="0">
                          <a:solidFill>
                            <a:schemeClr val="bg1"/>
                          </a:solidFill>
                          <a:latin typeface="Malgun Gothic Semilight" charset="-127"/>
                          <a:ea typeface="Malgun Gothic Semilight" charset="-127"/>
                          <a:cs typeface="Malgun Gothic Semilight" charset="-127"/>
                        </a:rPr>
                        <a:t> </a:t>
                      </a:r>
                      <a:r>
                        <a:rPr lang="en-US" sz="1100" b="0" i="0" dirty="0" err="1">
                          <a:solidFill>
                            <a:schemeClr val="bg1"/>
                          </a:solidFill>
                          <a:latin typeface="Malgun Gothic Semilight" charset="-127"/>
                          <a:ea typeface="Malgun Gothic Semilight" charset="-127"/>
                          <a:cs typeface="Malgun Gothic Semilight" charset="-127"/>
                        </a:rPr>
                        <a:t>faible</a:t>
                      </a:r>
                      <a:r>
                        <a:rPr lang="en-US" sz="1100" b="0" i="0" dirty="0">
                          <a:solidFill>
                            <a:schemeClr val="bg1"/>
                          </a:solidFill>
                          <a:latin typeface="Malgun Gothic Semilight" charset="-127"/>
                          <a:ea typeface="Malgun Gothic Semilight" charset="-127"/>
                          <a:cs typeface="Malgun Gothic Semilight" charset="-127"/>
                        </a:rPr>
                        <a:t>/effort </a:t>
                      </a:r>
                      <a:r>
                        <a:rPr lang="en-US" sz="1100" b="0" i="0" dirty="0" err="1">
                          <a:solidFill>
                            <a:schemeClr val="bg1"/>
                          </a:solidFill>
                          <a:latin typeface="Malgun Gothic Semilight" charset="-127"/>
                          <a:ea typeface="Malgun Gothic Semilight" charset="-127"/>
                          <a:cs typeface="Malgun Gothic Semilight" charset="-127"/>
                        </a:rPr>
                        <a:t>moyen</a:t>
                      </a:r>
                      <a:endParaRPr lang="fr-FR" sz="1200" b="0" i="0" dirty="0">
                        <a:solidFill>
                          <a:schemeClr val="bg1"/>
                        </a:solidFill>
                        <a:latin typeface="Malgun Gothic Semilight" charset="-127"/>
                        <a:ea typeface="Malgun Gothic Semilight" charset="-127"/>
                        <a:cs typeface="Malgun Gothic Semilight" charset="-127"/>
                      </a:endParaRPr>
                    </a:p>
                  </a:txBody>
                  <a:tcPr marL="68568" marR="6856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3B30"/>
                    </a:solidFill>
                  </a:tcPr>
                </a:tc>
                <a:tc>
                  <a:txBody>
                    <a:bodyPr/>
                    <a:lstStyle/>
                    <a:p>
                      <a:pPr>
                        <a:spcAft>
                          <a:spcPts val="0"/>
                        </a:spcAft>
                      </a:pPr>
                      <a:r>
                        <a:rPr lang="en-US" sz="1100" b="0" i="0" dirty="0">
                          <a:solidFill>
                            <a:schemeClr val="bg1"/>
                          </a:solidFill>
                          <a:latin typeface="Malgun Gothic Semilight" charset="-127"/>
                          <a:ea typeface="Malgun Gothic Semilight" charset="-127"/>
                          <a:cs typeface="Malgun Gothic Semilight" charset="-127"/>
                        </a:rPr>
                        <a:t>Low value/ medium effort</a:t>
                      </a:r>
                      <a:endParaRPr lang="fr-FR" sz="1200" b="0" i="0" dirty="0">
                        <a:solidFill>
                          <a:schemeClr val="bg1"/>
                        </a:solidFill>
                        <a:latin typeface="Malgun Gothic Semilight" charset="-127"/>
                        <a:ea typeface="Malgun Gothic Semilight" charset="-127"/>
                        <a:cs typeface="Malgun Gothic Semilight" charset="-127"/>
                      </a:endParaRPr>
                    </a:p>
                  </a:txBody>
                  <a:tcPr marL="68568" marR="6856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3B30"/>
                    </a:solidFill>
                  </a:tcPr>
                </a:tc>
                <a:tc>
                  <a:txBody>
                    <a:bodyPr/>
                    <a:lstStyle/>
                    <a:p>
                      <a:pPr>
                        <a:spcAft>
                          <a:spcPts val="0"/>
                        </a:spcAft>
                      </a:pPr>
                      <a:r>
                        <a:rPr lang="en-US" sz="1100" b="0" i="0" dirty="0" err="1">
                          <a:solidFill>
                            <a:schemeClr val="bg1"/>
                          </a:solidFill>
                          <a:latin typeface="Malgun Gothic Semilight" charset="-127"/>
                          <a:ea typeface="Malgun Gothic Semilight" charset="-127"/>
                          <a:cs typeface="Malgun Gothic Semilight" charset="-127"/>
                        </a:rPr>
                        <a:t>Valeur</a:t>
                      </a:r>
                      <a:r>
                        <a:rPr lang="en-US" sz="1100" b="0" i="0" dirty="0">
                          <a:solidFill>
                            <a:schemeClr val="bg1"/>
                          </a:solidFill>
                          <a:latin typeface="Malgun Gothic Semilight" charset="-127"/>
                          <a:ea typeface="Malgun Gothic Semilight" charset="-127"/>
                          <a:cs typeface="Malgun Gothic Semilight" charset="-127"/>
                        </a:rPr>
                        <a:t> </a:t>
                      </a:r>
                      <a:r>
                        <a:rPr lang="en-US" sz="1100" b="0" i="0" dirty="0" err="1">
                          <a:solidFill>
                            <a:schemeClr val="bg1"/>
                          </a:solidFill>
                          <a:latin typeface="Malgun Gothic Semilight" charset="-127"/>
                          <a:ea typeface="Malgun Gothic Semilight" charset="-127"/>
                          <a:cs typeface="Malgun Gothic Semilight" charset="-127"/>
                        </a:rPr>
                        <a:t>faible</a:t>
                      </a:r>
                      <a:r>
                        <a:rPr lang="en-US" sz="1100" b="0" i="0" dirty="0">
                          <a:solidFill>
                            <a:schemeClr val="bg1"/>
                          </a:solidFill>
                          <a:latin typeface="Malgun Gothic Semilight" charset="-127"/>
                          <a:ea typeface="Malgun Gothic Semilight" charset="-127"/>
                          <a:cs typeface="Malgun Gothic Semilight" charset="-127"/>
                        </a:rPr>
                        <a:t>/effort </a:t>
                      </a:r>
                      <a:r>
                        <a:rPr lang="en-US" sz="1100" b="0" i="0" dirty="0" err="1">
                          <a:solidFill>
                            <a:schemeClr val="bg1"/>
                          </a:solidFill>
                          <a:latin typeface="Malgun Gothic Semilight" charset="-127"/>
                          <a:ea typeface="Malgun Gothic Semilight" charset="-127"/>
                          <a:cs typeface="Malgun Gothic Semilight" charset="-127"/>
                        </a:rPr>
                        <a:t>faible</a:t>
                      </a:r>
                      <a:endParaRPr lang="fr-FR" sz="1200" b="0" i="0" dirty="0">
                        <a:solidFill>
                          <a:schemeClr val="bg1"/>
                        </a:solidFill>
                        <a:latin typeface="Malgun Gothic Semilight" charset="-127"/>
                        <a:ea typeface="Malgun Gothic Semilight" charset="-127"/>
                        <a:cs typeface="Malgun Gothic Semilight" charset="-127"/>
                      </a:endParaRPr>
                    </a:p>
                  </a:txBody>
                  <a:tcPr marL="68568" marR="6856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3B30"/>
                    </a:solidFill>
                  </a:tcPr>
                </a:tc>
                <a:extLst>
                  <a:ext uri="{0D108BD9-81ED-4DB2-BD59-A6C34878D82A}">
                    <a16:rowId xmlns:a16="http://schemas.microsoft.com/office/drawing/2014/main" val="10003"/>
                  </a:ext>
                </a:extLst>
              </a:tr>
              <a:tr h="529149">
                <a:tc>
                  <a:txBody>
                    <a:bodyPr/>
                    <a:lstStyle/>
                    <a:p>
                      <a:pPr>
                        <a:spcAft>
                          <a:spcPts val="0"/>
                        </a:spcAft>
                      </a:pPr>
                      <a:endParaRPr lang="en-US" sz="1100" b="0" i="0" dirty="0">
                        <a:latin typeface="Malgun Gothic Semilight" charset="-127"/>
                        <a:ea typeface="Malgun Gothic Semilight" charset="-127"/>
                        <a:cs typeface="Malgun Gothic Semilight" charset="-127"/>
                      </a:endParaRPr>
                    </a:p>
                  </a:txBody>
                  <a:tcPr marL="68568" marR="6856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spcAft>
                          <a:spcPts val="0"/>
                        </a:spcAft>
                      </a:pPr>
                      <a:endParaRPr lang="en-US" sz="1100" b="0" i="0" dirty="0">
                        <a:latin typeface="Malgun Gothic Semilight" charset="-127"/>
                        <a:ea typeface="Malgun Gothic Semilight" charset="-127"/>
                        <a:cs typeface="Malgun Gothic Semilight" charset="-127"/>
                      </a:endParaRPr>
                    </a:p>
                    <a:p>
                      <a:pPr>
                        <a:spcAft>
                          <a:spcPts val="0"/>
                        </a:spcAft>
                      </a:pPr>
                      <a:r>
                        <a:rPr lang="en-US" sz="1100" b="0" i="0" baseline="0" dirty="0" err="1">
                          <a:latin typeface="Malgun Gothic Semilight" charset="-127"/>
                          <a:ea typeface="Malgun Gothic Semilight" charset="-127"/>
                          <a:cs typeface="Malgun Gothic Semilight" charset="-127"/>
                        </a:rPr>
                        <a:t>Niveau</a:t>
                      </a:r>
                      <a:r>
                        <a:rPr lang="en-US" sz="1100" b="0" i="0" baseline="0" dirty="0">
                          <a:latin typeface="Malgun Gothic Semilight" charset="-127"/>
                          <a:ea typeface="Malgun Gothic Semilight" charset="-127"/>
                          <a:cs typeface="Malgun Gothic Semilight" charset="-127"/>
                        </a:rPr>
                        <a:t> </a:t>
                      </a:r>
                      <a:r>
                        <a:rPr lang="en-US" sz="1100" b="0" i="0" baseline="0" dirty="0" err="1">
                          <a:latin typeface="Malgun Gothic Semilight" charset="-127"/>
                          <a:ea typeface="Malgun Gothic Semilight" charset="-127"/>
                          <a:cs typeface="Malgun Gothic Semilight" charset="-127"/>
                        </a:rPr>
                        <a:t>d’effort</a:t>
                      </a:r>
                      <a:r>
                        <a:rPr lang="en-US" sz="1100" b="0" i="0" dirty="0">
                          <a:latin typeface="Malgun Gothic Semilight" charset="-127"/>
                          <a:ea typeface="Malgun Gothic Semilight" charset="-127"/>
                          <a:cs typeface="Malgun Gothic Semilight" charset="-127"/>
                        </a:rPr>
                        <a:t> </a:t>
                      </a:r>
                      <a:r>
                        <a:rPr lang="en-US" sz="1100" b="0" i="0" dirty="0" err="1">
                          <a:latin typeface="Malgun Gothic Semilight" charset="-127"/>
                          <a:ea typeface="Malgun Gothic Semilight" charset="-127"/>
                          <a:cs typeface="Malgun Gothic Semilight" charset="-127"/>
                        </a:rPr>
                        <a:t>élevé</a:t>
                      </a:r>
                      <a:r>
                        <a:rPr lang="en-US" sz="1100" b="0" i="0" dirty="0">
                          <a:latin typeface="Malgun Gothic Semilight" charset="-127"/>
                          <a:ea typeface="Malgun Gothic Semilight" charset="-127"/>
                          <a:cs typeface="Malgun Gothic Semilight" charset="-127"/>
                        </a:rPr>
                        <a:t>                                                                         </a:t>
                      </a:r>
                      <a:r>
                        <a:rPr lang="en-US" sz="1100" b="0" i="0" dirty="0" err="1">
                          <a:latin typeface="Malgun Gothic Semilight" charset="-127"/>
                          <a:ea typeface="Malgun Gothic Semilight" charset="-127"/>
                          <a:cs typeface="Malgun Gothic Semilight" charset="-127"/>
                        </a:rPr>
                        <a:t>Niveau</a:t>
                      </a:r>
                      <a:r>
                        <a:rPr lang="en-US" sz="1100" b="0" i="0" dirty="0">
                          <a:latin typeface="Malgun Gothic Semilight" charset="-127"/>
                          <a:ea typeface="Malgun Gothic Semilight" charset="-127"/>
                          <a:cs typeface="Malgun Gothic Semilight" charset="-127"/>
                        </a:rPr>
                        <a:t> </a:t>
                      </a:r>
                      <a:r>
                        <a:rPr lang="en-US" sz="1100" b="0" i="0" dirty="0" err="1">
                          <a:latin typeface="Malgun Gothic Semilight" charset="-127"/>
                          <a:ea typeface="Malgun Gothic Semilight" charset="-127"/>
                          <a:cs typeface="Malgun Gothic Semilight" charset="-127"/>
                        </a:rPr>
                        <a:t>d’effort</a:t>
                      </a:r>
                      <a:r>
                        <a:rPr lang="en-US" sz="1100" b="0" i="0" dirty="0">
                          <a:latin typeface="Malgun Gothic Semilight" charset="-127"/>
                          <a:ea typeface="Malgun Gothic Semilight" charset="-127"/>
                          <a:cs typeface="Malgun Gothic Semilight" charset="-127"/>
                        </a:rPr>
                        <a:t> </a:t>
                      </a:r>
                      <a:r>
                        <a:rPr lang="en-US" sz="1100" b="0" i="0" dirty="0" err="1">
                          <a:latin typeface="Malgun Gothic Semilight" charset="-127"/>
                          <a:ea typeface="Malgun Gothic Semilight" charset="-127"/>
                          <a:cs typeface="Malgun Gothic Semilight" charset="-127"/>
                        </a:rPr>
                        <a:t>faible</a:t>
                      </a:r>
                      <a:endParaRPr lang="fr-FR" sz="1200" b="0" i="0" dirty="0">
                        <a:latin typeface="Malgun Gothic Semilight" charset="-127"/>
                        <a:ea typeface="Malgun Gothic Semilight" charset="-127"/>
                        <a:cs typeface="Malgun Gothic Semilight" charset="-127"/>
                      </a:endParaRPr>
                    </a:p>
                  </a:txBody>
                  <a:tcPr marL="68568" marR="6856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4"/>
                  </a:ext>
                </a:extLst>
              </a:tr>
            </a:tbl>
          </a:graphicData>
        </a:graphic>
      </p:graphicFrame>
      <p:cxnSp>
        <p:nvCxnSpPr>
          <p:cNvPr id="16" name="Connecteur droit avec flèche 15"/>
          <p:cNvCxnSpPr/>
          <p:nvPr/>
        </p:nvCxnSpPr>
        <p:spPr bwMode="auto">
          <a:xfrm>
            <a:off x="1579144" y="2691396"/>
            <a:ext cx="0" cy="125677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Connecteur droit avec flèche 19"/>
          <p:cNvCxnSpPr/>
          <p:nvPr/>
        </p:nvCxnSpPr>
        <p:spPr bwMode="auto">
          <a:xfrm>
            <a:off x="4565268" y="5244926"/>
            <a:ext cx="1769116"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2559244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Malgun Gothic Semilight" charset="-127"/>
                <a:ea typeface="Malgun Gothic Semilight" charset="-127"/>
                <a:cs typeface="Malgun Gothic Semilight" charset="-127"/>
              </a:rPr>
              <a:t>PLAN D’ACTION</a:t>
            </a:r>
          </a:p>
        </p:txBody>
      </p:sp>
      <p:sp>
        <p:nvSpPr>
          <p:cNvPr id="3" name="Espace réservé du contenu 2"/>
          <p:cNvSpPr>
            <a:spLocks noGrp="1"/>
          </p:cNvSpPr>
          <p:nvPr>
            <p:ph idx="1"/>
          </p:nvPr>
        </p:nvSpPr>
        <p:spPr>
          <a:xfrm>
            <a:off x="822959" y="2631232"/>
            <a:ext cx="7543801" cy="3237861"/>
          </a:xfrm>
        </p:spPr>
        <p:txBody>
          <a:bodyPr>
            <a:normAutofit/>
          </a:bodyPr>
          <a:lstStyle/>
          <a:p>
            <a:r>
              <a:rPr lang="fr-FR" dirty="0"/>
              <a:t>Vous pouvez partager ici un plan d'action pour l’IMF- s'il a déjà été rédigé – qui peut être discuté avec la direction</a:t>
            </a:r>
          </a:p>
          <a:p>
            <a:endParaRPr lang="fr-FR" dirty="0"/>
          </a:p>
          <a:p>
            <a:r>
              <a:rPr lang="fr-FR" dirty="0"/>
              <a:t>Vous pouvez trouver un modèle de plan d’action sur le site du SPI4 (</a:t>
            </a:r>
            <a:r>
              <a:rPr lang="fr-FR" dirty="0" err="1"/>
              <a:t>conduct</a:t>
            </a:r>
            <a:r>
              <a:rPr lang="fr-FR" dirty="0"/>
              <a:t> an audit).</a:t>
            </a:r>
          </a:p>
        </p:txBody>
      </p:sp>
    </p:spTree>
    <p:extLst>
      <p:ext uri="{BB962C8B-B14F-4D97-AF65-F5344CB8AC3E}">
        <p14:creationId xmlns:p14="http://schemas.microsoft.com/office/powerpoint/2010/main" val="319303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PROCHAINES ÉTAPES</a:t>
            </a:r>
          </a:p>
        </p:txBody>
      </p:sp>
      <p:sp>
        <p:nvSpPr>
          <p:cNvPr id="3" name="Espace réservé du contenu 2"/>
          <p:cNvSpPr>
            <a:spLocks noGrp="1"/>
          </p:cNvSpPr>
          <p:nvPr>
            <p:ph idx="1"/>
          </p:nvPr>
        </p:nvSpPr>
        <p:spPr>
          <a:xfrm>
            <a:off x="822959" y="2369976"/>
            <a:ext cx="7543801" cy="3499118"/>
          </a:xfrm>
        </p:spPr>
        <p:txBody>
          <a:bodyPr>
            <a:normAutofit/>
          </a:bodyPr>
          <a:lstStyle/>
          <a:p>
            <a:r>
              <a:rPr lang="fr-FR" sz="1600" dirty="0"/>
              <a:t>Présentez les prochaines étapes de l’évaluation, qui peuvent inclure: </a:t>
            </a:r>
          </a:p>
          <a:p>
            <a:pPr>
              <a:buFont typeface="Wingdings" charset="2"/>
              <a:buChar char="§"/>
            </a:pPr>
            <a:r>
              <a:rPr lang="fr-FR" sz="1600" dirty="0"/>
              <a:t> la finalisation du plan d'action</a:t>
            </a:r>
          </a:p>
          <a:p>
            <a:pPr>
              <a:buFont typeface="Wingdings" charset="2"/>
              <a:buChar char="§"/>
            </a:pPr>
            <a:r>
              <a:rPr lang="fr-FR" sz="1600" dirty="0"/>
              <a:t> la rédaction du rapport d'évaluation</a:t>
            </a:r>
          </a:p>
          <a:p>
            <a:pPr>
              <a:buFont typeface="Wingdings" charset="2"/>
              <a:buChar char="§"/>
            </a:pPr>
            <a:r>
              <a:rPr lang="fr-FR" sz="1600" dirty="0"/>
              <a:t> l’intégration des recommandations dans la stratégie/les activités de l’IMF</a:t>
            </a:r>
          </a:p>
          <a:p>
            <a:pPr>
              <a:buFont typeface="Wingdings" charset="2"/>
              <a:buChar char="§"/>
            </a:pPr>
            <a:r>
              <a:rPr lang="fr-FR" sz="1600" dirty="0"/>
              <a:t> la mise en œuvre des recommandations basées sur le plan d'action</a:t>
            </a:r>
          </a:p>
          <a:p>
            <a:pPr>
              <a:buFont typeface="Wingdings" charset="2"/>
              <a:buChar char="§"/>
            </a:pPr>
            <a:r>
              <a:rPr lang="fr-FR" sz="1600" dirty="0"/>
              <a:t> une réunion de contrôle concernant la mise en </a:t>
            </a:r>
            <a:r>
              <a:rPr lang="fr-FR" sz="1600" dirty="0" err="1"/>
              <a:t>oeuvre</a:t>
            </a:r>
            <a:endParaRPr lang="fr-FR" sz="1600" dirty="0"/>
          </a:p>
        </p:txBody>
      </p:sp>
    </p:spTree>
    <p:extLst>
      <p:ext uri="{BB962C8B-B14F-4D97-AF65-F5344CB8AC3E}">
        <p14:creationId xmlns:p14="http://schemas.microsoft.com/office/powerpoint/2010/main" val="1908976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36FE297-5B6E-4A7F-9E75-35E34CB625D5}"/>
              </a:ext>
            </a:extLst>
          </p:cNvPr>
          <p:cNvSpPr>
            <a:spLocks noGrp="1"/>
          </p:cNvSpPr>
          <p:nvPr>
            <p:ph idx="4294967295"/>
          </p:nvPr>
        </p:nvSpPr>
        <p:spPr>
          <a:xfrm>
            <a:off x="800100" y="2185988"/>
            <a:ext cx="7543800" cy="4022725"/>
          </a:xfrm>
        </p:spPr>
        <p:txBody>
          <a:bodyPr>
            <a:normAutofit/>
          </a:bodyPr>
          <a:lstStyle/>
          <a:p>
            <a:pPr algn="ctr"/>
            <a:r>
              <a:rPr lang="fr-FR" sz="3600" dirty="0">
                <a:latin typeface="+mj-lt"/>
              </a:rPr>
              <a:t>Merci pour votre attention</a:t>
            </a:r>
            <a:br>
              <a:rPr lang="fr-FR" sz="3600" dirty="0">
                <a:latin typeface="+mj-lt"/>
              </a:rPr>
            </a:br>
            <a:br>
              <a:rPr lang="fr-FR" sz="3600" dirty="0">
                <a:latin typeface="+mj-lt"/>
              </a:rPr>
            </a:br>
            <a:r>
              <a:rPr lang="fr-FR" sz="3600" dirty="0">
                <a:latin typeface="+mj-lt"/>
              </a:rPr>
              <a:t>Nom</a:t>
            </a:r>
            <a:br>
              <a:rPr lang="fr-FR" sz="3600" dirty="0">
                <a:latin typeface="+mj-lt"/>
              </a:rPr>
            </a:br>
            <a:r>
              <a:rPr lang="fr-FR" sz="3600" dirty="0">
                <a:latin typeface="+mj-lt"/>
              </a:rPr>
              <a:t>email</a:t>
            </a:r>
          </a:p>
        </p:txBody>
      </p:sp>
      <p:pic>
        <p:nvPicPr>
          <p:cNvPr id="6" name="Image 5">
            <a:extLst>
              <a:ext uri="{FF2B5EF4-FFF2-40B4-BE49-F238E27FC236}">
                <a16:creationId xmlns:a16="http://schemas.microsoft.com/office/drawing/2014/main" id="{D886E9D7-E454-4EB8-82C5-044321D13A2A}"/>
              </a:ext>
            </a:extLst>
          </p:cNvPr>
          <p:cNvPicPr>
            <a:picLocks noChangeAspect="1"/>
          </p:cNvPicPr>
          <p:nvPr/>
        </p:nvPicPr>
        <p:blipFill>
          <a:blip r:embed="rId3"/>
          <a:stretch>
            <a:fillRect/>
          </a:stretch>
        </p:blipFill>
        <p:spPr>
          <a:xfrm>
            <a:off x="6917887" y="63793"/>
            <a:ext cx="2041108" cy="801324"/>
          </a:xfrm>
          <a:prstGeom prst="rect">
            <a:avLst/>
          </a:prstGeom>
        </p:spPr>
      </p:pic>
      <p:pic>
        <p:nvPicPr>
          <p:cNvPr id="8" name="Image 7">
            <a:extLst>
              <a:ext uri="{FF2B5EF4-FFF2-40B4-BE49-F238E27FC236}">
                <a16:creationId xmlns:a16="http://schemas.microsoft.com/office/drawing/2014/main" id="{ED3B9815-F37B-44B6-A58E-5144506DF565}"/>
              </a:ext>
            </a:extLst>
          </p:cNvPr>
          <p:cNvPicPr>
            <a:picLocks noChangeAspect="1"/>
          </p:cNvPicPr>
          <p:nvPr/>
        </p:nvPicPr>
        <p:blipFill>
          <a:blip r:embed="rId4"/>
          <a:stretch>
            <a:fillRect/>
          </a:stretch>
        </p:blipFill>
        <p:spPr>
          <a:xfrm>
            <a:off x="230725" y="175075"/>
            <a:ext cx="1698217" cy="690042"/>
          </a:xfrm>
          <a:prstGeom prst="rect">
            <a:avLst/>
          </a:prstGeom>
        </p:spPr>
      </p:pic>
      <p:sp>
        <p:nvSpPr>
          <p:cNvPr id="9" name="ZoneTexte 8">
            <a:extLst>
              <a:ext uri="{FF2B5EF4-FFF2-40B4-BE49-F238E27FC236}">
                <a16:creationId xmlns:a16="http://schemas.microsoft.com/office/drawing/2014/main" id="{B48DDD5B-24FC-4520-9C4A-2ABC7A3FE7BA}"/>
              </a:ext>
            </a:extLst>
          </p:cNvPr>
          <p:cNvSpPr txBox="1"/>
          <p:nvPr/>
        </p:nvSpPr>
        <p:spPr>
          <a:xfrm>
            <a:off x="3358171" y="5683702"/>
            <a:ext cx="2473377" cy="369332"/>
          </a:xfrm>
          <a:prstGeom prst="rect">
            <a:avLst/>
          </a:prstGeom>
          <a:noFill/>
        </p:spPr>
        <p:txBody>
          <a:bodyPr wrap="square" rtlCol="0">
            <a:spAutoFit/>
          </a:bodyPr>
          <a:lstStyle/>
          <a:p>
            <a:pPr algn="ctr"/>
            <a:r>
              <a:rPr lang="fr-FR" dirty="0"/>
              <a:t>LOGO PARTENAIRE</a:t>
            </a:r>
          </a:p>
        </p:txBody>
      </p:sp>
    </p:spTree>
    <p:extLst>
      <p:ext uri="{BB962C8B-B14F-4D97-AF65-F5344CB8AC3E}">
        <p14:creationId xmlns:p14="http://schemas.microsoft.com/office/powerpoint/2010/main" val="574054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title"/>
          </p:nvPr>
        </p:nvSpPr>
        <p:spPr>
          <a:xfrm>
            <a:off x="824838" y="904489"/>
            <a:ext cx="8086352" cy="673100"/>
          </a:xfrm>
        </p:spPr>
        <p:txBody>
          <a:bodyPr>
            <a:normAutofit/>
          </a:bodyPr>
          <a:lstStyle/>
          <a:p>
            <a:r>
              <a:rPr lang="en-US" sz="3200" dirty="0"/>
              <a:t>DÉFINITION DES PERFORMANCE SOCIALES</a:t>
            </a:r>
            <a:endParaRPr lang="fr-FR" sz="3200" dirty="0">
              <a:ea typeface="Malgun Gothic Semilight" charset="-127"/>
              <a:cs typeface="Malgun Gothic Semilight" charset="-127"/>
            </a:endParaRPr>
          </a:p>
        </p:txBody>
      </p:sp>
      <p:sp>
        <p:nvSpPr>
          <p:cNvPr id="16386" name="Rectangle 2"/>
          <p:cNvSpPr>
            <a:spLocks noGrp="1" noChangeArrowheads="1"/>
          </p:cNvSpPr>
          <p:nvPr>
            <p:ph idx="1"/>
          </p:nvPr>
        </p:nvSpPr>
        <p:spPr>
          <a:xfrm>
            <a:off x="683499" y="2122913"/>
            <a:ext cx="7774702" cy="4243430"/>
          </a:xfrm>
          <a:noFill/>
        </p:spPr>
        <p:txBody>
          <a:bodyPr>
            <a:normAutofit/>
          </a:bodyPr>
          <a:lstStyle/>
          <a:p>
            <a:pPr marL="228600" indent="-228600">
              <a:tabLst>
                <a:tab pos="228600" algn="l"/>
                <a:tab pos="1600200" algn="l"/>
              </a:tabLst>
            </a:pPr>
            <a:r>
              <a:rPr lang="en-US" sz="1800" b="1" dirty="0"/>
              <a:t>La </a:t>
            </a:r>
            <a:r>
              <a:rPr lang="en-US" sz="1800" b="1" dirty="0" err="1"/>
              <a:t>traduction</a:t>
            </a:r>
            <a:r>
              <a:rPr lang="en-US" sz="1800" b="1" dirty="0"/>
              <a:t> effective de la mission </a:t>
            </a:r>
            <a:r>
              <a:rPr lang="en-US" sz="1800" b="1" dirty="0" err="1"/>
              <a:t>d’une</a:t>
            </a:r>
            <a:r>
              <a:rPr lang="en-US" sz="1800" b="1" dirty="0"/>
              <a:t> institution </a:t>
            </a:r>
            <a:r>
              <a:rPr lang="en-US" sz="1800" b="1" dirty="0" err="1"/>
              <a:t>dans</a:t>
            </a:r>
            <a:r>
              <a:rPr lang="en-US" sz="1800" b="1" dirty="0"/>
              <a:t> la </a:t>
            </a:r>
            <a:r>
              <a:rPr lang="en-US" sz="1800" b="1" dirty="0" err="1"/>
              <a:t>pratique</a:t>
            </a:r>
            <a:r>
              <a:rPr lang="en-US" sz="1800" b="1" dirty="0"/>
              <a:t>, </a:t>
            </a:r>
            <a:r>
              <a:rPr lang="en-US" sz="1800" b="1" dirty="0" err="1"/>
              <a:t>en</a:t>
            </a:r>
            <a:r>
              <a:rPr lang="en-US" sz="1800" b="1" dirty="0"/>
              <a:t> </a:t>
            </a:r>
            <a:r>
              <a:rPr lang="en-US" sz="1800" b="1" dirty="0" err="1"/>
              <a:t>cohérence</a:t>
            </a:r>
            <a:r>
              <a:rPr lang="en-US" sz="1800" b="1" dirty="0"/>
              <a:t> avec des </a:t>
            </a:r>
            <a:r>
              <a:rPr lang="en-US" sz="1800" b="1" dirty="0" err="1"/>
              <a:t>valeurs</a:t>
            </a:r>
            <a:r>
              <a:rPr lang="en-US" sz="1800" b="1" dirty="0"/>
              <a:t> </a:t>
            </a:r>
            <a:r>
              <a:rPr lang="en-US" sz="1800" b="1" dirty="0" err="1"/>
              <a:t>sociales</a:t>
            </a:r>
            <a:r>
              <a:rPr lang="en-US" sz="1800" b="1" dirty="0"/>
              <a:t> </a:t>
            </a:r>
            <a:r>
              <a:rPr lang="en-US" sz="1800" b="1" dirty="0" err="1"/>
              <a:t>communément</a:t>
            </a:r>
            <a:r>
              <a:rPr lang="en-US" sz="1800" b="1" dirty="0"/>
              <a:t> </a:t>
            </a:r>
            <a:r>
              <a:rPr lang="en-US" sz="1800" b="1" dirty="0" err="1"/>
              <a:t>admises</a:t>
            </a:r>
            <a:r>
              <a:rPr lang="en-US" sz="1800" b="1" dirty="0"/>
              <a:t> qui se </a:t>
            </a:r>
            <a:r>
              <a:rPr lang="en-US" sz="1800" b="1" dirty="0" err="1"/>
              <a:t>rapportent</a:t>
            </a:r>
            <a:r>
              <a:rPr lang="en-US" sz="1800" b="1" dirty="0"/>
              <a:t> </a:t>
            </a:r>
            <a:r>
              <a:rPr lang="en-US" sz="1800" b="1" dirty="0" err="1"/>
              <a:t>à</a:t>
            </a:r>
            <a:r>
              <a:rPr lang="en-US" sz="1800" b="1" dirty="0"/>
              <a:t>:</a:t>
            </a:r>
            <a:endParaRPr lang="en-US" sz="1800" dirty="0"/>
          </a:p>
          <a:p>
            <a:pPr lvl="1">
              <a:buFont typeface="Wingdings" charset="2"/>
              <a:buChar char="§"/>
              <a:tabLst>
                <a:tab pos="228600" algn="l"/>
                <a:tab pos="1600200" algn="l"/>
              </a:tabLst>
            </a:pPr>
            <a:r>
              <a:rPr lang="en-US" dirty="0" err="1"/>
              <a:t>Atteindre</a:t>
            </a:r>
            <a:r>
              <a:rPr lang="en-US" dirty="0"/>
              <a:t> le public </a:t>
            </a:r>
            <a:r>
              <a:rPr lang="en-US" dirty="0" err="1"/>
              <a:t>ciblé</a:t>
            </a:r>
            <a:endParaRPr lang="en-US" dirty="0"/>
          </a:p>
          <a:p>
            <a:pPr lvl="1">
              <a:buFont typeface="Wingdings" charset="2"/>
              <a:buChar char="§"/>
              <a:tabLst>
                <a:tab pos="228600" algn="l"/>
                <a:tab pos="1600200" algn="l"/>
              </a:tabLst>
            </a:pPr>
            <a:r>
              <a:rPr lang="en-US" dirty="0" err="1"/>
              <a:t>Fournir</a:t>
            </a:r>
            <a:r>
              <a:rPr lang="en-US" dirty="0"/>
              <a:t> des services de </a:t>
            </a:r>
            <a:r>
              <a:rPr lang="en-US" dirty="0" err="1"/>
              <a:t>qualité</a:t>
            </a:r>
            <a:r>
              <a:rPr lang="en-US" dirty="0"/>
              <a:t> et </a:t>
            </a:r>
            <a:r>
              <a:rPr lang="en-US" dirty="0" err="1"/>
              <a:t>adaptés</a:t>
            </a:r>
            <a:endParaRPr lang="en-US" dirty="0"/>
          </a:p>
          <a:p>
            <a:pPr lvl="1">
              <a:buFont typeface="Wingdings" charset="2"/>
              <a:buChar char="§"/>
              <a:tabLst>
                <a:tab pos="228600" algn="l"/>
                <a:tab pos="1600200" algn="l"/>
              </a:tabLst>
            </a:pPr>
            <a:r>
              <a:rPr lang="en-US" dirty="0" err="1"/>
              <a:t>Répondre</a:t>
            </a:r>
            <a:r>
              <a:rPr lang="en-US" dirty="0"/>
              <a:t> aux </a:t>
            </a:r>
            <a:r>
              <a:rPr lang="en-US" dirty="0" err="1"/>
              <a:t>besoins</a:t>
            </a:r>
            <a:r>
              <a:rPr lang="en-US" dirty="0"/>
              <a:t> des clients, de </a:t>
            </a:r>
            <a:r>
              <a:rPr lang="en-US" dirty="0" err="1"/>
              <a:t>leurs</a:t>
            </a:r>
            <a:r>
              <a:rPr lang="en-US" dirty="0"/>
              <a:t> </a:t>
            </a:r>
            <a:r>
              <a:rPr lang="en-US" dirty="0" err="1"/>
              <a:t>familles</a:t>
            </a:r>
            <a:r>
              <a:rPr lang="en-US" dirty="0"/>
              <a:t> et des </a:t>
            </a:r>
            <a:r>
              <a:rPr lang="en-US" dirty="0" err="1"/>
              <a:t>communautés</a:t>
            </a:r>
            <a:endParaRPr lang="en-US" dirty="0"/>
          </a:p>
          <a:p>
            <a:pPr lvl="1">
              <a:buFont typeface="Wingdings" charset="2"/>
              <a:buChar char="§"/>
              <a:tabLst>
                <a:tab pos="228600" algn="l"/>
                <a:tab pos="1600200" algn="l"/>
              </a:tabLst>
            </a:pPr>
            <a:r>
              <a:rPr lang="en-US" dirty="0"/>
              <a:t>Assumer </a:t>
            </a:r>
            <a:r>
              <a:rPr lang="en-US" dirty="0" err="1"/>
              <a:t>sa</a:t>
            </a:r>
            <a:r>
              <a:rPr lang="en-US" dirty="0"/>
              <a:t> </a:t>
            </a:r>
            <a:r>
              <a:rPr lang="en-US" dirty="0" err="1"/>
              <a:t>responsabilité</a:t>
            </a:r>
            <a:r>
              <a:rPr lang="en-US" dirty="0"/>
              <a:t> </a:t>
            </a:r>
            <a:r>
              <a:rPr lang="en-US" dirty="0" err="1"/>
              <a:t>à</a:t>
            </a:r>
            <a:r>
              <a:rPr lang="en-US" dirty="0"/>
              <a:t> </a:t>
            </a:r>
            <a:r>
              <a:rPr lang="en-US" dirty="0" err="1"/>
              <a:t>l’égard</a:t>
            </a:r>
            <a:r>
              <a:rPr lang="en-US" dirty="0"/>
              <a:t> de </a:t>
            </a:r>
            <a:r>
              <a:rPr lang="en-US" dirty="0" err="1"/>
              <a:t>ses</a:t>
            </a:r>
            <a:r>
              <a:rPr lang="en-US" dirty="0"/>
              <a:t> </a:t>
            </a:r>
            <a:r>
              <a:rPr lang="en-US" dirty="0" err="1"/>
              <a:t>employés</a:t>
            </a:r>
            <a:r>
              <a:rPr lang="en-US" dirty="0"/>
              <a:t>, de </a:t>
            </a:r>
            <a:r>
              <a:rPr lang="en-US" dirty="0" err="1"/>
              <a:t>ses</a:t>
            </a:r>
            <a:r>
              <a:rPr lang="en-US" dirty="0"/>
              <a:t> clients, de la </a:t>
            </a:r>
            <a:r>
              <a:rPr lang="en-US" dirty="0" err="1"/>
              <a:t>communauté</a:t>
            </a:r>
            <a:r>
              <a:rPr lang="en-US" dirty="0"/>
              <a:t> </a:t>
            </a:r>
            <a:r>
              <a:rPr lang="en-US" dirty="0" err="1"/>
              <a:t>qu’elle</a:t>
            </a:r>
            <a:r>
              <a:rPr lang="en-US" dirty="0"/>
              <a:t> dessert et de </a:t>
            </a:r>
            <a:r>
              <a:rPr lang="en-US" dirty="0" err="1"/>
              <a:t>l’environnement</a:t>
            </a:r>
            <a:endParaRPr lang="fr-FR" dirty="0">
              <a:solidFill>
                <a:schemeClr val="accent2"/>
              </a:solidFill>
            </a:endParaRPr>
          </a:p>
        </p:txBody>
      </p:sp>
      <p:sp>
        <p:nvSpPr>
          <p:cNvPr id="16389" name="Text Box 6"/>
          <p:cNvSpPr txBox="1">
            <a:spLocks noChangeArrowheads="1"/>
          </p:cNvSpPr>
          <p:nvPr/>
        </p:nvSpPr>
        <p:spPr bwMode="auto">
          <a:xfrm>
            <a:off x="2080260" y="5598986"/>
            <a:ext cx="5943600" cy="33655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r">
              <a:spcBef>
                <a:spcPct val="50000"/>
              </a:spcBef>
            </a:pPr>
            <a:r>
              <a:rPr lang="en-US" sz="1600" b="1" dirty="0">
                <a:solidFill>
                  <a:schemeClr val="bg1"/>
                </a:solidFill>
                <a:latin typeface="Optima" pitchFamily="34" charset="0"/>
              </a:rPr>
              <a:t>SOCIAL PERFORMANCE TASK FORCE</a:t>
            </a:r>
          </a:p>
        </p:txBody>
      </p:sp>
      <p:grpSp>
        <p:nvGrpSpPr>
          <p:cNvPr id="13" name="Shape 134"/>
          <p:cNvGrpSpPr/>
          <p:nvPr/>
        </p:nvGrpSpPr>
        <p:grpSpPr>
          <a:xfrm>
            <a:off x="683499" y="4453637"/>
            <a:ext cx="7945635" cy="1156695"/>
            <a:chOff x="838200" y="457217"/>
            <a:chExt cx="7908552" cy="1295509"/>
          </a:xfrm>
        </p:grpSpPr>
        <p:sp>
          <p:nvSpPr>
            <p:cNvPr id="14" name="Shape 135"/>
            <p:cNvSpPr/>
            <p:nvPr/>
          </p:nvSpPr>
          <p:spPr>
            <a:xfrm>
              <a:off x="838200" y="762022"/>
              <a:ext cx="1288707" cy="673199"/>
            </a:xfrm>
            <a:prstGeom prst="homePlate">
              <a:avLst>
                <a:gd name="adj" fmla="val 50001"/>
              </a:avLst>
            </a:prstGeom>
            <a:noFill/>
            <a:ln w="28575" cap="flat">
              <a:solidFill>
                <a:schemeClr val="accent2">
                  <a:lumMod val="75000"/>
                </a:schemeClr>
              </a:solidFill>
              <a:prstDash val="solid"/>
              <a:round/>
              <a:headEnd type="none" w="med" len="med"/>
              <a:tailEnd type="none" w="med" len="med"/>
            </a:ln>
          </p:spPr>
          <p:txBody>
            <a:bodyPr lIns="86388" tIns="43182" rIns="86388" bIns="43182" anchor="t" anchorCtr="0">
              <a:noAutofit/>
            </a:bodyPr>
            <a:lstStyle/>
            <a:p>
              <a:pPr algn="ctr">
                <a:buSzPct val="25000"/>
              </a:pPr>
              <a:r>
                <a:rPr lang="fr-FR" sz="1323" b="1" dirty="0">
                  <a:solidFill>
                    <a:schemeClr val="dk1"/>
                  </a:solidFill>
                  <a:latin typeface="Times New Roman"/>
                  <a:ea typeface="Times New Roman"/>
                  <a:cs typeface="Times New Roman"/>
                  <a:sym typeface="Times New Roman"/>
                </a:rPr>
                <a:t>Mission/</a:t>
              </a:r>
              <a:br>
                <a:rPr lang="fr-FR" sz="1323" b="1" dirty="0">
                  <a:solidFill>
                    <a:schemeClr val="dk1"/>
                  </a:solidFill>
                  <a:latin typeface="Times New Roman"/>
                  <a:ea typeface="Times New Roman"/>
                  <a:cs typeface="Times New Roman"/>
                  <a:sym typeface="Times New Roman"/>
                </a:rPr>
              </a:br>
              <a:r>
                <a:rPr lang="fr-FR" sz="1323" b="1" dirty="0">
                  <a:solidFill>
                    <a:schemeClr val="dk1"/>
                  </a:solidFill>
                  <a:latin typeface="Times New Roman"/>
                  <a:ea typeface="Times New Roman"/>
                  <a:cs typeface="Times New Roman"/>
                  <a:sym typeface="Times New Roman"/>
                </a:rPr>
                <a:t>Objectifs</a:t>
              </a:r>
              <a:endParaRPr lang="en" sz="1323" b="1" dirty="0">
                <a:solidFill>
                  <a:schemeClr val="dk1"/>
                </a:solidFill>
                <a:latin typeface="Times New Roman"/>
                <a:ea typeface="Times New Roman"/>
                <a:cs typeface="Times New Roman"/>
                <a:sym typeface="Times New Roman"/>
              </a:endParaRPr>
            </a:p>
            <a:p>
              <a:pPr algn="ctr"/>
              <a:endParaRPr sz="1606" dirty="0">
                <a:solidFill>
                  <a:schemeClr val="dk1"/>
                </a:solidFill>
                <a:latin typeface="Times New Roman"/>
                <a:ea typeface="Times New Roman"/>
                <a:cs typeface="Times New Roman"/>
                <a:sym typeface="Times New Roman"/>
              </a:endParaRPr>
            </a:p>
          </p:txBody>
        </p:sp>
        <p:sp>
          <p:nvSpPr>
            <p:cNvPr id="15" name="Shape 136"/>
            <p:cNvSpPr/>
            <p:nvPr/>
          </p:nvSpPr>
          <p:spPr>
            <a:xfrm>
              <a:off x="1982375" y="762022"/>
              <a:ext cx="2377438" cy="673199"/>
            </a:xfrm>
            <a:prstGeom prst="chevron">
              <a:avLst>
                <a:gd name="adj" fmla="val 50000"/>
              </a:avLst>
            </a:prstGeom>
            <a:noFill/>
            <a:ln w="31750" cap="flat">
              <a:solidFill>
                <a:srgbClr val="FF7757"/>
              </a:solidFill>
              <a:prstDash val="solid"/>
              <a:round/>
              <a:headEnd type="none" w="med" len="med"/>
              <a:tailEnd type="none" w="med" len="med"/>
            </a:ln>
          </p:spPr>
          <p:txBody>
            <a:bodyPr lIns="86388" tIns="43182" rIns="86388" bIns="43182" anchor="t" anchorCtr="0">
              <a:noAutofit/>
            </a:bodyPr>
            <a:lstStyle/>
            <a:p>
              <a:pPr algn="ctr">
                <a:buSzPct val="25000"/>
              </a:pPr>
              <a:r>
                <a:rPr lang="fr-FR" sz="1323" b="1" dirty="0">
                  <a:solidFill>
                    <a:schemeClr val="dk1"/>
                  </a:solidFill>
                  <a:latin typeface="Times New Roman"/>
                  <a:ea typeface="Times New Roman"/>
                  <a:cs typeface="Times New Roman"/>
                  <a:sym typeface="Times New Roman"/>
                </a:rPr>
                <a:t>Systèmes internes/activités</a:t>
              </a:r>
              <a:endParaRPr lang="en" sz="1323" b="1" dirty="0">
                <a:solidFill>
                  <a:schemeClr val="dk1"/>
                </a:solidFill>
                <a:latin typeface="Times New Roman"/>
                <a:ea typeface="Times New Roman"/>
                <a:cs typeface="Times New Roman"/>
                <a:sym typeface="Times New Roman"/>
              </a:endParaRPr>
            </a:p>
          </p:txBody>
        </p:sp>
        <p:sp>
          <p:nvSpPr>
            <p:cNvPr id="16" name="Shape 137"/>
            <p:cNvSpPr/>
            <p:nvPr/>
          </p:nvSpPr>
          <p:spPr>
            <a:xfrm>
              <a:off x="4224367" y="762017"/>
              <a:ext cx="1557636" cy="673199"/>
            </a:xfrm>
            <a:prstGeom prst="chevron">
              <a:avLst>
                <a:gd name="adj" fmla="val 50009"/>
              </a:avLst>
            </a:prstGeom>
            <a:noFill/>
            <a:ln w="31750" cap="flat">
              <a:solidFill>
                <a:srgbClr val="92D050"/>
              </a:solidFill>
              <a:prstDash val="solid"/>
              <a:round/>
              <a:headEnd type="none" w="med" len="med"/>
              <a:tailEnd type="none" w="med" len="med"/>
            </a:ln>
          </p:spPr>
          <p:txBody>
            <a:bodyPr lIns="86388" tIns="43182" rIns="86388" bIns="43182" anchor="t" anchorCtr="0">
              <a:noAutofit/>
            </a:bodyPr>
            <a:lstStyle/>
            <a:p>
              <a:pPr algn="ctr">
                <a:buSzPct val="25000"/>
              </a:pPr>
              <a:r>
                <a:rPr lang="fr-FR" sz="1323" b="1" dirty="0">
                  <a:solidFill>
                    <a:schemeClr val="dk1"/>
                  </a:solidFill>
                  <a:latin typeface="Times New Roman"/>
                  <a:ea typeface="Times New Roman"/>
                  <a:cs typeface="Times New Roman"/>
                  <a:sym typeface="Times New Roman"/>
                </a:rPr>
                <a:t>Résultats (</a:t>
              </a:r>
              <a:r>
                <a:rPr lang="en" sz="1323" b="1" dirty="0">
                  <a:solidFill>
                    <a:schemeClr val="dk1"/>
                  </a:solidFill>
                  <a:latin typeface="Times New Roman"/>
                  <a:ea typeface="Times New Roman"/>
                  <a:cs typeface="Times New Roman"/>
                  <a:sym typeface="Times New Roman"/>
                </a:rPr>
                <a:t>Outputs</a:t>
              </a:r>
              <a:r>
                <a:rPr lang="fr-FR" sz="1323" b="1" dirty="0">
                  <a:solidFill>
                    <a:schemeClr val="dk1"/>
                  </a:solidFill>
                  <a:latin typeface="Times New Roman"/>
                  <a:ea typeface="Times New Roman"/>
                  <a:cs typeface="Times New Roman"/>
                  <a:sym typeface="Times New Roman"/>
                </a:rPr>
                <a:t>)</a:t>
              </a:r>
              <a:endParaRPr lang="en" sz="1323" b="1" dirty="0">
                <a:solidFill>
                  <a:schemeClr val="dk1"/>
                </a:solidFill>
                <a:latin typeface="Times New Roman"/>
                <a:ea typeface="Times New Roman"/>
                <a:cs typeface="Times New Roman"/>
                <a:sym typeface="Times New Roman"/>
              </a:endParaRPr>
            </a:p>
            <a:p>
              <a:endParaRPr sz="1606" b="1" dirty="0">
                <a:solidFill>
                  <a:schemeClr val="dk1"/>
                </a:solidFill>
                <a:latin typeface="Times New Roman"/>
                <a:ea typeface="Times New Roman"/>
                <a:cs typeface="Times New Roman"/>
                <a:sym typeface="Times New Roman"/>
              </a:endParaRPr>
            </a:p>
          </p:txBody>
        </p:sp>
        <p:sp>
          <p:nvSpPr>
            <p:cNvPr id="17" name="Shape 138"/>
            <p:cNvSpPr/>
            <p:nvPr/>
          </p:nvSpPr>
          <p:spPr>
            <a:xfrm>
              <a:off x="5646557" y="762019"/>
              <a:ext cx="1727874" cy="673199"/>
            </a:xfrm>
            <a:prstGeom prst="chevron">
              <a:avLst>
                <a:gd name="adj" fmla="val 49999"/>
              </a:avLst>
            </a:prstGeom>
            <a:noFill/>
            <a:ln w="31750" cap="flat">
              <a:solidFill>
                <a:schemeClr val="accent3">
                  <a:lumMod val="50000"/>
                </a:schemeClr>
              </a:solidFill>
              <a:prstDash val="solid"/>
              <a:round/>
              <a:headEnd type="none" w="med" len="med"/>
              <a:tailEnd type="none" w="med" len="med"/>
            </a:ln>
          </p:spPr>
          <p:txBody>
            <a:bodyPr lIns="86388" tIns="43182" rIns="86388" bIns="43182" anchor="t" anchorCtr="0">
              <a:noAutofit/>
            </a:bodyPr>
            <a:lstStyle/>
            <a:p>
              <a:pPr algn="ctr">
                <a:buSzPct val="25000"/>
              </a:pPr>
              <a:r>
                <a:rPr lang="fr-FR" sz="1323" b="1" dirty="0">
                  <a:solidFill>
                    <a:schemeClr val="dk1"/>
                  </a:solidFill>
                  <a:latin typeface="Times New Roman"/>
                  <a:ea typeface="Times New Roman"/>
                  <a:cs typeface="Times New Roman"/>
                  <a:sym typeface="Times New Roman"/>
                </a:rPr>
                <a:t>Changement (</a:t>
              </a:r>
              <a:r>
                <a:rPr lang="en" sz="1323" b="1" dirty="0">
                  <a:solidFill>
                    <a:schemeClr val="dk1"/>
                  </a:solidFill>
                  <a:latin typeface="Times New Roman"/>
                  <a:ea typeface="Times New Roman"/>
                  <a:cs typeface="Times New Roman"/>
                  <a:sym typeface="Times New Roman"/>
                </a:rPr>
                <a:t>Outcomes</a:t>
              </a:r>
              <a:r>
                <a:rPr lang="fr-FR" sz="1323" b="1" dirty="0">
                  <a:solidFill>
                    <a:schemeClr val="dk1"/>
                  </a:solidFill>
                  <a:latin typeface="Times New Roman"/>
                  <a:ea typeface="Times New Roman"/>
                  <a:cs typeface="Times New Roman"/>
                  <a:sym typeface="Times New Roman"/>
                </a:rPr>
                <a:t>)</a:t>
              </a:r>
              <a:endParaRPr lang="en" sz="1323" b="1" dirty="0">
                <a:solidFill>
                  <a:schemeClr val="dk1"/>
                </a:solidFill>
                <a:latin typeface="Times New Roman"/>
                <a:ea typeface="Times New Roman"/>
                <a:cs typeface="Times New Roman"/>
                <a:sym typeface="Times New Roman"/>
              </a:endParaRPr>
            </a:p>
          </p:txBody>
        </p:sp>
        <p:sp>
          <p:nvSpPr>
            <p:cNvPr id="18" name="Shape 139"/>
            <p:cNvSpPr/>
            <p:nvPr/>
          </p:nvSpPr>
          <p:spPr>
            <a:xfrm>
              <a:off x="7339641" y="457217"/>
              <a:ext cx="1407111" cy="1295509"/>
            </a:xfrm>
            <a:prstGeom prst="notchedRightArrow">
              <a:avLst>
                <a:gd name="adj1" fmla="val 50000"/>
                <a:gd name="adj2" fmla="val 25000"/>
              </a:avLst>
            </a:prstGeom>
            <a:solidFill>
              <a:srgbClr val="FFFFFF"/>
            </a:solidFill>
            <a:ln w="9525" cap="flat">
              <a:solidFill>
                <a:srgbClr val="008000"/>
              </a:solidFill>
              <a:prstDash val="solid"/>
              <a:miter/>
              <a:headEnd type="none" w="med" len="med"/>
              <a:tailEnd type="none" w="med" len="med"/>
            </a:ln>
          </p:spPr>
          <p:txBody>
            <a:bodyPr lIns="86388" tIns="43182" rIns="86388" bIns="43182" anchor="t" anchorCtr="0">
              <a:noAutofit/>
            </a:bodyPr>
            <a:lstStyle/>
            <a:p>
              <a:pPr algn="ctr">
                <a:buSzPct val="25000"/>
              </a:pPr>
              <a:r>
                <a:rPr lang="en" sz="1323" b="1" dirty="0">
                  <a:solidFill>
                    <a:schemeClr val="dk1"/>
                  </a:solidFill>
                  <a:latin typeface="Times New Roman"/>
                  <a:ea typeface="Times New Roman"/>
                  <a:cs typeface="Times New Roman"/>
                  <a:sym typeface="Times New Roman"/>
                </a:rPr>
                <a:t>Impact</a:t>
              </a:r>
            </a:p>
          </p:txBody>
        </p:sp>
      </p:grpSp>
    </p:spTree>
    <p:extLst>
      <p:ext uri="{BB962C8B-B14F-4D97-AF65-F5344CB8AC3E}">
        <p14:creationId xmlns:p14="http://schemas.microsoft.com/office/powerpoint/2010/main" val="18661956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
                                        <p:tgtEl>
                                          <p:spTgt spid="13"/>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16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a:t>PESTEL</a:t>
            </a:r>
          </a:p>
        </p:txBody>
      </p:sp>
      <p:sp>
        <p:nvSpPr>
          <p:cNvPr id="4" name="Espace réservé du contenu 3"/>
          <p:cNvSpPr>
            <a:spLocks noGrp="1"/>
          </p:cNvSpPr>
          <p:nvPr>
            <p:ph sz="half" idx="1"/>
          </p:nvPr>
        </p:nvSpPr>
        <p:spPr>
          <a:xfrm>
            <a:off x="967833" y="2196846"/>
            <a:ext cx="3456000" cy="998250"/>
          </a:xfrm>
          <a:ln/>
        </p:spPr>
        <p:style>
          <a:lnRef idx="1">
            <a:schemeClr val="accent3"/>
          </a:lnRef>
          <a:fillRef idx="2">
            <a:schemeClr val="accent3"/>
          </a:fillRef>
          <a:effectRef idx="1">
            <a:schemeClr val="accent3"/>
          </a:effectRef>
          <a:fontRef idx="minor">
            <a:schemeClr val="dk1"/>
          </a:fontRef>
        </p:style>
        <p:txBody>
          <a:bodyPr anchor="ctr">
            <a:normAutofit fontScale="77500" lnSpcReduction="20000"/>
          </a:bodyPr>
          <a:lstStyle/>
          <a:p>
            <a:pPr marL="0" indent="0" algn="ctr">
              <a:buNone/>
            </a:pPr>
            <a:endParaRPr lang="en-CA" sz="2400" dirty="0">
              <a:solidFill>
                <a:schemeClr val="tx1">
                  <a:lumMod val="85000"/>
                  <a:lumOff val="15000"/>
                </a:schemeClr>
              </a:solidFill>
            </a:endParaRPr>
          </a:p>
          <a:p>
            <a:pPr marL="0" indent="0" algn="ctr">
              <a:buNone/>
            </a:pPr>
            <a:r>
              <a:rPr lang="en-CA" sz="3400" dirty="0">
                <a:solidFill>
                  <a:schemeClr val="tx1">
                    <a:lumMod val="85000"/>
                    <a:lumOff val="15000"/>
                  </a:schemeClr>
                </a:solidFill>
              </a:rPr>
              <a:t> POLITIQUE</a:t>
            </a:r>
          </a:p>
          <a:p>
            <a:pPr marL="0" indent="0" algn="ctr">
              <a:buNone/>
            </a:pPr>
            <a:r>
              <a:rPr lang="en-CA" dirty="0">
                <a:solidFill>
                  <a:schemeClr val="tx1">
                    <a:lumMod val="85000"/>
                    <a:lumOff val="15000"/>
                  </a:schemeClr>
                </a:solidFill>
              </a:rPr>
              <a:t> </a:t>
            </a:r>
          </a:p>
        </p:txBody>
      </p:sp>
      <p:sp>
        <p:nvSpPr>
          <p:cNvPr id="10" name="Espace réservé du contenu 3"/>
          <p:cNvSpPr>
            <a:spLocks noGrp="1"/>
          </p:cNvSpPr>
          <p:nvPr>
            <p:ph sz="half" idx="2"/>
          </p:nvPr>
        </p:nvSpPr>
        <p:spPr>
          <a:xfrm>
            <a:off x="4899347" y="2196846"/>
            <a:ext cx="3467413" cy="998250"/>
          </a:xfrm>
          <a:ln/>
        </p:spPr>
        <p:style>
          <a:lnRef idx="1">
            <a:schemeClr val="accent4"/>
          </a:lnRef>
          <a:fillRef idx="2">
            <a:schemeClr val="accent4"/>
          </a:fillRef>
          <a:effectRef idx="1">
            <a:schemeClr val="accent4"/>
          </a:effectRef>
          <a:fontRef idx="minor">
            <a:schemeClr val="dk1"/>
          </a:fontRef>
        </p:style>
        <p:txBody>
          <a:bodyPr anchor="ctr">
            <a:normAutofit fontScale="77500" lnSpcReduction="20000"/>
          </a:bodyPr>
          <a:lstStyle/>
          <a:p>
            <a:pPr marL="0" indent="0" algn="ctr">
              <a:buNone/>
            </a:pPr>
            <a:endParaRPr lang="en-CA" dirty="0">
              <a:solidFill>
                <a:schemeClr val="tx1">
                  <a:lumMod val="85000"/>
                  <a:lumOff val="15000"/>
                </a:schemeClr>
              </a:solidFill>
            </a:endParaRPr>
          </a:p>
          <a:p>
            <a:pPr marL="0" indent="0" algn="ctr">
              <a:buNone/>
            </a:pPr>
            <a:r>
              <a:rPr lang="en-CA" sz="3400" dirty="0">
                <a:solidFill>
                  <a:schemeClr val="tx1">
                    <a:lumMod val="85000"/>
                    <a:lumOff val="15000"/>
                  </a:schemeClr>
                </a:solidFill>
              </a:rPr>
              <a:t> ECONOMIQUE</a:t>
            </a:r>
          </a:p>
          <a:p>
            <a:pPr marL="0" indent="0" algn="ctr">
              <a:buNone/>
            </a:pPr>
            <a:r>
              <a:rPr lang="en-CA" dirty="0">
                <a:solidFill>
                  <a:schemeClr val="tx1">
                    <a:lumMod val="85000"/>
                    <a:lumOff val="15000"/>
                  </a:schemeClr>
                </a:solidFill>
              </a:rPr>
              <a:t> </a:t>
            </a:r>
          </a:p>
        </p:txBody>
      </p:sp>
      <p:sp>
        <p:nvSpPr>
          <p:cNvPr id="7" name="Espace réservé du contenu 3"/>
          <p:cNvSpPr txBox="1">
            <a:spLocks/>
          </p:cNvSpPr>
          <p:nvPr/>
        </p:nvSpPr>
        <p:spPr>
          <a:xfrm>
            <a:off x="967833" y="3624326"/>
            <a:ext cx="3456000" cy="951123"/>
          </a:xfrm>
          <a:prstGeom prst="rect">
            <a:avLst/>
          </a:prstGeom>
          <a:ln/>
        </p:spPr>
        <p:style>
          <a:lnRef idx="1">
            <a:schemeClr val="accent2"/>
          </a:lnRef>
          <a:fillRef idx="2">
            <a:schemeClr val="accent2"/>
          </a:fillRef>
          <a:effectRef idx="1">
            <a:schemeClr val="accent2"/>
          </a:effectRef>
          <a:fontRef idx="minor">
            <a:schemeClr val="dk1"/>
          </a:fontRef>
        </p:style>
        <p:txBody>
          <a:bodyPr vert="horz" anchor="ctr">
            <a:normAutofit/>
          </a:bodyPr>
          <a:lstStyle>
            <a:lvl1pPr marL="274320" indent="-274320" algn="l" rtl="0" eaLnBrk="1" latinLnBrk="0" hangingPunct="1">
              <a:spcBef>
                <a:spcPct val="20000"/>
              </a:spcBef>
              <a:buClr>
                <a:schemeClr val="accent1"/>
              </a:buClr>
              <a:buSzPct val="85000"/>
              <a:buFont typeface="Wingdings 2"/>
              <a:buChar char=""/>
              <a:defRPr kumimoji="0" sz="25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Font typeface="Wingdings 2"/>
              <a:buNone/>
            </a:pPr>
            <a:r>
              <a:rPr lang="en-CA" sz="2000" dirty="0">
                <a:solidFill>
                  <a:schemeClr val="tx1">
                    <a:lumMod val="85000"/>
                    <a:lumOff val="15000"/>
                  </a:schemeClr>
                </a:solidFill>
              </a:rPr>
              <a:t>LÉGAL </a:t>
            </a:r>
            <a:endParaRPr lang="en-CA" sz="2400" dirty="0">
              <a:solidFill>
                <a:schemeClr val="tx1">
                  <a:lumMod val="85000"/>
                  <a:lumOff val="15000"/>
                </a:schemeClr>
              </a:solidFill>
            </a:endParaRPr>
          </a:p>
        </p:txBody>
      </p:sp>
      <p:sp>
        <p:nvSpPr>
          <p:cNvPr id="8" name="Espace réservé du contenu 3"/>
          <p:cNvSpPr txBox="1">
            <a:spLocks/>
          </p:cNvSpPr>
          <p:nvPr/>
        </p:nvSpPr>
        <p:spPr>
          <a:xfrm>
            <a:off x="967833" y="4965446"/>
            <a:ext cx="3456000" cy="1000125"/>
          </a:xfrm>
          <a:prstGeom prst="rect">
            <a:avLst/>
          </a:prstGeom>
          <a:solidFill>
            <a:schemeClr val="accent1">
              <a:lumMod val="20000"/>
              <a:lumOff val="80000"/>
            </a:schemeClr>
          </a:solidFill>
          <a:ln/>
        </p:spPr>
        <p:style>
          <a:lnRef idx="2">
            <a:schemeClr val="accent3"/>
          </a:lnRef>
          <a:fillRef idx="1">
            <a:schemeClr val="lt1"/>
          </a:fillRef>
          <a:effectRef idx="0">
            <a:schemeClr val="accent3"/>
          </a:effectRef>
          <a:fontRef idx="minor">
            <a:schemeClr val="dk1"/>
          </a:fontRef>
        </p:style>
        <p:txBody>
          <a:bodyPr vert="horz" anchor="ctr">
            <a:normAutofit/>
          </a:bodyPr>
          <a:lstStyle>
            <a:lvl1pPr marL="274320" indent="-274320" algn="l" rtl="0" eaLnBrk="1" latinLnBrk="0" hangingPunct="1">
              <a:spcBef>
                <a:spcPct val="20000"/>
              </a:spcBef>
              <a:buClr>
                <a:schemeClr val="accent1"/>
              </a:buClr>
              <a:buSzPct val="85000"/>
              <a:buFont typeface="Wingdings 2"/>
              <a:buChar char=""/>
              <a:defRPr kumimoji="0" sz="25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Font typeface="Wingdings 2"/>
              <a:buNone/>
            </a:pPr>
            <a:r>
              <a:rPr lang="en-CA" sz="2000" dirty="0">
                <a:solidFill>
                  <a:schemeClr val="tx1">
                    <a:lumMod val="85000"/>
                    <a:lumOff val="15000"/>
                  </a:schemeClr>
                </a:solidFill>
              </a:rPr>
              <a:t>ENVIRONEMENTAL </a:t>
            </a:r>
          </a:p>
        </p:txBody>
      </p:sp>
      <p:sp>
        <p:nvSpPr>
          <p:cNvPr id="16" name="ZoneTexte 15"/>
          <p:cNvSpPr txBox="1"/>
          <p:nvPr/>
        </p:nvSpPr>
        <p:spPr>
          <a:xfrm>
            <a:off x="783167" y="2032000"/>
            <a:ext cx="184666" cy="369332"/>
          </a:xfrm>
          <a:prstGeom prst="rect">
            <a:avLst/>
          </a:prstGeom>
          <a:noFill/>
        </p:spPr>
        <p:txBody>
          <a:bodyPr wrap="none" rtlCol="0">
            <a:spAutoFit/>
          </a:bodyPr>
          <a:lstStyle/>
          <a:p>
            <a:endParaRPr lang="fr-FR" dirty="0"/>
          </a:p>
        </p:txBody>
      </p:sp>
      <p:sp>
        <p:nvSpPr>
          <p:cNvPr id="11" name="Espace réservé du contenu 3"/>
          <p:cNvSpPr txBox="1">
            <a:spLocks/>
          </p:cNvSpPr>
          <p:nvPr/>
        </p:nvSpPr>
        <p:spPr>
          <a:xfrm>
            <a:off x="4899347" y="3624326"/>
            <a:ext cx="3467413" cy="951123"/>
          </a:xfrm>
          <a:prstGeom prst="rect">
            <a:avLst/>
          </a:prstGeom>
          <a:solidFill>
            <a:schemeClr val="accent2">
              <a:lumMod val="20000"/>
              <a:lumOff val="80000"/>
            </a:schemeClr>
          </a:solidFill>
          <a:ln>
            <a:solidFill>
              <a:schemeClr val="accent2">
                <a:lumMod val="40000"/>
                <a:lumOff val="60000"/>
              </a:schemeClr>
            </a:solidFill>
          </a:ln>
        </p:spPr>
        <p:style>
          <a:lnRef idx="1">
            <a:schemeClr val="accent5"/>
          </a:lnRef>
          <a:fillRef idx="2">
            <a:schemeClr val="accent5"/>
          </a:fillRef>
          <a:effectRef idx="1">
            <a:schemeClr val="accent5"/>
          </a:effectRef>
          <a:fontRef idx="minor">
            <a:schemeClr val="dk1"/>
          </a:fontRef>
        </p:style>
        <p:txBody>
          <a:bodyPr vert="horz" anchor="ctr">
            <a:normAutofit/>
          </a:bodyPr>
          <a:lstStyle>
            <a:lvl1pPr marL="274320" indent="-274320" algn="l" rtl="0" eaLnBrk="1" latinLnBrk="0" hangingPunct="1">
              <a:spcBef>
                <a:spcPct val="20000"/>
              </a:spcBef>
              <a:buClr>
                <a:schemeClr val="accent1"/>
              </a:buClr>
              <a:buSzPct val="85000"/>
              <a:buFont typeface="Wingdings 2"/>
              <a:buChar char=""/>
              <a:defRPr kumimoji="0" sz="25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Font typeface="Wingdings 2"/>
              <a:buNone/>
            </a:pPr>
            <a:r>
              <a:rPr lang="en-CA" sz="2000" dirty="0">
                <a:solidFill>
                  <a:schemeClr val="tx1">
                    <a:lumMod val="85000"/>
                    <a:lumOff val="15000"/>
                  </a:schemeClr>
                </a:solidFill>
              </a:rPr>
              <a:t>SOCIAL </a:t>
            </a:r>
          </a:p>
        </p:txBody>
      </p:sp>
      <p:sp>
        <p:nvSpPr>
          <p:cNvPr id="12" name="Espace réservé du contenu 3"/>
          <p:cNvSpPr txBox="1">
            <a:spLocks/>
          </p:cNvSpPr>
          <p:nvPr/>
        </p:nvSpPr>
        <p:spPr>
          <a:xfrm>
            <a:off x="4899347" y="4965446"/>
            <a:ext cx="3467413" cy="1000126"/>
          </a:xfrm>
          <a:prstGeom prst="rect">
            <a:avLst/>
          </a:prstGeom>
          <a:solidFill>
            <a:schemeClr val="accent5">
              <a:lumMod val="20000"/>
              <a:lumOff val="80000"/>
            </a:schemeClr>
          </a:solidFill>
          <a:ln>
            <a:solidFill>
              <a:schemeClr val="accent5">
                <a:lumMod val="60000"/>
                <a:lumOff val="40000"/>
              </a:schemeClr>
            </a:solidFill>
          </a:ln>
        </p:spPr>
        <p:style>
          <a:lnRef idx="2">
            <a:schemeClr val="accent3"/>
          </a:lnRef>
          <a:fillRef idx="1">
            <a:schemeClr val="lt1"/>
          </a:fillRef>
          <a:effectRef idx="0">
            <a:schemeClr val="accent3"/>
          </a:effectRef>
          <a:fontRef idx="minor">
            <a:schemeClr val="dk1"/>
          </a:fontRef>
        </p:style>
        <p:txBody>
          <a:bodyPr vert="horz" anchor="ctr">
            <a:normAutofit/>
          </a:bodyPr>
          <a:lstStyle>
            <a:lvl1pPr marL="274320" indent="-274320" algn="l" rtl="0" eaLnBrk="1" latinLnBrk="0" hangingPunct="1">
              <a:spcBef>
                <a:spcPct val="20000"/>
              </a:spcBef>
              <a:buClr>
                <a:schemeClr val="accent1"/>
              </a:buClr>
              <a:buSzPct val="85000"/>
              <a:buFont typeface="Wingdings 2"/>
              <a:buChar char=""/>
              <a:defRPr kumimoji="0" sz="25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Font typeface="Wingdings 2"/>
              <a:buNone/>
            </a:pPr>
            <a:r>
              <a:rPr lang="en-CA" sz="2000" dirty="0">
                <a:solidFill>
                  <a:schemeClr val="tx1">
                    <a:lumMod val="85000"/>
                    <a:lumOff val="15000"/>
                  </a:schemeClr>
                </a:solidFill>
              </a:rPr>
              <a:t>TECHNOLOGIQUE</a:t>
            </a:r>
          </a:p>
        </p:txBody>
      </p:sp>
    </p:spTree>
    <p:extLst>
      <p:ext uri="{BB962C8B-B14F-4D97-AF65-F5344CB8AC3E}">
        <p14:creationId xmlns:p14="http://schemas.microsoft.com/office/powerpoint/2010/main" val="1675730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SPI4</a:t>
            </a:r>
          </a:p>
        </p:txBody>
      </p:sp>
      <p:graphicFrame>
        <p:nvGraphicFramePr>
          <p:cNvPr id="4" name="Diagramme 3"/>
          <p:cNvGraphicFramePr/>
          <p:nvPr>
            <p:extLst/>
          </p:nvPr>
        </p:nvGraphicFramePr>
        <p:xfrm>
          <a:off x="563880" y="1977945"/>
          <a:ext cx="3156858" cy="24164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er 2"/>
          <p:cNvGrpSpPr/>
          <p:nvPr/>
        </p:nvGrpSpPr>
        <p:grpSpPr>
          <a:xfrm>
            <a:off x="112788" y="4587080"/>
            <a:ext cx="3757946" cy="1464719"/>
            <a:chOff x="112788" y="4587080"/>
            <a:chExt cx="3757946" cy="1464719"/>
          </a:xfrm>
        </p:grpSpPr>
        <p:cxnSp>
          <p:nvCxnSpPr>
            <p:cNvPr id="9" name="Connecteur droit avec flèche 8"/>
            <p:cNvCxnSpPr/>
            <p:nvPr/>
          </p:nvCxnSpPr>
          <p:spPr>
            <a:xfrm flipH="1">
              <a:off x="702382" y="4587080"/>
              <a:ext cx="360040" cy="504056"/>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1566478" y="4587080"/>
              <a:ext cx="0" cy="504056"/>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2430574" y="4587080"/>
              <a:ext cx="0" cy="504056"/>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3078646" y="4587080"/>
              <a:ext cx="288032" cy="504056"/>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graphicFrame>
          <p:nvGraphicFramePr>
            <p:cNvPr id="13" name="Graphique 12"/>
            <p:cNvGraphicFramePr/>
            <p:nvPr>
              <p:extLst/>
            </p:nvPr>
          </p:nvGraphicFramePr>
          <p:xfrm>
            <a:off x="112788" y="4923987"/>
            <a:ext cx="1146218" cy="112781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4" name="Graphique 13"/>
            <p:cNvGraphicFramePr/>
            <p:nvPr>
              <p:extLst/>
            </p:nvPr>
          </p:nvGraphicFramePr>
          <p:xfrm>
            <a:off x="2790614" y="5019128"/>
            <a:ext cx="1080120" cy="87987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5" name="Diagramme 14"/>
            <p:cNvGraphicFramePr/>
            <p:nvPr>
              <p:extLst/>
            </p:nvPr>
          </p:nvGraphicFramePr>
          <p:xfrm>
            <a:off x="1062422" y="5091136"/>
            <a:ext cx="1031776" cy="66384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16" name="Picture 7"/>
            <p:cNvPicPr>
              <a:picLocks noChangeAspect="1" noChangeArrowheads="1"/>
            </p:cNvPicPr>
            <p:nvPr/>
          </p:nvPicPr>
          <p:blipFill>
            <a:blip r:embed="rId15" cstate="print"/>
            <a:srcRect l="12500" r="12500" b="-4518"/>
            <a:stretch>
              <a:fillRect/>
            </a:stretch>
          </p:blipFill>
          <p:spPr bwMode="auto">
            <a:xfrm>
              <a:off x="1998526" y="5091136"/>
              <a:ext cx="864096" cy="747395"/>
            </a:xfrm>
            <a:prstGeom prst="rect">
              <a:avLst/>
            </a:prstGeom>
            <a:noFill/>
            <a:ln w="9525">
              <a:noFill/>
              <a:miter lim="800000"/>
              <a:headEnd/>
              <a:tailEnd/>
            </a:ln>
            <a:effectLst/>
          </p:spPr>
        </p:pic>
      </p:grpSp>
      <p:sp>
        <p:nvSpPr>
          <p:cNvPr id="5" name="Rectangle 4"/>
          <p:cNvSpPr/>
          <p:nvPr/>
        </p:nvSpPr>
        <p:spPr>
          <a:xfrm>
            <a:off x="3765547" y="2169409"/>
            <a:ext cx="5094059" cy="3539430"/>
          </a:xfrm>
          <a:prstGeom prst="rect">
            <a:avLst/>
          </a:prstGeom>
        </p:spPr>
        <p:txBody>
          <a:bodyPr wrap="square">
            <a:spAutoFit/>
          </a:bodyPr>
          <a:lstStyle/>
          <a:p>
            <a:pPr marL="800100" lvl="1" indent="-342900">
              <a:buFont typeface="Wingdings" charset="2"/>
              <a:buChar char="§"/>
            </a:pPr>
            <a:r>
              <a:rPr lang="fr-FR" sz="1400" b="1" dirty="0">
                <a:solidFill>
                  <a:schemeClr val="tx1">
                    <a:lumMod val="85000"/>
                    <a:lumOff val="15000"/>
                  </a:schemeClr>
                </a:solidFill>
              </a:rPr>
              <a:t>Page d’accueil</a:t>
            </a:r>
          </a:p>
          <a:p>
            <a:pPr lvl="2">
              <a:buFont typeface="Arial" pitchFamily="34" charset="0"/>
              <a:buChar char="•"/>
            </a:pPr>
            <a:r>
              <a:rPr lang="fr-FR" sz="1400" dirty="0">
                <a:solidFill>
                  <a:schemeClr val="tx1">
                    <a:lumMod val="85000"/>
                    <a:lumOff val="15000"/>
                  </a:schemeClr>
                </a:solidFill>
              </a:rPr>
              <a:t>Choix des modules</a:t>
            </a:r>
          </a:p>
          <a:p>
            <a:pPr lvl="2">
              <a:buNone/>
            </a:pPr>
            <a:endParaRPr lang="fr-FR" sz="1400" dirty="0">
              <a:solidFill>
                <a:schemeClr val="tx1">
                  <a:lumMod val="85000"/>
                  <a:lumOff val="15000"/>
                </a:schemeClr>
              </a:solidFill>
            </a:endParaRPr>
          </a:p>
          <a:p>
            <a:pPr marL="742950" lvl="1" indent="-285750">
              <a:buFont typeface="Wingdings" charset="2"/>
              <a:buChar char="§"/>
            </a:pPr>
            <a:r>
              <a:rPr lang="fr-FR" sz="1400" b="1" dirty="0">
                <a:solidFill>
                  <a:schemeClr val="tx1">
                    <a:lumMod val="85000"/>
                    <a:lumOff val="15000"/>
                  </a:schemeClr>
                </a:solidFill>
              </a:rPr>
              <a:t>Informations sur l’organisation</a:t>
            </a:r>
          </a:p>
          <a:p>
            <a:pPr lvl="2">
              <a:buFont typeface="Arial" pitchFamily="34" charset="0"/>
              <a:buChar char="•"/>
            </a:pPr>
            <a:r>
              <a:rPr lang="fr-FR" sz="1400" dirty="0">
                <a:solidFill>
                  <a:schemeClr val="tx1">
                    <a:lumMod val="85000"/>
                    <a:lumOff val="15000"/>
                  </a:schemeClr>
                </a:solidFill>
              </a:rPr>
              <a:t>Profil et indicateurs de résultats</a:t>
            </a:r>
          </a:p>
          <a:p>
            <a:pPr lvl="1">
              <a:buFont typeface="Arial" pitchFamily="34" charset="0"/>
              <a:buChar char="•"/>
            </a:pPr>
            <a:endParaRPr lang="fr-FR" sz="1400" b="1" dirty="0">
              <a:solidFill>
                <a:schemeClr val="tx1">
                  <a:lumMod val="85000"/>
                  <a:lumOff val="15000"/>
                </a:schemeClr>
              </a:solidFill>
            </a:endParaRPr>
          </a:p>
          <a:p>
            <a:pPr marL="742950" lvl="1" indent="-285750">
              <a:buFont typeface="Wingdings" charset="2"/>
              <a:buChar char="§"/>
            </a:pPr>
            <a:r>
              <a:rPr lang="fr-FR" sz="1400" b="1" dirty="0">
                <a:solidFill>
                  <a:schemeClr val="tx1">
                    <a:lumMod val="85000"/>
                    <a:lumOff val="15000"/>
                  </a:schemeClr>
                </a:solidFill>
              </a:rPr>
              <a:t>Questionnaire </a:t>
            </a:r>
          </a:p>
          <a:p>
            <a:pPr lvl="2">
              <a:buFont typeface="Arial" pitchFamily="34" charset="0"/>
              <a:buChar char="•"/>
            </a:pPr>
            <a:r>
              <a:rPr lang="fr-FR" sz="1400" dirty="0">
                <a:solidFill>
                  <a:schemeClr val="tx1">
                    <a:lumMod val="85000"/>
                    <a:lumOff val="15000"/>
                  </a:schemeClr>
                </a:solidFill>
              </a:rPr>
              <a:t>Module principal: Standards Universels (PPC intégrés)</a:t>
            </a:r>
          </a:p>
          <a:p>
            <a:pPr lvl="4">
              <a:buFont typeface="Arial" pitchFamily="34" charset="0"/>
              <a:buChar char="•"/>
            </a:pPr>
            <a:r>
              <a:rPr lang="fr-FR" sz="1400" dirty="0">
                <a:solidFill>
                  <a:schemeClr val="tx1">
                    <a:lumMod val="85000"/>
                    <a:lumOff val="15000"/>
                  </a:schemeClr>
                </a:solidFill>
              </a:rPr>
              <a:t>6 Dimensions</a:t>
            </a:r>
          </a:p>
          <a:p>
            <a:pPr lvl="4">
              <a:buFont typeface="Arial" pitchFamily="34" charset="0"/>
              <a:buChar char="•"/>
            </a:pPr>
            <a:r>
              <a:rPr lang="fr-FR" sz="1400" dirty="0">
                <a:solidFill>
                  <a:schemeClr val="tx1">
                    <a:lumMod val="85000"/>
                    <a:lumOff val="15000"/>
                  </a:schemeClr>
                </a:solidFill>
              </a:rPr>
              <a:t>19 Standards</a:t>
            </a:r>
          </a:p>
          <a:p>
            <a:pPr lvl="4">
              <a:buFont typeface="Arial" pitchFamily="34" charset="0"/>
              <a:buChar char="•"/>
            </a:pPr>
            <a:r>
              <a:rPr lang="fr-FR" sz="1400" dirty="0">
                <a:solidFill>
                  <a:schemeClr val="tx1">
                    <a:lumMod val="85000"/>
                    <a:lumOff val="15000"/>
                  </a:schemeClr>
                </a:solidFill>
              </a:rPr>
              <a:t>80 Pratiques essentielles</a:t>
            </a:r>
          </a:p>
          <a:p>
            <a:pPr lvl="4">
              <a:buFont typeface="Arial" pitchFamily="34" charset="0"/>
              <a:buChar char="•"/>
            </a:pPr>
            <a:r>
              <a:rPr lang="fr-FR" sz="1400" dirty="0">
                <a:solidFill>
                  <a:schemeClr val="tx1">
                    <a:lumMod val="85000"/>
                    <a:lumOff val="15000"/>
                  </a:schemeClr>
                </a:solidFill>
              </a:rPr>
              <a:t>200 Indicateurs</a:t>
            </a:r>
          </a:p>
          <a:p>
            <a:pPr lvl="2">
              <a:buFont typeface="Arial" pitchFamily="34" charset="0"/>
              <a:buChar char="•"/>
            </a:pPr>
            <a:r>
              <a:rPr lang="fr-FR" sz="1400" dirty="0">
                <a:solidFill>
                  <a:schemeClr val="tx1">
                    <a:lumMod val="85000"/>
                    <a:lumOff val="15000"/>
                  </a:schemeClr>
                </a:solidFill>
              </a:rPr>
              <a:t>Modules optionnels</a:t>
            </a:r>
          </a:p>
          <a:p>
            <a:pPr lvl="1">
              <a:buFont typeface="Arial" pitchFamily="34" charset="0"/>
              <a:buChar char="•"/>
            </a:pPr>
            <a:endParaRPr lang="fr-FR" sz="1400" b="1" dirty="0">
              <a:solidFill>
                <a:schemeClr val="tx1">
                  <a:lumMod val="85000"/>
                  <a:lumOff val="15000"/>
                </a:schemeClr>
              </a:solidFill>
            </a:endParaRPr>
          </a:p>
          <a:p>
            <a:pPr marL="742950" lvl="1" indent="-285750">
              <a:buFont typeface="Wingdings" charset="2"/>
              <a:buChar char="§"/>
            </a:pPr>
            <a:r>
              <a:rPr lang="fr-FR" sz="1400" b="1" dirty="0">
                <a:solidFill>
                  <a:schemeClr val="tx1">
                    <a:lumMod val="85000"/>
                    <a:lumOff val="15000"/>
                  </a:schemeClr>
                </a:solidFill>
              </a:rPr>
              <a:t>Résultats</a:t>
            </a:r>
            <a:r>
              <a:rPr lang="fr-FR" sz="1400" dirty="0">
                <a:solidFill>
                  <a:schemeClr val="tx1">
                    <a:lumMod val="85000"/>
                    <a:lumOff val="15000"/>
                  </a:schemeClr>
                </a:solidFill>
              </a:rPr>
              <a:t>– tableaux de scores et graphiques générés automatiquement</a:t>
            </a:r>
          </a:p>
        </p:txBody>
      </p:sp>
    </p:spTree>
    <p:extLst>
      <p:ext uri="{BB962C8B-B14F-4D97-AF65-F5344CB8AC3E}">
        <p14:creationId xmlns:p14="http://schemas.microsoft.com/office/powerpoint/2010/main" val="322481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a:latin typeface="Malgun Gothic Semilight" charset="-127"/>
                <a:ea typeface="Malgun Gothic Semilight" charset="-127"/>
                <a:cs typeface="Malgun Gothic Semilight" charset="-127"/>
              </a:rPr>
              <a:t>MISSION SOCIALE</a:t>
            </a:r>
          </a:p>
        </p:txBody>
      </p:sp>
      <p:sp>
        <p:nvSpPr>
          <p:cNvPr id="4" name="Rectangle à coins arrondis 3"/>
          <p:cNvSpPr/>
          <p:nvPr/>
        </p:nvSpPr>
        <p:spPr>
          <a:xfrm>
            <a:off x="301752" y="2364828"/>
            <a:ext cx="8534400" cy="1213944"/>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CA" sz="3600" dirty="0">
                <a:solidFill>
                  <a:schemeClr val="tx1">
                    <a:lumMod val="50000"/>
                    <a:lumOff val="50000"/>
                  </a:schemeClr>
                </a:solidFill>
              </a:rPr>
              <a:t>“</a:t>
            </a:r>
            <a:r>
              <a:rPr lang="en-CA" sz="3600" dirty="0" err="1">
                <a:solidFill>
                  <a:schemeClr val="tx1">
                    <a:lumMod val="50000"/>
                    <a:lumOff val="50000"/>
                  </a:schemeClr>
                </a:solidFill>
              </a:rPr>
              <a:t>Inscrire</a:t>
            </a:r>
            <a:r>
              <a:rPr lang="en-CA" sz="3600" dirty="0">
                <a:solidFill>
                  <a:schemeClr val="tx1">
                    <a:lumMod val="50000"/>
                    <a:lumOff val="50000"/>
                  </a:schemeClr>
                </a:solidFill>
              </a:rPr>
              <a:t> la mission </a:t>
            </a:r>
            <a:r>
              <a:rPr lang="en-CA" sz="3600" dirty="0" err="1">
                <a:solidFill>
                  <a:schemeClr val="tx1">
                    <a:lumMod val="50000"/>
                    <a:lumOff val="50000"/>
                  </a:schemeClr>
                </a:solidFill>
              </a:rPr>
              <a:t>sociale</a:t>
            </a:r>
            <a:r>
              <a:rPr lang="en-CA" sz="3600" dirty="0">
                <a:solidFill>
                  <a:schemeClr val="tx1">
                    <a:lumMod val="50000"/>
                    <a:lumOff val="50000"/>
                  </a:schemeClr>
                </a:solidFill>
              </a:rPr>
              <a:t> de </a:t>
            </a:r>
            <a:r>
              <a:rPr lang="en-CA" sz="3600" dirty="0" err="1">
                <a:solidFill>
                  <a:schemeClr val="tx1">
                    <a:lumMod val="50000"/>
                    <a:lumOff val="50000"/>
                  </a:schemeClr>
                </a:solidFill>
              </a:rPr>
              <a:t>l’IMF</a:t>
            </a:r>
            <a:r>
              <a:rPr lang="en-CA" sz="3600" dirty="0">
                <a:solidFill>
                  <a:schemeClr val="tx1">
                    <a:lumMod val="50000"/>
                    <a:lumOff val="50000"/>
                  </a:schemeClr>
                </a:solidFill>
              </a:rPr>
              <a:t>”</a:t>
            </a:r>
          </a:p>
        </p:txBody>
      </p:sp>
    </p:spTree>
    <p:extLst>
      <p:ext uri="{BB962C8B-B14F-4D97-AF65-F5344CB8AC3E}">
        <p14:creationId xmlns:p14="http://schemas.microsoft.com/office/powerpoint/2010/main" val="1320924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893" y="340331"/>
            <a:ext cx="7543800" cy="1450757"/>
          </a:xfrm>
        </p:spPr>
        <p:txBody>
          <a:bodyPr/>
          <a:lstStyle/>
          <a:p>
            <a:r>
              <a:rPr lang="en-US" dirty="0">
                <a:latin typeface="Malgun Gothic Semilight" charset="-127"/>
                <a:ea typeface="Malgun Gothic Semilight" charset="-127"/>
                <a:cs typeface="Malgun Gothic Semilight" charset="-127"/>
              </a:rPr>
              <a:t>RESULTS</a:t>
            </a:r>
          </a:p>
        </p:txBody>
      </p:sp>
      <p:cxnSp>
        <p:nvCxnSpPr>
          <p:cNvPr id="6" name="Connecteur droit 5"/>
          <p:cNvCxnSpPr/>
          <p:nvPr/>
        </p:nvCxnSpPr>
        <p:spPr>
          <a:xfrm>
            <a:off x="4577032" y="2533357"/>
            <a:ext cx="3761" cy="261519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Graphique 7"/>
          <p:cNvGraphicFramePr>
            <a:graphicFrameLocks/>
          </p:cNvGraphicFramePr>
          <p:nvPr>
            <p:extLst/>
          </p:nvPr>
        </p:nvGraphicFramePr>
        <p:xfrm>
          <a:off x="425302" y="2071298"/>
          <a:ext cx="4024797" cy="39752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aphique 8"/>
          <p:cNvGraphicFramePr>
            <a:graphicFrameLocks/>
          </p:cNvGraphicFramePr>
          <p:nvPr>
            <p:extLst/>
          </p:nvPr>
        </p:nvGraphicFramePr>
        <p:xfrm>
          <a:off x="4421219" y="2116636"/>
          <a:ext cx="4976432" cy="39752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30375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2963" y="1054674"/>
            <a:ext cx="7543800" cy="691831"/>
          </a:xfrm>
        </p:spPr>
        <p:txBody>
          <a:bodyPr>
            <a:normAutofit fontScale="90000"/>
          </a:bodyPr>
          <a:lstStyle/>
          <a:p>
            <a:r>
              <a:rPr lang="fr-FR" sz="3000" dirty="0">
                <a:solidFill>
                  <a:srgbClr val="FF4E00"/>
                </a:solidFill>
                <a:latin typeface="Malgun Gothic Semilight" charset="-127"/>
                <a:ea typeface="Malgun Gothic Semilight" charset="-127"/>
                <a:cs typeface="Malgun Gothic Semilight" charset="-127"/>
              </a:rPr>
              <a:t>Dimension 1 : Définir et suivre les objectifs sociaux</a:t>
            </a:r>
          </a:p>
        </p:txBody>
      </p:sp>
      <p:sp>
        <p:nvSpPr>
          <p:cNvPr id="9" name="ZoneTexte 8"/>
          <p:cNvSpPr txBox="1"/>
          <p:nvPr/>
        </p:nvSpPr>
        <p:spPr>
          <a:xfrm>
            <a:off x="10465925" y="2156896"/>
            <a:ext cx="184666" cy="369332"/>
          </a:xfrm>
          <a:prstGeom prst="rect">
            <a:avLst/>
          </a:prstGeom>
          <a:noFill/>
        </p:spPr>
        <p:txBody>
          <a:bodyPr wrap="none" rtlCol="0">
            <a:spAutoFit/>
          </a:bodyPr>
          <a:lstStyle/>
          <a:p>
            <a:endParaRPr lang="fr-FR" dirty="0"/>
          </a:p>
        </p:txBody>
      </p:sp>
      <p:sp>
        <p:nvSpPr>
          <p:cNvPr id="11" name="ZoneTexte 10"/>
          <p:cNvSpPr txBox="1"/>
          <p:nvPr/>
        </p:nvSpPr>
        <p:spPr>
          <a:xfrm>
            <a:off x="900113" y="2186203"/>
            <a:ext cx="7486650" cy="830997"/>
          </a:xfrm>
          <a:prstGeom prst="rect">
            <a:avLst/>
          </a:prstGeom>
          <a:noFill/>
          <a:ln w="12700" cmpd="sng">
            <a:solidFill>
              <a:srgbClr val="FF4E00"/>
            </a:solidFill>
          </a:ln>
        </p:spPr>
        <p:txBody>
          <a:bodyPr wrap="square" rtlCol="0">
            <a:spAutoFit/>
          </a:bodyPr>
          <a:lstStyle/>
          <a:p>
            <a:pPr algn="ctr">
              <a:spcBef>
                <a:spcPct val="20000"/>
              </a:spcBef>
              <a:buClr>
                <a:schemeClr val="accent1"/>
              </a:buClr>
              <a:buSzPct val="85000"/>
            </a:pPr>
            <a:r>
              <a:rPr lang="en-US" sz="1600" i="1" dirty="0" err="1">
                <a:solidFill>
                  <a:schemeClr val="tx1">
                    <a:lumMod val="75000"/>
                    <a:lumOff val="25000"/>
                  </a:schemeClr>
                </a:solidFill>
                <a:latin typeface="Calibri" pitchFamily="34" charset="0"/>
              </a:rPr>
              <a:t>Avoir</a:t>
            </a:r>
            <a:r>
              <a:rPr lang="en-US" sz="1600" i="1" dirty="0">
                <a:solidFill>
                  <a:schemeClr val="tx1">
                    <a:lumMod val="75000"/>
                    <a:lumOff val="25000"/>
                  </a:schemeClr>
                </a:solidFill>
                <a:latin typeface="Calibri" pitchFamily="34" charset="0"/>
              </a:rPr>
              <a:t> </a:t>
            </a:r>
            <a:r>
              <a:rPr lang="en-US" sz="1600" i="1" dirty="0" err="1">
                <a:solidFill>
                  <a:schemeClr val="tx1">
                    <a:lumMod val="75000"/>
                    <a:lumOff val="25000"/>
                  </a:schemeClr>
                </a:solidFill>
                <a:latin typeface="Calibri" pitchFamily="34" charset="0"/>
              </a:rPr>
              <a:t>une</a:t>
            </a:r>
            <a:r>
              <a:rPr lang="en-US" sz="1600" i="1" dirty="0">
                <a:solidFill>
                  <a:schemeClr val="tx1">
                    <a:lumMod val="75000"/>
                    <a:lumOff val="25000"/>
                  </a:schemeClr>
                </a:solidFill>
                <a:latin typeface="Calibri" pitchFamily="34" charset="0"/>
              </a:rPr>
              <a:t> </a:t>
            </a:r>
            <a:r>
              <a:rPr lang="en-US" sz="1600" i="1" dirty="0" err="1">
                <a:solidFill>
                  <a:schemeClr val="tx1">
                    <a:lumMod val="75000"/>
                    <a:lumOff val="25000"/>
                  </a:schemeClr>
                </a:solidFill>
                <a:latin typeface="Calibri" pitchFamily="34" charset="0"/>
              </a:rPr>
              <a:t>stratégie</a:t>
            </a:r>
            <a:r>
              <a:rPr lang="en-US" sz="1600" i="1" dirty="0">
                <a:solidFill>
                  <a:schemeClr val="tx1">
                    <a:lumMod val="75000"/>
                    <a:lumOff val="25000"/>
                  </a:schemeClr>
                </a:solidFill>
                <a:latin typeface="Calibri" pitchFamily="34" charset="0"/>
              </a:rPr>
              <a:t> </a:t>
            </a:r>
            <a:r>
              <a:rPr lang="en-US" sz="1600" i="1" dirty="0" err="1">
                <a:solidFill>
                  <a:schemeClr val="tx1">
                    <a:lumMod val="75000"/>
                    <a:lumOff val="25000"/>
                  </a:schemeClr>
                </a:solidFill>
                <a:latin typeface="Calibri" pitchFamily="34" charset="0"/>
              </a:rPr>
              <a:t>claire</a:t>
            </a:r>
            <a:r>
              <a:rPr lang="en-US" sz="1600" i="1" dirty="0">
                <a:solidFill>
                  <a:schemeClr val="tx1">
                    <a:lumMod val="75000"/>
                    <a:lumOff val="25000"/>
                  </a:schemeClr>
                </a:solidFill>
                <a:latin typeface="Calibri" pitchFamily="34" charset="0"/>
              </a:rPr>
              <a:t> qui </a:t>
            </a:r>
            <a:r>
              <a:rPr lang="en-US" sz="1600" i="1" dirty="0" err="1">
                <a:solidFill>
                  <a:schemeClr val="tx1">
                    <a:lumMod val="75000"/>
                    <a:lumOff val="25000"/>
                  </a:schemeClr>
                </a:solidFill>
                <a:latin typeface="Calibri" pitchFamily="34" charset="0"/>
              </a:rPr>
              <a:t>définit</a:t>
            </a:r>
            <a:r>
              <a:rPr lang="en-US" sz="1600" i="1" dirty="0">
                <a:solidFill>
                  <a:schemeClr val="tx1">
                    <a:lumMod val="75000"/>
                    <a:lumOff val="25000"/>
                  </a:schemeClr>
                </a:solidFill>
                <a:latin typeface="Calibri" pitchFamily="34" charset="0"/>
              </a:rPr>
              <a:t> : les </a:t>
            </a:r>
            <a:r>
              <a:rPr lang="en-US" sz="1600" i="1" dirty="0" err="1">
                <a:solidFill>
                  <a:schemeClr val="tx1">
                    <a:lumMod val="75000"/>
                    <a:lumOff val="25000"/>
                  </a:schemeClr>
                </a:solidFill>
                <a:latin typeface="Calibri" pitchFamily="34" charset="0"/>
              </a:rPr>
              <a:t>objectifs</a:t>
            </a:r>
            <a:r>
              <a:rPr lang="en-US" sz="1600" i="1" dirty="0">
                <a:solidFill>
                  <a:schemeClr val="tx1">
                    <a:lumMod val="75000"/>
                    <a:lumOff val="25000"/>
                  </a:schemeClr>
                </a:solidFill>
                <a:latin typeface="Calibri" pitchFamily="34" charset="0"/>
              </a:rPr>
              <a:t> </a:t>
            </a:r>
            <a:r>
              <a:rPr lang="en-US" sz="1600" i="1" dirty="0" err="1">
                <a:solidFill>
                  <a:schemeClr val="tx1">
                    <a:lumMod val="75000"/>
                    <a:lumOff val="25000"/>
                  </a:schemeClr>
                </a:solidFill>
                <a:latin typeface="Calibri" pitchFamily="34" charset="0"/>
              </a:rPr>
              <a:t>sociaux</a:t>
            </a:r>
            <a:r>
              <a:rPr lang="en-US" sz="1600" i="1" dirty="0">
                <a:solidFill>
                  <a:schemeClr val="tx1">
                    <a:lumMod val="75000"/>
                    <a:lumOff val="25000"/>
                  </a:schemeClr>
                </a:solidFill>
                <a:latin typeface="Calibri" pitchFamily="34" charset="0"/>
              </a:rPr>
              <a:t>, comment les actions de </a:t>
            </a:r>
            <a:r>
              <a:rPr lang="en-US" sz="1600" i="1" dirty="0" err="1">
                <a:solidFill>
                  <a:schemeClr val="tx1">
                    <a:lumMod val="75000"/>
                    <a:lumOff val="25000"/>
                  </a:schemeClr>
                </a:solidFill>
                <a:latin typeface="Calibri" pitchFamily="34" charset="0"/>
              </a:rPr>
              <a:t>l’institution</a:t>
            </a:r>
            <a:r>
              <a:rPr lang="en-US" sz="1600" i="1" dirty="0">
                <a:solidFill>
                  <a:schemeClr val="tx1">
                    <a:lumMod val="75000"/>
                    <a:lumOff val="25000"/>
                  </a:schemeClr>
                </a:solidFill>
                <a:latin typeface="Calibri" pitchFamily="34" charset="0"/>
              </a:rPr>
              <a:t> </a:t>
            </a:r>
            <a:r>
              <a:rPr lang="en-US" sz="1600" i="1" dirty="0" err="1">
                <a:solidFill>
                  <a:schemeClr val="tx1">
                    <a:lumMod val="75000"/>
                    <a:lumOff val="25000"/>
                  </a:schemeClr>
                </a:solidFill>
                <a:latin typeface="Calibri" pitchFamily="34" charset="0"/>
              </a:rPr>
              <a:t>contribuent</a:t>
            </a:r>
            <a:r>
              <a:rPr lang="en-US" sz="1600" i="1" dirty="0">
                <a:solidFill>
                  <a:schemeClr val="tx1">
                    <a:lumMod val="75000"/>
                    <a:lumOff val="25000"/>
                  </a:schemeClr>
                </a:solidFill>
                <a:latin typeface="Calibri" pitchFamily="34" charset="0"/>
              </a:rPr>
              <a:t> </a:t>
            </a:r>
            <a:r>
              <a:rPr lang="en-US" sz="1600" i="1" dirty="0" err="1">
                <a:solidFill>
                  <a:schemeClr val="tx1">
                    <a:lumMod val="75000"/>
                    <a:lumOff val="25000"/>
                  </a:schemeClr>
                </a:solidFill>
                <a:latin typeface="Calibri" pitchFamily="34" charset="0"/>
              </a:rPr>
              <a:t>à</a:t>
            </a:r>
            <a:r>
              <a:rPr lang="en-US" sz="1600" i="1" dirty="0">
                <a:solidFill>
                  <a:schemeClr val="tx1">
                    <a:lumMod val="75000"/>
                    <a:lumOff val="25000"/>
                  </a:schemeClr>
                </a:solidFill>
                <a:latin typeface="Calibri" pitchFamily="34" charset="0"/>
              </a:rPr>
              <a:t> </a:t>
            </a:r>
            <a:r>
              <a:rPr lang="en-US" sz="1600" i="1" dirty="0" err="1">
                <a:solidFill>
                  <a:schemeClr val="tx1">
                    <a:lumMod val="75000"/>
                    <a:lumOff val="25000"/>
                  </a:schemeClr>
                </a:solidFill>
                <a:latin typeface="Calibri" pitchFamily="34" charset="0"/>
              </a:rPr>
              <a:t>l’atteinte</a:t>
            </a:r>
            <a:r>
              <a:rPr lang="en-US" sz="1600" i="1" dirty="0">
                <a:solidFill>
                  <a:schemeClr val="tx1">
                    <a:lumMod val="75000"/>
                    <a:lumOff val="25000"/>
                  </a:schemeClr>
                </a:solidFill>
                <a:latin typeface="Calibri" pitchFamily="34" charset="0"/>
              </a:rPr>
              <a:t> de </a:t>
            </a:r>
            <a:r>
              <a:rPr lang="en-US" sz="1600" i="1" dirty="0" err="1">
                <a:solidFill>
                  <a:schemeClr val="tx1">
                    <a:lumMod val="75000"/>
                    <a:lumOff val="25000"/>
                  </a:schemeClr>
                </a:solidFill>
                <a:latin typeface="Calibri" pitchFamily="34" charset="0"/>
              </a:rPr>
              <a:t>ces</a:t>
            </a:r>
            <a:r>
              <a:rPr lang="en-US" sz="1600" i="1" dirty="0">
                <a:solidFill>
                  <a:schemeClr val="tx1">
                    <a:lumMod val="75000"/>
                    <a:lumOff val="25000"/>
                  </a:schemeClr>
                </a:solidFill>
                <a:latin typeface="Calibri" pitchFamily="34" charset="0"/>
              </a:rPr>
              <a:t> </a:t>
            </a:r>
            <a:r>
              <a:rPr lang="en-US" sz="1600" i="1" dirty="0" err="1">
                <a:solidFill>
                  <a:schemeClr val="tx1">
                    <a:lumMod val="75000"/>
                    <a:lumOff val="25000"/>
                  </a:schemeClr>
                </a:solidFill>
                <a:latin typeface="Calibri" pitchFamily="34" charset="0"/>
              </a:rPr>
              <a:t>objectifs</a:t>
            </a:r>
            <a:r>
              <a:rPr lang="en-US" sz="1600" i="1" dirty="0">
                <a:solidFill>
                  <a:schemeClr val="tx1">
                    <a:lumMod val="75000"/>
                    <a:lumOff val="25000"/>
                  </a:schemeClr>
                </a:solidFill>
                <a:latin typeface="Calibri" pitchFamily="34" charset="0"/>
              </a:rPr>
              <a:t>, la </a:t>
            </a:r>
            <a:r>
              <a:rPr lang="en-US" sz="1600" i="1" dirty="0" err="1">
                <a:solidFill>
                  <a:schemeClr val="tx1">
                    <a:lumMod val="75000"/>
                    <a:lumOff val="25000"/>
                  </a:schemeClr>
                </a:solidFill>
                <a:latin typeface="Calibri" pitchFamily="34" charset="0"/>
              </a:rPr>
              <a:t>manière</a:t>
            </a:r>
            <a:r>
              <a:rPr lang="en-US" sz="1600" i="1" dirty="0">
                <a:solidFill>
                  <a:schemeClr val="tx1">
                    <a:lumMod val="75000"/>
                    <a:lumOff val="25000"/>
                  </a:schemeClr>
                </a:solidFill>
                <a:latin typeface="Calibri" pitchFamily="34" charset="0"/>
              </a:rPr>
              <a:t> </a:t>
            </a:r>
            <a:r>
              <a:rPr lang="en-US" sz="1600" i="1" dirty="0" err="1">
                <a:solidFill>
                  <a:schemeClr val="tx1">
                    <a:lumMod val="75000"/>
                    <a:lumOff val="25000"/>
                  </a:schemeClr>
                </a:solidFill>
                <a:latin typeface="Calibri" pitchFamily="34" charset="0"/>
              </a:rPr>
              <a:t>dont</a:t>
            </a:r>
            <a:r>
              <a:rPr lang="en-US" sz="1600" i="1" dirty="0">
                <a:solidFill>
                  <a:schemeClr val="tx1">
                    <a:lumMod val="75000"/>
                    <a:lumOff val="25000"/>
                  </a:schemeClr>
                </a:solidFill>
                <a:latin typeface="Calibri" pitchFamily="34" charset="0"/>
              </a:rPr>
              <a:t> </a:t>
            </a:r>
            <a:r>
              <a:rPr lang="en-US" sz="1600" i="1" dirty="0" err="1">
                <a:solidFill>
                  <a:schemeClr val="tx1">
                    <a:lumMod val="75000"/>
                    <a:lumOff val="25000"/>
                  </a:schemeClr>
                </a:solidFill>
                <a:latin typeface="Calibri" pitchFamily="34" charset="0"/>
              </a:rPr>
              <a:t>elle</a:t>
            </a:r>
            <a:r>
              <a:rPr lang="en-US" sz="1600" i="1" dirty="0">
                <a:solidFill>
                  <a:schemeClr val="tx1">
                    <a:lumMod val="75000"/>
                    <a:lumOff val="25000"/>
                  </a:schemeClr>
                </a:solidFill>
                <a:latin typeface="Calibri" pitchFamily="34" charset="0"/>
              </a:rPr>
              <a:t> </a:t>
            </a:r>
            <a:r>
              <a:rPr lang="en-US" sz="1600" i="1" dirty="0" err="1">
                <a:solidFill>
                  <a:schemeClr val="tx1">
                    <a:lumMod val="75000"/>
                    <a:lumOff val="25000"/>
                  </a:schemeClr>
                </a:solidFill>
                <a:latin typeface="Calibri" pitchFamily="34" charset="0"/>
              </a:rPr>
              <a:t>mesure</a:t>
            </a:r>
            <a:r>
              <a:rPr lang="en-US" sz="1600" i="1" dirty="0">
                <a:solidFill>
                  <a:schemeClr val="tx1">
                    <a:lumMod val="75000"/>
                    <a:lumOff val="25000"/>
                  </a:schemeClr>
                </a:solidFill>
                <a:latin typeface="Calibri" pitchFamily="34" charset="0"/>
              </a:rPr>
              <a:t> le </a:t>
            </a:r>
            <a:r>
              <a:rPr lang="en-US" sz="1600" i="1" dirty="0" err="1">
                <a:solidFill>
                  <a:schemeClr val="tx1">
                    <a:lumMod val="75000"/>
                    <a:lumOff val="25000"/>
                  </a:schemeClr>
                </a:solidFill>
                <a:latin typeface="Calibri" pitchFamily="34" charset="0"/>
              </a:rPr>
              <a:t>progrès</a:t>
            </a:r>
            <a:r>
              <a:rPr lang="en-US" sz="1600" i="1" dirty="0">
                <a:solidFill>
                  <a:schemeClr val="tx1">
                    <a:lumMod val="75000"/>
                    <a:lumOff val="25000"/>
                  </a:schemeClr>
                </a:solidFill>
                <a:latin typeface="Calibri" pitchFamily="34" charset="0"/>
              </a:rPr>
              <a:t> </a:t>
            </a:r>
            <a:r>
              <a:rPr lang="en-US" sz="1600" i="1" dirty="0" err="1">
                <a:solidFill>
                  <a:schemeClr val="tx1">
                    <a:lumMod val="75000"/>
                    <a:lumOff val="25000"/>
                  </a:schemeClr>
                </a:solidFill>
                <a:latin typeface="Calibri" pitchFamily="34" charset="0"/>
              </a:rPr>
              <a:t>dans</a:t>
            </a:r>
            <a:r>
              <a:rPr lang="en-US" sz="1600" i="1" dirty="0">
                <a:solidFill>
                  <a:schemeClr val="tx1">
                    <a:lumMod val="75000"/>
                    <a:lumOff val="25000"/>
                  </a:schemeClr>
                </a:solidFill>
                <a:latin typeface="Calibri" pitchFamily="34" charset="0"/>
              </a:rPr>
              <a:t> </a:t>
            </a:r>
            <a:r>
              <a:rPr lang="en-US" sz="1600" i="1" dirty="0" err="1">
                <a:solidFill>
                  <a:schemeClr val="tx1">
                    <a:lumMod val="75000"/>
                    <a:lumOff val="25000"/>
                  </a:schemeClr>
                </a:solidFill>
                <a:latin typeface="Calibri" pitchFamily="34" charset="0"/>
              </a:rPr>
              <a:t>l’accomplissement</a:t>
            </a:r>
            <a:r>
              <a:rPr lang="en-US" sz="1600" i="1" dirty="0">
                <a:solidFill>
                  <a:schemeClr val="tx1">
                    <a:lumMod val="75000"/>
                    <a:lumOff val="25000"/>
                  </a:schemeClr>
                </a:solidFill>
                <a:latin typeface="Calibri" pitchFamily="34" charset="0"/>
              </a:rPr>
              <a:t> des </a:t>
            </a:r>
            <a:r>
              <a:rPr lang="en-US" sz="1600" i="1" dirty="0" err="1">
                <a:solidFill>
                  <a:schemeClr val="tx1">
                    <a:lumMod val="75000"/>
                    <a:lumOff val="25000"/>
                  </a:schemeClr>
                </a:solidFill>
                <a:latin typeface="Calibri" pitchFamily="34" charset="0"/>
              </a:rPr>
              <a:t>objectifs</a:t>
            </a:r>
            <a:r>
              <a:rPr lang="en-US" sz="1600" i="1" dirty="0">
                <a:solidFill>
                  <a:schemeClr val="tx1">
                    <a:lumMod val="75000"/>
                    <a:lumOff val="25000"/>
                  </a:schemeClr>
                </a:solidFill>
                <a:latin typeface="Calibri" pitchFamily="34" charset="0"/>
              </a:rPr>
              <a:t>.</a:t>
            </a:r>
            <a:endParaRPr lang="fr-CA" sz="1600" i="1" dirty="0">
              <a:solidFill>
                <a:schemeClr val="tx1">
                  <a:lumMod val="75000"/>
                  <a:lumOff val="25000"/>
                </a:schemeClr>
              </a:solidFill>
              <a:latin typeface="Calibri" pitchFamily="34" charset="0"/>
            </a:endParaRPr>
          </a:p>
        </p:txBody>
      </p:sp>
      <p:sp>
        <p:nvSpPr>
          <p:cNvPr id="14" name="Rectangle à coins arrondis 13"/>
          <p:cNvSpPr/>
          <p:nvPr/>
        </p:nvSpPr>
        <p:spPr>
          <a:xfrm>
            <a:off x="5008615" y="3456898"/>
            <a:ext cx="3263462" cy="794104"/>
          </a:xfrm>
          <a:prstGeom prst="wedgeRoundRectCallou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1600" dirty="0"/>
              <a:t>« Est-ce que mon institution atteint sa clientèle cible </a:t>
            </a:r>
            <a:r>
              <a:rPr lang="en-US" sz="2000" b="1" dirty="0">
                <a:solidFill>
                  <a:srgbClr val="FF4E00"/>
                </a:solidFill>
              </a:rPr>
              <a:t>?</a:t>
            </a:r>
            <a:r>
              <a:rPr lang="en-US" sz="2000" b="1" dirty="0">
                <a:solidFill>
                  <a:schemeClr val="tx1">
                    <a:lumMod val="65000"/>
                    <a:lumOff val="35000"/>
                  </a:schemeClr>
                </a:solidFill>
              </a:rPr>
              <a:t> </a:t>
            </a:r>
            <a:r>
              <a:rPr lang="en-US" sz="1600" dirty="0">
                <a:solidFill>
                  <a:schemeClr val="tx1">
                    <a:lumMod val="65000"/>
                    <a:lumOff val="35000"/>
                  </a:schemeClr>
                </a:solidFill>
              </a:rPr>
              <a:t>“</a:t>
            </a:r>
            <a:endParaRPr lang="fr-FR" sz="1600" dirty="0">
              <a:solidFill>
                <a:schemeClr val="tx1">
                  <a:lumMod val="65000"/>
                  <a:lumOff val="35000"/>
                </a:schemeClr>
              </a:solidFill>
            </a:endParaRPr>
          </a:p>
        </p:txBody>
      </p:sp>
      <p:sp>
        <p:nvSpPr>
          <p:cNvPr id="15" name="Rectangle à coins arrondis 14"/>
          <p:cNvSpPr/>
          <p:nvPr/>
        </p:nvSpPr>
        <p:spPr>
          <a:xfrm>
            <a:off x="5008615" y="4690700"/>
            <a:ext cx="3263462" cy="899474"/>
          </a:xfrm>
          <a:prstGeom prst="wedgeRoundRectCallou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solidFill>
                  <a:schemeClr val="tx1">
                    <a:lumMod val="65000"/>
                    <a:lumOff val="35000"/>
                  </a:schemeClr>
                </a:solidFill>
              </a:rPr>
              <a:t>“</a:t>
            </a:r>
            <a:r>
              <a:rPr lang="fr-FR" sz="1600" dirty="0"/>
              <a:t>Est-ce que je contribue à une amélioration dans leur vie?</a:t>
            </a:r>
            <a:endParaRPr lang="fr-FR" sz="1200" dirty="0">
              <a:solidFill>
                <a:schemeClr val="tx1">
                  <a:lumMod val="65000"/>
                  <a:lumOff val="35000"/>
                </a:schemeClr>
              </a:solidFill>
            </a:endParaRPr>
          </a:p>
          <a:p>
            <a:pPr algn="ctr"/>
            <a:r>
              <a:rPr lang="en-US" sz="2000" b="1" dirty="0">
                <a:solidFill>
                  <a:srgbClr val="FF4E00"/>
                </a:solidFill>
              </a:rPr>
              <a:t>?</a:t>
            </a:r>
            <a:r>
              <a:rPr lang="en-US" sz="2000" b="1" dirty="0">
                <a:solidFill>
                  <a:schemeClr val="tx1">
                    <a:lumMod val="65000"/>
                    <a:lumOff val="35000"/>
                  </a:schemeClr>
                </a:solidFill>
              </a:rPr>
              <a:t> </a:t>
            </a:r>
            <a:r>
              <a:rPr lang="en-US" sz="1600" dirty="0">
                <a:solidFill>
                  <a:schemeClr val="tx1">
                    <a:lumMod val="65000"/>
                    <a:lumOff val="35000"/>
                  </a:schemeClr>
                </a:solidFill>
              </a:rPr>
              <a:t>" </a:t>
            </a:r>
            <a:endParaRPr lang="fr-FR" sz="1600" dirty="0">
              <a:solidFill>
                <a:schemeClr val="tx1">
                  <a:lumMod val="65000"/>
                  <a:lumOff val="35000"/>
                </a:schemeClr>
              </a:solidFill>
            </a:endParaRPr>
          </a:p>
        </p:txBody>
      </p:sp>
      <p:graphicFrame>
        <p:nvGraphicFramePr>
          <p:cNvPr id="12" name="Graphique 11"/>
          <p:cNvGraphicFramePr>
            <a:graphicFrameLocks/>
          </p:cNvGraphicFramePr>
          <p:nvPr>
            <p:extLst/>
          </p:nvPr>
        </p:nvGraphicFramePr>
        <p:xfrm>
          <a:off x="383138" y="3578087"/>
          <a:ext cx="3976211" cy="27076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89113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a:solidFill>
                  <a:srgbClr val="F1A54F"/>
                </a:solidFill>
                <a:latin typeface="Malgun Gothic Semilight" charset="-127"/>
                <a:ea typeface="Malgun Gothic Semilight" charset="-127"/>
                <a:cs typeface="Malgun Gothic Semilight" charset="-127"/>
              </a:rPr>
              <a:t>Résultats de la Dimension 1</a:t>
            </a:r>
          </a:p>
        </p:txBody>
      </p:sp>
      <p:sp>
        <p:nvSpPr>
          <p:cNvPr id="12" name="Espace réservé du contenu 11"/>
          <p:cNvSpPr>
            <a:spLocks noGrp="1"/>
          </p:cNvSpPr>
          <p:nvPr>
            <p:ph sz="half" idx="2"/>
          </p:nvPr>
        </p:nvSpPr>
        <p:spPr>
          <a:xfrm>
            <a:off x="4800600" y="1371600"/>
            <a:ext cx="4038600" cy="4981902"/>
          </a:xfrm>
        </p:spPr>
        <p:txBody>
          <a:bodyPr>
            <a:normAutofit/>
          </a:bodyPr>
          <a:lstStyle/>
          <a:p>
            <a:endParaRPr lang="fr-FR" dirty="0"/>
          </a:p>
          <a:p>
            <a:endParaRPr lang="fr-FR" dirty="0"/>
          </a:p>
        </p:txBody>
      </p:sp>
      <p:sp>
        <p:nvSpPr>
          <p:cNvPr id="14" name="Espace réservé du contenu 2"/>
          <p:cNvSpPr>
            <a:spLocks noGrp="1"/>
          </p:cNvSpPr>
          <p:nvPr>
            <p:ph sz="half" idx="1"/>
          </p:nvPr>
        </p:nvSpPr>
        <p:spPr>
          <a:xfrm>
            <a:off x="822960" y="3125336"/>
            <a:ext cx="4322246" cy="3243931"/>
          </a:xfrm>
        </p:spPr>
        <p:txBody>
          <a:bodyPr>
            <a:normAutofit/>
          </a:bodyPr>
          <a:lstStyle/>
          <a:p>
            <a:pPr algn="just"/>
            <a:r>
              <a:rPr lang="fr-FR" sz="1600" i="1" dirty="0"/>
              <a:t>Récapitulez les activités et les efforts de l’IMF répondant aux normes de la Dimension 1. Débutez avec les résultats positifs, c'est-à-dire les normes  auxquelles l’IMF a obtenu un (très bon) score. Mentionnez les efforts ou les circonstances particulières qui expliquent l’obtention de tels scores, mais également les éventuelles initiatives en cours, dont la mise en œuvre influencera le score dans un futur proche. </a:t>
            </a:r>
            <a:endParaRPr lang="fr-FR" sz="1600" i="1" dirty="0">
              <a:solidFill>
                <a:schemeClr val="tx1">
                  <a:lumMod val="85000"/>
                  <a:lumOff val="15000"/>
                </a:schemeClr>
              </a:solidFill>
              <a:latin typeface="Calibri" pitchFamily="34" charset="0"/>
            </a:endParaRPr>
          </a:p>
        </p:txBody>
      </p:sp>
      <p:sp>
        <p:nvSpPr>
          <p:cNvPr id="17" name="Espace réservé du contenu 11"/>
          <p:cNvSpPr txBox="1">
            <a:spLocks/>
          </p:cNvSpPr>
          <p:nvPr/>
        </p:nvSpPr>
        <p:spPr>
          <a:xfrm>
            <a:off x="5431808" y="3125336"/>
            <a:ext cx="3084395" cy="324393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en-US" sz="1600" i="1">
                <a:solidFill>
                  <a:schemeClr val="tx1">
                    <a:lumMod val="85000"/>
                    <a:lumOff val="15000"/>
                  </a:schemeClr>
                </a:solidFill>
                <a:latin typeface="Calibri" pitchFamily="34" charset="0"/>
              </a:rPr>
              <a:t>Identifiez les aspects  de cette dimension à améliorer (pratiques pour lesquelles le MFI a obtenu un score relativement bas)</a:t>
            </a:r>
          </a:p>
          <a:p>
            <a:pPr algn="just"/>
            <a:endParaRPr lang="fr-FR" sz="1600" i="1" dirty="0">
              <a:solidFill>
                <a:schemeClr val="tx1">
                  <a:lumMod val="85000"/>
                  <a:lumOff val="15000"/>
                </a:schemeClr>
              </a:solidFill>
              <a:latin typeface="Calibri" pitchFamily="34" charset="0"/>
            </a:endParaRPr>
          </a:p>
        </p:txBody>
      </p:sp>
      <p:grpSp>
        <p:nvGrpSpPr>
          <p:cNvPr id="18" name="Grouper 17"/>
          <p:cNvGrpSpPr/>
          <p:nvPr/>
        </p:nvGrpSpPr>
        <p:grpSpPr>
          <a:xfrm>
            <a:off x="6326676" y="2175876"/>
            <a:ext cx="600075" cy="600075"/>
            <a:chOff x="6354282" y="2000250"/>
            <a:chExt cx="600075" cy="600075"/>
          </a:xfrm>
        </p:grpSpPr>
        <p:sp>
          <p:nvSpPr>
            <p:cNvPr id="19" name="Organigramme : Processus 15"/>
            <p:cNvSpPr/>
            <p:nvPr/>
          </p:nvSpPr>
          <p:spPr>
            <a:xfrm>
              <a:off x="6488608" y="2266493"/>
              <a:ext cx="360000" cy="72000"/>
            </a:xfrm>
            <a:prstGeom prst="flowChartProcess">
              <a:avLst/>
            </a:prstGeom>
            <a:solidFill>
              <a:srgbClr val="DF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a:off x="6354282" y="2000250"/>
              <a:ext cx="600075" cy="600075"/>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grpSp>
      <p:grpSp>
        <p:nvGrpSpPr>
          <p:cNvPr id="21" name="Grouper 20"/>
          <p:cNvGrpSpPr/>
          <p:nvPr/>
        </p:nvGrpSpPr>
        <p:grpSpPr>
          <a:xfrm>
            <a:off x="2684045" y="2214081"/>
            <a:ext cx="600075" cy="600075"/>
            <a:chOff x="2014538" y="2000250"/>
            <a:chExt cx="600075" cy="600075"/>
          </a:xfrm>
        </p:grpSpPr>
        <p:sp>
          <p:nvSpPr>
            <p:cNvPr id="22" name="Croix 21"/>
            <p:cNvSpPr/>
            <p:nvPr/>
          </p:nvSpPr>
          <p:spPr>
            <a:xfrm>
              <a:off x="2147631" y="2129072"/>
              <a:ext cx="346842" cy="346842"/>
            </a:xfrm>
            <a:prstGeom prst="plus">
              <a:avLst>
                <a:gd name="adj" fmla="val 39286"/>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p:cNvSpPr/>
            <p:nvPr/>
          </p:nvSpPr>
          <p:spPr>
            <a:xfrm>
              <a:off x="2014538" y="2000250"/>
              <a:ext cx="600075" cy="600075"/>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grpSp>
    </p:spTree>
    <p:extLst>
      <p:ext uri="{BB962C8B-B14F-4D97-AF65-F5344CB8AC3E}">
        <p14:creationId xmlns:p14="http://schemas.microsoft.com/office/powerpoint/2010/main" val="1334208774"/>
      </p:ext>
    </p:extLst>
  </p:cSld>
  <p:clrMapOvr>
    <a:masterClrMapping/>
  </p:clrMapOvr>
</p:sld>
</file>

<file path=ppt/theme/theme1.xml><?xml version="1.0" encoding="utf-8"?>
<a:theme xmlns:a="http://schemas.openxmlformats.org/drawingml/2006/main" name="Rétrospection">
  <a:themeElements>
    <a:clrScheme name="CERISE 2">
      <a:dk1>
        <a:srgbClr val="000000"/>
      </a:dk1>
      <a:lt1>
        <a:srgbClr val="FEFDFF"/>
      </a:lt1>
      <a:dk2>
        <a:srgbClr val="000000"/>
      </a:dk2>
      <a:lt2>
        <a:srgbClr val="E0DBD4"/>
      </a:lt2>
      <a:accent1>
        <a:srgbClr val="38732E"/>
      </a:accent1>
      <a:accent2>
        <a:srgbClr val="2D5F2D"/>
      </a:accent2>
      <a:accent3>
        <a:srgbClr val="88B219"/>
      </a:accent3>
      <a:accent4>
        <a:srgbClr val="3C792E"/>
      </a:accent4>
      <a:accent5>
        <a:srgbClr val="2E6023"/>
      </a:accent5>
      <a:accent6>
        <a:srgbClr val="E93F36"/>
      </a:accent6>
      <a:hlink>
        <a:srgbClr val="3D7B2E"/>
      </a:hlink>
      <a:folHlink>
        <a:srgbClr val="8EB716"/>
      </a:folHlink>
    </a:clrScheme>
    <a:fontScheme name="Rétrospectio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o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CERISE celine</Template>
  <TotalTime>4934</TotalTime>
  <Words>2760</Words>
  <Application>Microsoft Office PowerPoint</Application>
  <PresentationFormat>Affichage à l'écran (4:3)</PresentationFormat>
  <Paragraphs>262</Paragraphs>
  <Slides>29</Slides>
  <Notes>17</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29</vt:i4>
      </vt:variant>
    </vt:vector>
  </HeadingPairs>
  <TitlesOfParts>
    <vt:vector size="42" baseType="lpstr">
      <vt:lpstr>Malgun Gothic Semilight</vt:lpstr>
      <vt:lpstr>Arial</vt:lpstr>
      <vt:lpstr>Calibri</vt:lpstr>
      <vt:lpstr>Calibri Light</vt:lpstr>
      <vt:lpstr>Franklin Gothic Book</vt:lpstr>
      <vt:lpstr>Franklin Gothic Medium</vt:lpstr>
      <vt:lpstr>News Gothic MT</vt:lpstr>
      <vt:lpstr>Optima</vt:lpstr>
      <vt:lpstr>Times</vt:lpstr>
      <vt:lpstr>Times New Roman</vt:lpstr>
      <vt:lpstr>Wingdings</vt:lpstr>
      <vt:lpstr>Wingdings 2</vt:lpstr>
      <vt:lpstr>Rétrospection</vt:lpstr>
      <vt:lpstr>Evaluation SPI4  Restitution </vt:lpstr>
      <vt:lpstr>PROCESSUS D’ÉVALUATION</vt:lpstr>
      <vt:lpstr>DÉFINITION DES PERFORMANCE SOCIALES</vt:lpstr>
      <vt:lpstr>PESTEL</vt:lpstr>
      <vt:lpstr>SPI4</vt:lpstr>
      <vt:lpstr>MISSION SOCIALE</vt:lpstr>
      <vt:lpstr>RESULTS</vt:lpstr>
      <vt:lpstr>Dimension 1 : Définir et suivre les objectifs sociaux</vt:lpstr>
      <vt:lpstr>Résultats de la Dimension 1</vt:lpstr>
      <vt:lpstr>Dimension 2: Engagement envers les objectifs sociaux</vt:lpstr>
      <vt:lpstr>Résultats de la Dimension 2</vt:lpstr>
      <vt:lpstr>Dimension 3: Concevoir des produits et services qui répondent aux besoins et aux préférences des clients </vt:lpstr>
      <vt:lpstr>Résultats de la Dimension 3</vt:lpstr>
      <vt:lpstr>Dimension 4: Traiter les clients de manière responsable</vt:lpstr>
      <vt:lpstr>Résultats de la Dimension 4</vt:lpstr>
      <vt:lpstr>Dimension 5: Traiter les employés de manière responsable</vt:lpstr>
      <vt:lpstr>Résultats de la Dimension 5</vt:lpstr>
      <vt:lpstr>Dimension 6: Equilibrer la performance financière et sociale</vt:lpstr>
      <vt:lpstr>Présentation PowerPoint</vt:lpstr>
      <vt:lpstr>PROTECTION DES CLIENTS</vt:lpstr>
      <vt:lpstr>GREEN INDEX</vt:lpstr>
      <vt:lpstr>RECOMMENDATIONS</vt:lpstr>
      <vt:lpstr>SWOT ANALYSIS </vt:lpstr>
      <vt:lpstr>ÉTABLIR L’ORDRE DE PRIORITÉ DES RECOMMANDATIONS QUELQUES CONSEILS (1/2)</vt:lpstr>
      <vt:lpstr>Présentation PowerPoint</vt:lpstr>
      <vt:lpstr>IDENTIFIER LES EFFETS RAPIDES</vt:lpstr>
      <vt:lpstr>PLAN D’ACTION</vt:lpstr>
      <vt:lpstr>PROCHAINES ÉTAPES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Emilie Dubuc</dc:creator>
  <cp:lastModifiedBy>Célia Fernandez</cp:lastModifiedBy>
  <cp:revision>195</cp:revision>
  <dcterms:created xsi:type="dcterms:W3CDTF">2014-07-02T15:36:26Z</dcterms:created>
  <dcterms:modified xsi:type="dcterms:W3CDTF">2019-04-25T13:33:19Z</dcterms:modified>
</cp:coreProperties>
</file>