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31"/>
  </p:notesMasterIdLst>
  <p:sldIdLst>
    <p:sldId id="456" r:id="rId2"/>
    <p:sldId id="457" r:id="rId3"/>
    <p:sldId id="366" r:id="rId4"/>
    <p:sldId id="367" r:id="rId5"/>
    <p:sldId id="458" r:id="rId6"/>
    <p:sldId id="459" r:id="rId7"/>
    <p:sldId id="460" r:id="rId8"/>
    <p:sldId id="371" r:id="rId9"/>
    <p:sldId id="372" r:id="rId10"/>
    <p:sldId id="392" r:id="rId11"/>
    <p:sldId id="461" r:id="rId12"/>
    <p:sldId id="373" r:id="rId13"/>
    <p:sldId id="374" r:id="rId14"/>
    <p:sldId id="375" r:id="rId15"/>
    <p:sldId id="462" r:id="rId16"/>
    <p:sldId id="377" r:id="rId17"/>
    <p:sldId id="499" r:id="rId18"/>
    <p:sldId id="500" r:id="rId19"/>
    <p:sldId id="463" r:id="rId20"/>
    <p:sldId id="384" r:id="rId21"/>
    <p:sldId id="385" r:id="rId22"/>
    <p:sldId id="386" r:id="rId23"/>
    <p:sldId id="381" r:id="rId24"/>
    <p:sldId id="464" r:id="rId25"/>
    <p:sldId id="465" r:id="rId26"/>
    <p:sldId id="495" r:id="rId27"/>
    <p:sldId id="496" r:id="rId28"/>
    <p:sldId id="497" r:id="rId29"/>
    <p:sldId id="498"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0EFDAA8-0355-634C-9572-AD6DD6B43970}">
          <p14:sldIdLst/>
        </p14:section>
        <p14:section name="Presentation " id="{956F23CF-D9C6-2448-9A31-78F3FE438818}">
          <p14:sldIdLst>
            <p14:sldId id="456"/>
            <p14:sldId id="457"/>
            <p14:sldId id="366"/>
            <p14:sldId id="367"/>
            <p14:sldId id="458"/>
            <p14:sldId id="459"/>
            <p14:sldId id="460"/>
            <p14:sldId id="371"/>
            <p14:sldId id="372"/>
            <p14:sldId id="392"/>
            <p14:sldId id="461"/>
            <p14:sldId id="373"/>
            <p14:sldId id="374"/>
            <p14:sldId id="375"/>
            <p14:sldId id="462"/>
            <p14:sldId id="377"/>
            <p14:sldId id="499"/>
            <p14:sldId id="500"/>
            <p14:sldId id="463"/>
            <p14:sldId id="384"/>
            <p14:sldId id="385"/>
            <p14:sldId id="386"/>
            <p14:sldId id="381"/>
            <p14:sldId id="464"/>
            <p14:sldId id="465"/>
            <p14:sldId id="495"/>
            <p14:sldId id="496"/>
            <p14:sldId id="497"/>
            <p14:sldId id="4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B"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B8AA76"/>
    <a:srgbClr val="B91A1B"/>
    <a:srgbClr val="91A81B"/>
    <a:srgbClr val="D6BC2E"/>
    <a:srgbClr val="1C556B"/>
    <a:srgbClr val="D0836B"/>
    <a:srgbClr val="775F55"/>
    <a:srgbClr val="CA2020"/>
    <a:srgbClr val="FEEF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2" autoAdjust="0"/>
    <p:restoredTop sz="94280" autoAdjust="0"/>
  </p:normalViewPr>
  <p:slideViewPr>
    <p:cSldViewPr snapToGrid="0" snapToObjects="1">
      <p:cViewPr varScale="1">
        <p:scale>
          <a:sx n="130" d="100"/>
          <a:sy n="130" d="100"/>
        </p:scale>
        <p:origin x="184" y="1904"/>
      </p:cViewPr>
      <p:guideLst>
        <p:guide orient="horz" pos="2160"/>
        <p:guide pos="2880"/>
      </p:guideLst>
    </p:cSldViewPr>
  </p:slideViewPr>
  <p:outlineViewPr>
    <p:cViewPr>
      <p:scale>
        <a:sx n="33" d="100"/>
        <a:sy n="33" d="100"/>
      </p:scale>
      <p:origin x="0" y="3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809CC-B894-4F87-BAE9-AC70BDBC50EE}"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n-US"/>
        </a:p>
      </dgm:t>
    </dgm:pt>
    <dgm:pt modelId="{362F152B-7C33-484C-B355-3F9B5EFF3779}">
      <dgm:prSet custT="1"/>
      <dgm:spPr>
        <a:ln>
          <a:solidFill>
            <a:srgbClr val="C00000"/>
          </a:solidFill>
        </a:ln>
      </dgm:spPr>
      <dgm:t>
        <a:bodyPr/>
        <a:lstStyle/>
        <a:p>
          <a:endParaRPr lang="fr-FR" sz="1800" b="0" i="0" dirty="0">
            <a:latin typeface="+mj-lt"/>
          </a:endParaRPr>
        </a:p>
        <a:p>
          <a:endParaRPr lang="fr-FR" sz="1800" b="0" i="0" dirty="0">
            <a:latin typeface="+mj-lt"/>
          </a:endParaRPr>
        </a:p>
        <a:p>
          <a:endParaRPr lang="fr-FR" sz="1800" b="0" i="0" dirty="0">
            <a:latin typeface="+mj-lt"/>
          </a:endParaRPr>
        </a:p>
        <a:p>
          <a:r>
            <a:rPr lang="fr-FR" sz="1800" b="1" i="0" dirty="0">
              <a:latin typeface="+mj-lt"/>
            </a:rPr>
            <a:t>Parce que c'est une bonne affaire.</a:t>
          </a:r>
          <a:endParaRPr lang="fr-FR" sz="1400" b="0" i="0" dirty="0">
            <a:latin typeface="+mj-lt"/>
          </a:endParaRPr>
        </a:p>
        <a:p>
          <a:r>
            <a:rPr lang="fr-FR" sz="1400" b="0" i="0" dirty="0">
              <a:latin typeface="+mj-lt"/>
            </a:rPr>
            <a:t>La performance sociale est positivement corrélée à la performance financière, comme le montre l'étude MIX 2017 où les bonnes intentions rencontrent de bonnes affaires</a:t>
          </a:r>
        </a:p>
        <a:p>
          <a:endParaRPr lang="fr-FR" sz="1400" b="0" i="0" dirty="0">
            <a:latin typeface="+mj-lt"/>
          </a:endParaRPr>
        </a:p>
        <a:p>
          <a:endParaRPr lang="fr-FR" sz="1400" b="0" i="0" dirty="0">
            <a:latin typeface="+mj-lt"/>
          </a:endParaRPr>
        </a:p>
      </dgm:t>
    </dgm:pt>
    <dgm:pt modelId="{1786B6ED-1C2A-47AD-89A3-3D2340D50FE5}" type="parTrans" cxnId="{814BC6B2-C5A0-4391-808E-47DC364DEDAB}">
      <dgm:prSet/>
      <dgm:spPr/>
      <dgm:t>
        <a:bodyPr/>
        <a:lstStyle/>
        <a:p>
          <a:endParaRPr lang="en-US"/>
        </a:p>
      </dgm:t>
    </dgm:pt>
    <dgm:pt modelId="{1CE8BE48-08C3-48E2-B9EE-5DB783A0D10A}" type="sibTrans" cxnId="{814BC6B2-C5A0-4391-808E-47DC364DEDAB}">
      <dgm:prSet/>
      <dgm:spPr/>
      <dgm:t>
        <a:bodyPr/>
        <a:lstStyle/>
        <a:p>
          <a:endParaRPr lang="en-US"/>
        </a:p>
      </dgm:t>
    </dgm:pt>
    <dgm:pt modelId="{2CE3816D-609B-4A84-A591-3D05D6800EF5}">
      <dgm:prSet custT="1"/>
      <dgm:spPr>
        <a:ln>
          <a:solidFill>
            <a:srgbClr val="C00000"/>
          </a:solidFill>
        </a:ln>
      </dgm:spPr>
      <dgm:t>
        <a:bodyPr/>
        <a:lstStyle/>
        <a:p>
          <a:r>
            <a:rPr lang="fr-FR" sz="1800" b="1" dirty="0">
              <a:latin typeface="+mj-lt"/>
            </a:rPr>
            <a:t>Par ce que avoir une mission n'est pas la même chose que l'accomplir.</a:t>
          </a:r>
        </a:p>
        <a:p>
          <a:r>
            <a:rPr lang="fr-FR" sz="1400" dirty="0">
              <a:latin typeface="+mj-lt"/>
            </a:rPr>
            <a:t>GPS s'assure que votre organisation fait ce qu'elle a l'intention de faire</a:t>
          </a:r>
          <a:endParaRPr lang="en-US" sz="1400" dirty="0">
            <a:latin typeface="+mj-lt"/>
          </a:endParaRPr>
        </a:p>
      </dgm:t>
    </dgm:pt>
    <dgm:pt modelId="{27669053-669C-45DB-9821-6884FAE1F65B}" type="parTrans" cxnId="{00D287A7-5E40-46AB-950A-48F8B69EA86A}">
      <dgm:prSet/>
      <dgm:spPr/>
      <dgm:t>
        <a:bodyPr/>
        <a:lstStyle/>
        <a:p>
          <a:endParaRPr lang="en-US"/>
        </a:p>
      </dgm:t>
    </dgm:pt>
    <dgm:pt modelId="{86685BA7-C896-46D9-997A-B93843BF477D}" type="sibTrans" cxnId="{00D287A7-5E40-46AB-950A-48F8B69EA86A}">
      <dgm:prSet/>
      <dgm:spPr/>
      <dgm:t>
        <a:bodyPr/>
        <a:lstStyle/>
        <a:p>
          <a:endParaRPr lang="en-US"/>
        </a:p>
      </dgm:t>
    </dgm:pt>
    <dgm:pt modelId="{9BF60D08-3F66-4574-A759-C9C2B1BEA6F3}">
      <dgm:prSet custT="1"/>
      <dgm:spPr>
        <a:ln>
          <a:solidFill>
            <a:srgbClr val="C00000"/>
          </a:solidFill>
        </a:ln>
      </dgm:spPr>
      <dgm:t>
        <a:bodyPr/>
        <a:lstStyle/>
        <a:p>
          <a:r>
            <a:rPr lang="fr-FR" sz="1800" b="1" dirty="0">
              <a:latin typeface="+mj-lt"/>
            </a:rPr>
            <a:t>Parce que la transparence de votre performance sociale est bonne pour votre réputation et la crédibilité du secteur.</a:t>
          </a:r>
          <a:endParaRPr lang="en-US" sz="1800" b="1" i="0" dirty="0">
            <a:latin typeface="+mj-lt"/>
          </a:endParaRPr>
        </a:p>
      </dgm:t>
    </dgm:pt>
    <dgm:pt modelId="{1E1A1EA9-3F66-4535-BFC4-6ECA56D82ED1}" type="parTrans" cxnId="{27694EFB-57B0-4558-BD5A-F59DA89A0BBE}">
      <dgm:prSet/>
      <dgm:spPr/>
      <dgm:t>
        <a:bodyPr/>
        <a:lstStyle/>
        <a:p>
          <a:endParaRPr lang="en-US"/>
        </a:p>
      </dgm:t>
    </dgm:pt>
    <dgm:pt modelId="{B1616ACF-6A6E-4741-B0D9-5C6EBA563276}" type="sibTrans" cxnId="{27694EFB-57B0-4558-BD5A-F59DA89A0BBE}">
      <dgm:prSet/>
      <dgm:spPr/>
      <dgm:t>
        <a:bodyPr/>
        <a:lstStyle/>
        <a:p>
          <a:endParaRPr lang="en-US"/>
        </a:p>
      </dgm:t>
    </dgm:pt>
    <dgm:pt modelId="{BEFA5F32-F6BC-4189-A263-E7375CE9C23F}">
      <dgm:prSet custT="1"/>
      <dgm:spPr>
        <a:ln>
          <a:solidFill>
            <a:srgbClr val="C00000"/>
          </a:solidFill>
        </a:ln>
      </dgm:spPr>
      <dgm:t>
        <a:bodyPr/>
        <a:lstStyle/>
        <a:p>
          <a:pPr algn="ctr"/>
          <a:r>
            <a:rPr lang="fr-FR" sz="1800" b="1" dirty="0">
              <a:latin typeface="+mj-lt"/>
            </a:rPr>
            <a:t>Parce qu’elle permet de fidélise les clients et le personnel</a:t>
          </a:r>
          <a:endParaRPr lang="fr-FR" sz="1400" b="0" i="0" dirty="0">
            <a:latin typeface="+mj-lt"/>
          </a:endParaRPr>
        </a:p>
        <a:p>
          <a:pPr algn="ctr"/>
          <a:r>
            <a:rPr lang="fr-FR" sz="1400" b="0" i="0" dirty="0">
              <a:latin typeface="+mj-lt"/>
            </a:rPr>
            <a:t>Des produits appropriés, transparents et équitables qui répondent aux besoins des clients aident également à fidéliser les clients. Des politiques RH solides encouragent la rétention du personnel</a:t>
          </a:r>
          <a:endParaRPr lang="en-US" sz="1400" b="0" i="0" dirty="0">
            <a:latin typeface="+mj-lt"/>
          </a:endParaRPr>
        </a:p>
      </dgm:t>
    </dgm:pt>
    <dgm:pt modelId="{C1972F93-570D-4EA5-84EB-564FAB534015}" type="parTrans" cxnId="{4E873004-FD0D-4918-9438-8E93A31815A5}">
      <dgm:prSet/>
      <dgm:spPr/>
      <dgm:t>
        <a:bodyPr/>
        <a:lstStyle/>
        <a:p>
          <a:endParaRPr lang="en-US"/>
        </a:p>
      </dgm:t>
    </dgm:pt>
    <dgm:pt modelId="{8A8A20FC-E952-48D9-8327-ACEA53BF6A04}" type="sibTrans" cxnId="{4E873004-FD0D-4918-9438-8E93A31815A5}">
      <dgm:prSet/>
      <dgm:spPr/>
      <dgm:t>
        <a:bodyPr/>
        <a:lstStyle/>
        <a:p>
          <a:endParaRPr lang="en-US"/>
        </a:p>
      </dgm:t>
    </dgm:pt>
    <dgm:pt modelId="{B018CB24-EB49-4B5F-BC36-429DB98DF669}" type="pres">
      <dgm:prSet presAssocID="{286809CC-B894-4F87-BAE9-AC70BDBC50EE}" presName="diagram" presStyleCnt="0">
        <dgm:presLayoutVars>
          <dgm:dir/>
          <dgm:resizeHandles val="exact"/>
        </dgm:presLayoutVars>
      </dgm:prSet>
      <dgm:spPr/>
    </dgm:pt>
    <dgm:pt modelId="{85BA4083-D1F4-4013-A9AB-FF043B0EEF4B}" type="pres">
      <dgm:prSet presAssocID="{362F152B-7C33-484C-B355-3F9B5EFF3779}" presName="node" presStyleLbl="node1" presStyleIdx="0" presStyleCnt="4" custScaleX="91505" custScaleY="184027" custLinFactX="4426" custLinFactY="100000" custLinFactNeighborX="100000" custLinFactNeighborY="100401">
        <dgm:presLayoutVars>
          <dgm:bulletEnabled val="1"/>
        </dgm:presLayoutVars>
      </dgm:prSet>
      <dgm:spPr/>
    </dgm:pt>
    <dgm:pt modelId="{1BFB54D6-7FAF-46D3-967B-DCFB33CFEC6B}" type="pres">
      <dgm:prSet presAssocID="{1CE8BE48-08C3-48E2-B9EE-5DB783A0D10A}" presName="sibTrans" presStyleCnt="0"/>
      <dgm:spPr/>
    </dgm:pt>
    <dgm:pt modelId="{E4E95882-95C6-4938-9AC0-8C2BD2AD42B7}" type="pres">
      <dgm:prSet presAssocID="{2CE3816D-609B-4A84-A591-3D05D6800EF5}" presName="node" presStyleLbl="node1" presStyleIdx="1" presStyleCnt="4" custScaleX="91686" custScaleY="182129" custLinFactX="-7927" custLinFactNeighborX="-100000" custLinFactNeighborY="-2165">
        <dgm:presLayoutVars>
          <dgm:bulletEnabled val="1"/>
        </dgm:presLayoutVars>
      </dgm:prSet>
      <dgm:spPr/>
    </dgm:pt>
    <dgm:pt modelId="{3EB3BBDC-C1F4-4514-9D67-714C872FB08E}" type="pres">
      <dgm:prSet presAssocID="{86685BA7-C896-46D9-997A-B93843BF477D}" presName="sibTrans" presStyleCnt="0"/>
      <dgm:spPr/>
    </dgm:pt>
    <dgm:pt modelId="{5B84E572-064B-4F29-A3B8-7AFC32C706F5}" type="pres">
      <dgm:prSet presAssocID="{9BF60D08-3F66-4574-A759-C9C2B1BEA6F3}" presName="node" presStyleLbl="node1" presStyleIdx="2" presStyleCnt="4" custScaleX="94152" custScaleY="183073">
        <dgm:presLayoutVars>
          <dgm:bulletEnabled val="1"/>
        </dgm:presLayoutVars>
      </dgm:prSet>
      <dgm:spPr/>
    </dgm:pt>
    <dgm:pt modelId="{7338ADF9-0D97-4B9F-AB9D-3CC2EBF2641C}" type="pres">
      <dgm:prSet presAssocID="{B1616ACF-6A6E-4741-B0D9-5C6EBA563276}" presName="sibTrans" presStyleCnt="0"/>
      <dgm:spPr/>
    </dgm:pt>
    <dgm:pt modelId="{05C78885-767D-4E0E-96D5-1FF52A756F44}" type="pres">
      <dgm:prSet presAssocID="{BEFA5F32-F6BC-4189-A263-E7375CE9C23F}" presName="node" presStyleLbl="node1" presStyleIdx="3" presStyleCnt="4" custScaleX="93186" custScaleY="181195" custLinFactY="-100000" custLinFactNeighborX="464" custLinFactNeighborY="-100766">
        <dgm:presLayoutVars>
          <dgm:bulletEnabled val="1"/>
        </dgm:presLayoutVars>
      </dgm:prSet>
      <dgm:spPr/>
    </dgm:pt>
  </dgm:ptLst>
  <dgm:cxnLst>
    <dgm:cxn modelId="{4E873004-FD0D-4918-9438-8E93A31815A5}" srcId="{286809CC-B894-4F87-BAE9-AC70BDBC50EE}" destId="{BEFA5F32-F6BC-4189-A263-E7375CE9C23F}" srcOrd="3" destOrd="0" parTransId="{C1972F93-570D-4EA5-84EB-564FAB534015}" sibTransId="{8A8A20FC-E952-48D9-8327-ACEA53BF6A04}"/>
    <dgm:cxn modelId="{D8B1E731-C27C-4D80-8CFE-42EF26A4BB26}" type="presOf" srcId="{286809CC-B894-4F87-BAE9-AC70BDBC50EE}" destId="{B018CB24-EB49-4B5F-BC36-429DB98DF669}" srcOrd="0" destOrd="0" presId="urn:microsoft.com/office/officeart/2005/8/layout/default"/>
    <dgm:cxn modelId="{8E00ED65-B88F-4BFA-A731-9BE7484C1A27}" type="presOf" srcId="{9BF60D08-3F66-4574-A759-C9C2B1BEA6F3}" destId="{5B84E572-064B-4F29-A3B8-7AFC32C706F5}" srcOrd="0" destOrd="0" presId="urn:microsoft.com/office/officeart/2005/8/layout/default"/>
    <dgm:cxn modelId="{A7447F97-D9C1-4DC3-9DC8-3BCD300C76A6}" type="presOf" srcId="{2CE3816D-609B-4A84-A591-3D05D6800EF5}" destId="{E4E95882-95C6-4938-9AC0-8C2BD2AD42B7}" srcOrd="0" destOrd="0" presId="urn:microsoft.com/office/officeart/2005/8/layout/default"/>
    <dgm:cxn modelId="{00D287A7-5E40-46AB-950A-48F8B69EA86A}" srcId="{286809CC-B894-4F87-BAE9-AC70BDBC50EE}" destId="{2CE3816D-609B-4A84-A591-3D05D6800EF5}" srcOrd="1" destOrd="0" parTransId="{27669053-669C-45DB-9821-6884FAE1F65B}" sibTransId="{86685BA7-C896-46D9-997A-B93843BF477D}"/>
    <dgm:cxn modelId="{814BC6B2-C5A0-4391-808E-47DC364DEDAB}" srcId="{286809CC-B894-4F87-BAE9-AC70BDBC50EE}" destId="{362F152B-7C33-484C-B355-3F9B5EFF3779}" srcOrd="0" destOrd="0" parTransId="{1786B6ED-1C2A-47AD-89A3-3D2340D50FE5}" sibTransId="{1CE8BE48-08C3-48E2-B9EE-5DB783A0D10A}"/>
    <dgm:cxn modelId="{932E5FDF-B061-46E6-871B-9304414C5399}" type="presOf" srcId="{BEFA5F32-F6BC-4189-A263-E7375CE9C23F}" destId="{05C78885-767D-4E0E-96D5-1FF52A756F44}" srcOrd="0" destOrd="0" presId="urn:microsoft.com/office/officeart/2005/8/layout/default"/>
    <dgm:cxn modelId="{4E1FF0E6-70FE-449D-B585-5A7E6FED244C}" type="presOf" srcId="{362F152B-7C33-484C-B355-3F9B5EFF3779}" destId="{85BA4083-D1F4-4013-A9AB-FF043B0EEF4B}" srcOrd="0" destOrd="0" presId="urn:microsoft.com/office/officeart/2005/8/layout/default"/>
    <dgm:cxn modelId="{27694EFB-57B0-4558-BD5A-F59DA89A0BBE}" srcId="{286809CC-B894-4F87-BAE9-AC70BDBC50EE}" destId="{9BF60D08-3F66-4574-A759-C9C2B1BEA6F3}" srcOrd="2" destOrd="0" parTransId="{1E1A1EA9-3F66-4535-BFC4-6ECA56D82ED1}" sibTransId="{B1616ACF-6A6E-4741-B0D9-5C6EBA563276}"/>
    <dgm:cxn modelId="{4B2C62EA-0B0D-444C-B6D4-52C85AE2C151}" type="presParOf" srcId="{B018CB24-EB49-4B5F-BC36-429DB98DF669}" destId="{85BA4083-D1F4-4013-A9AB-FF043B0EEF4B}" srcOrd="0" destOrd="0" presId="urn:microsoft.com/office/officeart/2005/8/layout/default"/>
    <dgm:cxn modelId="{828017AE-3AA9-46B3-94FD-F90F42D9B62A}" type="presParOf" srcId="{B018CB24-EB49-4B5F-BC36-429DB98DF669}" destId="{1BFB54D6-7FAF-46D3-967B-DCFB33CFEC6B}" srcOrd="1" destOrd="0" presId="urn:microsoft.com/office/officeart/2005/8/layout/default"/>
    <dgm:cxn modelId="{42E9D482-2470-42B2-9018-AF5051BBAB3C}" type="presParOf" srcId="{B018CB24-EB49-4B5F-BC36-429DB98DF669}" destId="{E4E95882-95C6-4938-9AC0-8C2BD2AD42B7}" srcOrd="2" destOrd="0" presId="urn:microsoft.com/office/officeart/2005/8/layout/default"/>
    <dgm:cxn modelId="{BBB6535B-1CBC-4548-AB66-F0E5AE6A528F}" type="presParOf" srcId="{B018CB24-EB49-4B5F-BC36-429DB98DF669}" destId="{3EB3BBDC-C1F4-4514-9D67-714C872FB08E}" srcOrd="3" destOrd="0" presId="urn:microsoft.com/office/officeart/2005/8/layout/default"/>
    <dgm:cxn modelId="{73759E34-C662-4133-BA23-FA2A3B386D18}" type="presParOf" srcId="{B018CB24-EB49-4B5F-BC36-429DB98DF669}" destId="{5B84E572-064B-4F29-A3B8-7AFC32C706F5}" srcOrd="4" destOrd="0" presId="urn:microsoft.com/office/officeart/2005/8/layout/default"/>
    <dgm:cxn modelId="{7A6901CB-9459-4DA2-82D7-C7F3D3FD1F1F}" type="presParOf" srcId="{B018CB24-EB49-4B5F-BC36-429DB98DF669}" destId="{7338ADF9-0D97-4B9F-AB9D-3CC2EBF2641C}" srcOrd="5" destOrd="0" presId="urn:microsoft.com/office/officeart/2005/8/layout/default"/>
    <dgm:cxn modelId="{46CD9491-5F2D-422B-9BB5-344236D935F9}" type="presParOf" srcId="{B018CB24-EB49-4B5F-BC36-429DB98DF669}" destId="{05C78885-767D-4E0E-96D5-1FF52A756F4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A4083-D1F4-4013-A9AB-FF043B0EEF4B}">
      <dsp:nvSpPr>
        <dsp:cNvPr id="0" name=""/>
        <dsp:cNvSpPr/>
      </dsp:nvSpPr>
      <dsp:spPr>
        <a:xfrm>
          <a:off x="2615131" y="2983600"/>
          <a:ext cx="2253731" cy="2719506"/>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b="0" i="0" kern="1200" dirty="0">
            <a:latin typeface="+mj-lt"/>
          </a:endParaRPr>
        </a:p>
        <a:p>
          <a:pPr marL="0" lvl="0" indent="0" algn="ctr" defTabSz="800100">
            <a:lnSpc>
              <a:spcPct val="90000"/>
            </a:lnSpc>
            <a:spcBef>
              <a:spcPct val="0"/>
            </a:spcBef>
            <a:spcAft>
              <a:spcPct val="35000"/>
            </a:spcAft>
            <a:buNone/>
          </a:pPr>
          <a:endParaRPr lang="fr-FR" sz="1800" b="0" i="0" kern="1200" dirty="0">
            <a:latin typeface="+mj-lt"/>
          </a:endParaRPr>
        </a:p>
        <a:p>
          <a:pPr marL="0" lvl="0" indent="0" algn="ctr" defTabSz="800100">
            <a:lnSpc>
              <a:spcPct val="90000"/>
            </a:lnSpc>
            <a:spcBef>
              <a:spcPct val="0"/>
            </a:spcBef>
            <a:spcAft>
              <a:spcPct val="35000"/>
            </a:spcAft>
            <a:buNone/>
          </a:pPr>
          <a:endParaRPr lang="fr-FR" sz="1800" b="0" i="0" kern="1200" dirty="0">
            <a:latin typeface="+mj-lt"/>
          </a:endParaRPr>
        </a:p>
        <a:p>
          <a:pPr marL="0" lvl="0" indent="0" algn="ctr" defTabSz="800100">
            <a:lnSpc>
              <a:spcPct val="90000"/>
            </a:lnSpc>
            <a:spcBef>
              <a:spcPct val="0"/>
            </a:spcBef>
            <a:spcAft>
              <a:spcPct val="35000"/>
            </a:spcAft>
            <a:buNone/>
          </a:pPr>
          <a:r>
            <a:rPr lang="fr-FR" sz="1800" b="1" i="0" kern="1200" dirty="0">
              <a:latin typeface="+mj-lt"/>
            </a:rPr>
            <a:t>Parce que c'est une bonne affaire.</a:t>
          </a:r>
          <a:endParaRPr lang="fr-FR" sz="1400" b="0" i="0" kern="1200" dirty="0">
            <a:latin typeface="+mj-lt"/>
          </a:endParaRPr>
        </a:p>
        <a:p>
          <a:pPr marL="0" lvl="0" indent="0" algn="ctr" defTabSz="800100">
            <a:lnSpc>
              <a:spcPct val="90000"/>
            </a:lnSpc>
            <a:spcBef>
              <a:spcPct val="0"/>
            </a:spcBef>
            <a:spcAft>
              <a:spcPct val="35000"/>
            </a:spcAft>
            <a:buNone/>
          </a:pPr>
          <a:r>
            <a:rPr lang="fr-FR" sz="1400" b="0" i="0" kern="1200" dirty="0">
              <a:latin typeface="+mj-lt"/>
            </a:rPr>
            <a:t>La performance sociale est positivement corrélée à la performance financière, comme le montre l'étude MIX 2017 où les bonnes intentions rencontrent de bonnes affaires</a:t>
          </a:r>
        </a:p>
        <a:p>
          <a:pPr marL="0" lvl="0" indent="0" algn="ctr" defTabSz="800100">
            <a:lnSpc>
              <a:spcPct val="90000"/>
            </a:lnSpc>
            <a:spcBef>
              <a:spcPct val="0"/>
            </a:spcBef>
            <a:spcAft>
              <a:spcPct val="35000"/>
            </a:spcAft>
            <a:buNone/>
          </a:pPr>
          <a:endParaRPr lang="fr-FR" sz="1400" b="0" i="0" kern="1200" dirty="0">
            <a:latin typeface="+mj-lt"/>
          </a:endParaRPr>
        </a:p>
        <a:p>
          <a:pPr marL="0" lvl="0" indent="0" algn="ctr" defTabSz="800100">
            <a:lnSpc>
              <a:spcPct val="90000"/>
            </a:lnSpc>
            <a:spcBef>
              <a:spcPct val="0"/>
            </a:spcBef>
            <a:spcAft>
              <a:spcPct val="35000"/>
            </a:spcAft>
            <a:buNone/>
          </a:pPr>
          <a:endParaRPr lang="fr-FR" sz="1400" b="0" i="0" kern="1200" dirty="0">
            <a:latin typeface="+mj-lt"/>
          </a:endParaRPr>
        </a:p>
      </dsp:txBody>
      <dsp:txXfrm>
        <a:off x="2615131" y="2983600"/>
        <a:ext cx="2253731" cy="2719506"/>
      </dsp:txXfrm>
    </dsp:sp>
    <dsp:sp modelId="{E4E95882-95C6-4938-9AC0-8C2BD2AD42B7}">
      <dsp:nvSpPr>
        <dsp:cNvPr id="0" name=""/>
        <dsp:cNvSpPr/>
      </dsp:nvSpPr>
      <dsp:spPr>
        <a:xfrm>
          <a:off x="0" y="4152"/>
          <a:ext cx="2258189" cy="2691458"/>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j-lt"/>
            </a:rPr>
            <a:t>Par ce que avoir une mission n'est pas la même chose que l'accomplir.</a:t>
          </a:r>
        </a:p>
        <a:p>
          <a:pPr marL="0" lvl="0" indent="0" algn="ctr" defTabSz="800100">
            <a:lnSpc>
              <a:spcPct val="90000"/>
            </a:lnSpc>
            <a:spcBef>
              <a:spcPct val="0"/>
            </a:spcBef>
            <a:spcAft>
              <a:spcPct val="35000"/>
            </a:spcAft>
            <a:buNone/>
          </a:pPr>
          <a:r>
            <a:rPr lang="fr-FR" sz="1400" kern="1200" dirty="0">
              <a:latin typeface="+mj-lt"/>
            </a:rPr>
            <a:t>GPS s'assure que votre organisation fait ce qu'elle a l'intention de faire</a:t>
          </a:r>
          <a:endParaRPr lang="en-US" sz="1400" kern="1200" dirty="0">
            <a:latin typeface="+mj-lt"/>
          </a:endParaRPr>
        </a:p>
      </dsp:txBody>
      <dsp:txXfrm>
        <a:off x="0" y="4152"/>
        <a:ext cx="2258189" cy="2691458"/>
      </dsp:txXfrm>
    </dsp:sp>
    <dsp:sp modelId="{5B84E572-064B-4F29-A3B8-7AFC32C706F5}">
      <dsp:nvSpPr>
        <dsp:cNvPr id="0" name=""/>
        <dsp:cNvSpPr/>
      </dsp:nvSpPr>
      <dsp:spPr>
        <a:xfrm>
          <a:off x="4253" y="2987925"/>
          <a:ext cx="2318926" cy="2705408"/>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j-lt"/>
            </a:rPr>
            <a:t>Parce que la transparence de votre performance sociale est bonne pour votre réputation et la crédibilité du secteur.</a:t>
          </a:r>
          <a:endParaRPr lang="en-US" sz="1800" b="1" i="0" kern="1200" dirty="0">
            <a:latin typeface="+mj-lt"/>
          </a:endParaRPr>
        </a:p>
      </dsp:txBody>
      <dsp:txXfrm>
        <a:off x="4253" y="2987925"/>
        <a:ext cx="2318926" cy="2705408"/>
      </dsp:txXfrm>
    </dsp:sp>
    <dsp:sp modelId="{05C78885-767D-4E0E-96D5-1FF52A756F44}">
      <dsp:nvSpPr>
        <dsp:cNvPr id="0" name=""/>
        <dsp:cNvSpPr/>
      </dsp:nvSpPr>
      <dsp:spPr>
        <a:xfrm>
          <a:off x="2573729" y="34930"/>
          <a:ext cx="2295133" cy="2677656"/>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j-lt"/>
            </a:rPr>
            <a:t>Parce qu’elle permet de fidélise les clients et le personnel</a:t>
          </a:r>
          <a:endParaRPr lang="fr-FR" sz="1400" b="0" i="0" kern="1200" dirty="0">
            <a:latin typeface="+mj-lt"/>
          </a:endParaRPr>
        </a:p>
        <a:p>
          <a:pPr marL="0" lvl="0" indent="0" algn="ctr" defTabSz="800100">
            <a:lnSpc>
              <a:spcPct val="90000"/>
            </a:lnSpc>
            <a:spcBef>
              <a:spcPct val="0"/>
            </a:spcBef>
            <a:spcAft>
              <a:spcPct val="35000"/>
            </a:spcAft>
            <a:buNone/>
          </a:pPr>
          <a:r>
            <a:rPr lang="fr-FR" sz="1400" b="0" i="0" kern="1200" dirty="0">
              <a:latin typeface="+mj-lt"/>
            </a:rPr>
            <a:t>Des produits appropriés, transparents et équitables qui répondent aux besoins des clients aident également à fidéliser les clients. Des politiques RH solides encouragent la rétention du personnel</a:t>
          </a:r>
          <a:endParaRPr lang="en-US" sz="1400" b="0" i="0" kern="1200" dirty="0">
            <a:latin typeface="+mj-lt"/>
          </a:endParaRPr>
        </a:p>
      </dsp:txBody>
      <dsp:txXfrm>
        <a:off x="2573729" y="34930"/>
        <a:ext cx="2295133" cy="26776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AFD94-7119-494F-9FE4-3D366EECB779}" type="datetimeFigureOut">
              <a:rPr lang="fr-FR" smtClean="0"/>
              <a:pPr/>
              <a:t>08/02/2019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10F21-EF27-4376-B860-EE3A51877373}" type="slidenum">
              <a:rPr lang="fr-FR" smtClean="0"/>
              <a:pPr/>
              <a:t>‹#›</a:t>
            </a:fld>
            <a:endParaRPr lang="fr-FR"/>
          </a:p>
        </p:txBody>
      </p:sp>
    </p:spTree>
    <p:extLst>
      <p:ext uri="{BB962C8B-B14F-4D97-AF65-F5344CB8AC3E}">
        <p14:creationId xmlns:p14="http://schemas.microsoft.com/office/powerpoint/2010/main" val="99515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baseline="0" noProof="0"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330AF-D5FF-0049-BDEB-896ACE806F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58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fr-FR" dirty="0"/>
              <a:t>Ces normes couvrent toutes les parties de la gestion de la performance sociale. Il y a 19 normes qui sont organisées dans ces six dimensions. </a:t>
            </a:r>
          </a:p>
          <a:p>
            <a:pPr marL="0" marR="0" indent="0" algn="l" defTabSz="457200" rtl="0" eaLnBrk="1" fontAlgn="auto" latinLnBrk="0" hangingPunct="1">
              <a:lnSpc>
                <a:spcPct val="100000"/>
              </a:lnSpc>
              <a:spcBef>
                <a:spcPct val="0"/>
              </a:spcBef>
              <a:spcAft>
                <a:spcPts val="0"/>
              </a:spcAft>
              <a:buClrTx/>
              <a:buSzTx/>
              <a:buFontTx/>
              <a:buNone/>
              <a:tabLst/>
              <a:defRPr/>
            </a:pPr>
            <a:endParaRPr lang="fr-FR" dirty="0"/>
          </a:p>
          <a:p>
            <a:pPr marL="0" marR="0" indent="0" algn="l" defTabSz="457200" rtl="0" eaLnBrk="1" fontAlgn="auto" latinLnBrk="0" hangingPunct="1">
              <a:lnSpc>
                <a:spcPct val="100000"/>
              </a:lnSpc>
              <a:spcBef>
                <a:spcPct val="0"/>
              </a:spcBef>
              <a:spcAft>
                <a:spcPts val="0"/>
              </a:spcAft>
              <a:buClrTx/>
              <a:buSzTx/>
              <a:buFontTx/>
              <a:buNone/>
              <a:tabLst/>
              <a:defRPr/>
            </a:pPr>
            <a:r>
              <a:rPr lang="fr-FR" dirty="0"/>
              <a:t> La première dimension est de DEFINIR ET DE SUIVRE LES OBJECTIFS SOCIAUX et est basée sur l'analyse de la stratégie de l'institution et des protocoles de collecte des données.</a:t>
            </a:r>
          </a:p>
          <a:p>
            <a:pPr marL="0" marR="0" indent="0" algn="l" defTabSz="457200" rtl="0" eaLnBrk="1" fontAlgn="auto" latinLnBrk="0" hangingPunct="1">
              <a:lnSpc>
                <a:spcPct val="100000"/>
              </a:lnSpc>
              <a:spcBef>
                <a:spcPct val="0"/>
              </a:spcBef>
              <a:spcAft>
                <a:spcPts val="0"/>
              </a:spcAft>
              <a:buClrTx/>
              <a:buSzTx/>
              <a:buFontTx/>
              <a:buNone/>
              <a:tabLst/>
              <a:defRPr/>
            </a:pPr>
            <a:endParaRPr lang="fr-FR" dirty="0"/>
          </a:p>
          <a:p>
            <a:pPr marL="0" marR="0" indent="0" algn="l" defTabSz="457200" rtl="0" eaLnBrk="1" fontAlgn="auto" latinLnBrk="0" hangingPunct="1">
              <a:lnSpc>
                <a:spcPct val="100000"/>
              </a:lnSpc>
              <a:spcBef>
                <a:spcPct val="0"/>
              </a:spcBef>
              <a:spcAft>
                <a:spcPts val="0"/>
              </a:spcAft>
              <a:buClrTx/>
              <a:buSzTx/>
              <a:buFontTx/>
              <a:buNone/>
              <a:tabLst/>
              <a:defRPr/>
            </a:pPr>
            <a:r>
              <a:rPr lang="fr-FR" dirty="0"/>
              <a:t> La deuxième dimension est d'assurer l'engagement du conseil d'administration, la direction et les employés ayant des objectifs sociaux, à savoir que chaque partie analyse la façon dont l'institution travaille pour le bien-être des clients.</a:t>
            </a:r>
          </a:p>
          <a:p>
            <a:pPr marL="0" marR="0" indent="0" algn="l" defTabSz="457200" rtl="0" eaLnBrk="1" fontAlgn="auto" latinLnBrk="0" hangingPunct="1">
              <a:lnSpc>
                <a:spcPct val="100000"/>
              </a:lnSpc>
              <a:spcBef>
                <a:spcPct val="0"/>
              </a:spcBef>
              <a:spcAft>
                <a:spcPts val="0"/>
              </a:spcAft>
              <a:buClrTx/>
              <a:buSzTx/>
              <a:buFontTx/>
              <a:buNone/>
              <a:tabLst/>
              <a:defRPr/>
            </a:pPr>
            <a:endParaRPr lang="fr-FR" dirty="0"/>
          </a:p>
          <a:p>
            <a:pPr marL="0" marR="0" indent="0" algn="l" defTabSz="457200" rtl="0" eaLnBrk="1" fontAlgn="auto" latinLnBrk="0" hangingPunct="1">
              <a:lnSpc>
                <a:spcPct val="100000"/>
              </a:lnSpc>
              <a:spcBef>
                <a:spcPct val="0"/>
              </a:spcBef>
              <a:spcAft>
                <a:spcPts val="0"/>
              </a:spcAft>
              <a:buClrTx/>
              <a:buSzTx/>
              <a:buFontTx/>
              <a:buNone/>
              <a:tabLst/>
              <a:defRPr/>
            </a:pPr>
            <a:r>
              <a:rPr lang="fr-FR" dirty="0"/>
              <a:t> La troisième dimension se concentre sur la conception de produits, de services, de modèles et de canaux de distribution qui répondent aux besoins et aux préférences des clients. Cette dimension consiste à voir comment l'institution s'assure de connaître les besoins et les préférences de ses clients, puis d'adapter les produits et les canaux en assurant des services qui répondent aux souhaits des clients et qui apportent un changement positif dans leur vie.</a:t>
            </a:r>
          </a:p>
          <a:p>
            <a:pPr marL="0" marR="0" indent="0" algn="l" defTabSz="457200" rtl="0" eaLnBrk="1" fontAlgn="auto" latinLnBrk="0" hangingPunct="1">
              <a:lnSpc>
                <a:spcPct val="100000"/>
              </a:lnSpc>
              <a:spcBef>
                <a:spcPct val="0"/>
              </a:spcBef>
              <a:spcAft>
                <a:spcPts val="0"/>
              </a:spcAft>
              <a:buClrTx/>
              <a:buSzTx/>
              <a:buFontTx/>
              <a:buNone/>
              <a:tabLst/>
              <a:defRPr/>
            </a:pPr>
            <a:endParaRPr lang="fr-FR" dirty="0"/>
          </a:p>
          <a:p>
            <a:pPr marL="0" marR="0" indent="0" algn="l" defTabSz="457200" rtl="0" eaLnBrk="1" fontAlgn="auto" latinLnBrk="0" hangingPunct="1">
              <a:lnSpc>
                <a:spcPct val="100000"/>
              </a:lnSpc>
              <a:spcBef>
                <a:spcPct val="0"/>
              </a:spcBef>
              <a:spcAft>
                <a:spcPts val="0"/>
              </a:spcAft>
              <a:buClrTx/>
              <a:buSzTx/>
              <a:buFontTx/>
              <a:buNone/>
              <a:tabLst/>
              <a:defRPr/>
            </a:pPr>
            <a:r>
              <a:rPr lang="fr-FR" dirty="0"/>
              <a:t>Aujourd'hui l'univers des membres est très divers et chaque groupe a ses besoins et si nous voulons offrir les bons produits et services, l'étude permanente des préférences de nos membres est essentielle.</a:t>
            </a:r>
          </a:p>
          <a:p>
            <a:pPr marL="0" marR="0" indent="0" algn="l" defTabSz="457200" rtl="0" eaLnBrk="1" fontAlgn="auto" latinLnBrk="0" hangingPunct="1">
              <a:lnSpc>
                <a:spcPct val="100000"/>
              </a:lnSpc>
              <a:spcBef>
                <a:spcPct val="0"/>
              </a:spcBef>
              <a:spcAft>
                <a:spcPts val="0"/>
              </a:spcAft>
              <a:buClrTx/>
              <a:buSzTx/>
              <a:buFontTx/>
              <a:buNone/>
              <a:tabLst/>
              <a:defRPr/>
            </a:pPr>
            <a:endParaRPr lang="fr-FR" dirty="0"/>
          </a:p>
          <a:p>
            <a:pPr marL="0" marR="0" indent="0" algn="l" defTabSz="457200" rtl="0" eaLnBrk="1" fontAlgn="auto" latinLnBrk="0" hangingPunct="1">
              <a:lnSpc>
                <a:spcPct val="100000"/>
              </a:lnSpc>
              <a:spcBef>
                <a:spcPct val="0"/>
              </a:spcBef>
              <a:spcAft>
                <a:spcPts val="0"/>
              </a:spcAft>
              <a:buClrTx/>
              <a:buSzTx/>
              <a:buFontTx/>
              <a:buNone/>
              <a:tabLst/>
              <a:defRPr/>
            </a:pPr>
            <a:r>
              <a:rPr lang="fr-FR" dirty="0"/>
              <a:t> La quatrième dimension concerne le TRAITEMENT RESPONSABLE DES CLIENTS et la base est de s'assurer que les aspects minimaux sont respectés afin que l'organisation avec ses pratiques ne nuise pas à ses clients. Ces normes proviennent des principes de protection des clients de la Smart Campaign.</a:t>
            </a:r>
          </a:p>
          <a:p>
            <a:pPr marL="0" marR="0" indent="0" algn="l" defTabSz="457200" rtl="0" eaLnBrk="1" fontAlgn="auto" latinLnBrk="0" hangingPunct="1">
              <a:lnSpc>
                <a:spcPct val="100000"/>
              </a:lnSpc>
              <a:spcBef>
                <a:spcPct val="0"/>
              </a:spcBef>
              <a:spcAft>
                <a:spcPts val="0"/>
              </a:spcAft>
              <a:buClrTx/>
              <a:buSzTx/>
              <a:buFontTx/>
              <a:buNone/>
              <a:tabLst/>
              <a:defRPr/>
            </a:pPr>
            <a:r>
              <a:rPr lang="fr-FR" dirty="0"/>
              <a:t>Nous nous référons à la prévention du surendettement, la transparence, le traitement équitable et le respect des clients, comment gérer la confidentialité des données des clients et comment est le mécanisme de résolution des plaintes.</a:t>
            </a:r>
          </a:p>
          <a:p>
            <a:pPr marL="0" marR="0" indent="0" algn="l" defTabSz="457200" rtl="0" eaLnBrk="1" fontAlgn="auto" latinLnBrk="0" hangingPunct="1">
              <a:lnSpc>
                <a:spcPct val="100000"/>
              </a:lnSpc>
              <a:spcBef>
                <a:spcPct val="0"/>
              </a:spcBef>
              <a:spcAft>
                <a:spcPts val="0"/>
              </a:spcAft>
              <a:buClrTx/>
              <a:buSzTx/>
              <a:buFontTx/>
              <a:buNone/>
              <a:tabLst/>
              <a:defRPr/>
            </a:pPr>
            <a:endParaRPr lang="fr-FR" dirty="0"/>
          </a:p>
          <a:p>
            <a:pPr marL="0" marR="0" indent="0" algn="l" defTabSz="457200" rtl="0" eaLnBrk="1" fontAlgn="auto" latinLnBrk="0" hangingPunct="1">
              <a:lnSpc>
                <a:spcPct val="100000"/>
              </a:lnSpc>
              <a:spcBef>
                <a:spcPct val="0"/>
              </a:spcBef>
              <a:spcAft>
                <a:spcPts val="0"/>
              </a:spcAft>
              <a:buClrTx/>
              <a:buSzTx/>
              <a:buFontTx/>
              <a:buNone/>
              <a:tabLst/>
              <a:defRPr/>
            </a:pPr>
            <a:r>
              <a:rPr lang="fr-FR" dirty="0"/>
              <a:t> La dimension 5 fait référence au traitement responsable des employés puisque chaque IF doit assurer des conditions de travail décentes et ne pas nuire à ses employés. Assurer un bon environnement de travail et avoir du personnel motivé et formé contribue à un meilleur service et le membre se sent satisfait et satisfait de l'institution, avec sa coopérative. Ces normes ont été conçues avec l'Organisation internationale du travail de l'OIT)</a:t>
            </a:r>
          </a:p>
          <a:p>
            <a:pPr marL="0" marR="0" indent="0" algn="l" defTabSz="457200" rtl="0" eaLnBrk="1" fontAlgn="auto" latinLnBrk="0" hangingPunct="1">
              <a:lnSpc>
                <a:spcPct val="100000"/>
              </a:lnSpc>
              <a:spcBef>
                <a:spcPct val="0"/>
              </a:spcBef>
              <a:spcAft>
                <a:spcPts val="0"/>
              </a:spcAft>
              <a:buClrTx/>
              <a:buSzTx/>
              <a:buFontTx/>
              <a:buNone/>
              <a:tabLst/>
              <a:defRPr/>
            </a:pPr>
            <a:endParaRPr lang="fr-FR" dirty="0"/>
          </a:p>
          <a:p>
            <a:pPr marL="0" marR="0" indent="0" algn="l" defTabSz="457200" rtl="0" eaLnBrk="1" fontAlgn="auto" latinLnBrk="0" hangingPunct="1">
              <a:lnSpc>
                <a:spcPct val="100000"/>
              </a:lnSpc>
              <a:spcBef>
                <a:spcPct val="0"/>
              </a:spcBef>
              <a:spcAft>
                <a:spcPts val="0"/>
              </a:spcAft>
              <a:buClrTx/>
              <a:buSzTx/>
              <a:buFontTx/>
              <a:buNone/>
              <a:tabLst/>
              <a:defRPr/>
            </a:pPr>
            <a:r>
              <a:rPr lang="fr-FR" dirty="0"/>
              <a:t> Et enfin, nous avons la dimension 6 qui est basée sur l'équilibre entre la performance sociale et financière. Le fondement de cette dimension est que la performance financière est un moyen et non l'objectif principal d'une institution à double objectif.</a:t>
            </a:r>
          </a:p>
          <a:p>
            <a:pPr marL="0" marR="0" indent="0" algn="l" defTabSz="457200" rtl="0" eaLnBrk="1" fontAlgn="auto" latinLnBrk="0" hangingPunct="1">
              <a:lnSpc>
                <a:spcPct val="100000"/>
              </a:lnSpc>
              <a:spcBef>
                <a:spcPct val="0"/>
              </a:spcBef>
              <a:spcAft>
                <a:spcPts val="0"/>
              </a:spcAft>
              <a:buClrTx/>
              <a:buSzTx/>
              <a:buFontTx/>
              <a:buNone/>
              <a:tabLst/>
              <a:defRPr/>
            </a:pPr>
            <a:r>
              <a:rPr lang="fr-FR" dirty="0"/>
              <a:t>Il est analysé:</a:t>
            </a:r>
          </a:p>
          <a:p>
            <a:pPr marL="0" marR="0" indent="0" algn="l" defTabSz="457200" rtl="0" eaLnBrk="1" fontAlgn="auto" latinLnBrk="0" hangingPunct="1">
              <a:lnSpc>
                <a:spcPct val="100000"/>
              </a:lnSpc>
              <a:spcBef>
                <a:spcPct val="0"/>
              </a:spcBef>
              <a:spcAft>
                <a:spcPts val="0"/>
              </a:spcAft>
              <a:buClrTx/>
              <a:buSzTx/>
              <a:buFontTx/>
              <a:buNone/>
              <a:tabLst/>
              <a:defRPr/>
            </a:pPr>
            <a:r>
              <a:rPr lang="fr-FR" dirty="0"/>
              <a:t>- Comment l'organisation prévoit une croissance responsable</a:t>
            </a:r>
          </a:p>
          <a:p>
            <a:pPr marL="0" marR="0" indent="0" algn="l" defTabSz="457200" rtl="0" eaLnBrk="1" fontAlgn="auto" latinLnBrk="0" hangingPunct="1">
              <a:lnSpc>
                <a:spcPct val="100000"/>
              </a:lnSpc>
              <a:spcBef>
                <a:spcPct val="0"/>
              </a:spcBef>
              <a:spcAft>
                <a:spcPts val="0"/>
              </a:spcAft>
              <a:buClrTx/>
              <a:buSzTx/>
              <a:buFontTx/>
              <a:buNone/>
              <a:tabLst/>
              <a:defRPr/>
            </a:pPr>
            <a:r>
              <a:rPr lang="fr-FR" dirty="0"/>
              <a:t>- Quel type d'investisseurs l'institution recherche-t-elle? Lorsqu'une IMF a des prêts externes, il faut s'assurer que les demandes des investisseurs ne mettent pas en péril la mission de l'institution.</a:t>
            </a:r>
          </a:p>
          <a:p>
            <a:pPr marL="0" marR="0" indent="0" algn="l" defTabSz="457200" rtl="0" eaLnBrk="1" fontAlgn="auto" latinLnBrk="0" hangingPunct="1">
              <a:lnSpc>
                <a:spcPct val="100000"/>
              </a:lnSpc>
              <a:spcBef>
                <a:spcPct val="0"/>
              </a:spcBef>
              <a:spcAft>
                <a:spcPts val="0"/>
              </a:spcAft>
              <a:buClrTx/>
              <a:buSzTx/>
              <a:buFontTx/>
              <a:buNone/>
              <a:tabLst/>
              <a:defRPr/>
            </a:pPr>
            <a:r>
              <a:rPr lang="fr-FR" dirty="0"/>
              <a:t>- Comment sont fixés les prix, c'est-à-dire: le taux d'intérêt et les commissions et si l'on recherche l'équilibre entre la viabilité financière de l'institution et le bien-être des clients.</a:t>
            </a:r>
          </a:p>
          <a:p>
            <a:pPr marL="0" marR="0" indent="0" algn="l" defTabSz="457200" rtl="0" eaLnBrk="1" fontAlgn="auto" latinLnBrk="0" hangingPunct="1">
              <a:lnSpc>
                <a:spcPct val="100000"/>
              </a:lnSpc>
              <a:spcBef>
                <a:spcPct val="0"/>
              </a:spcBef>
              <a:spcAft>
                <a:spcPts val="0"/>
              </a:spcAft>
              <a:buClrTx/>
              <a:buSzTx/>
              <a:buFontTx/>
              <a:buNone/>
              <a:tabLst/>
              <a:defRPr/>
            </a:pPr>
            <a:r>
              <a:rPr lang="fr-FR" dirty="0"/>
              <a:t>-Enfin, nous analysons comment la rémunération du top management est fixée. Par exemple, si la différence entre le salaire le plus élevé et le salaire le plus bas est analysée.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B0D5F-21B6-40C5-917A-E32C3CEA1FD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95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vraiment le résultat d’un travail collaboratif avec des institutions du terrain et différents acteurs du secteurs </a:t>
            </a:r>
          </a:p>
        </p:txBody>
      </p:sp>
      <p:sp>
        <p:nvSpPr>
          <p:cNvPr id="4" name="Espace réservé du numéro de diapositive 3"/>
          <p:cNvSpPr>
            <a:spLocks noGrp="1"/>
          </p:cNvSpPr>
          <p:nvPr>
            <p:ph type="sldNum" sz="quarter" idx="10"/>
          </p:nvPr>
        </p:nvSpPr>
        <p:spPr/>
        <p:txBody>
          <a:bodyPr/>
          <a:lstStyle/>
          <a:p>
            <a:fld id="{9F6B0D5F-21B6-40C5-917A-E32C3CEA1FDD}" type="slidenum">
              <a:rPr lang="fr-FR" smtClean="0"/>
              <a:t>20</a:t>
            </a:fld>
            <a:endParaRPr lang="fr-FR"/>
          </a:p>
        </p:txBody>
      </p:sp>
    </p:spTree>
    <p:extLst>
      <p:ext uri="{BB962C8B-B14F-4D97-AF65-F5344CB8AC3E}">
        <p14:creationId xmlns:p14="http://schemas.microsoft.com/office/powerpoint/2010/main" val="197411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r>
              <a:rPr lang="fr-FR" b="1" dirty="0"/>
              <a:t>SPI4 c’est un outil de gestion</a:t>
            </a:r>
          </a:p>
          <a:p>
            <a:endParaRPr lang="fr-FR" dirty="0"/>
          </a:p>
          <a:p>
            <a:r>
              <a:rPr lang="fr-FR" dirty="0"/>
              <a:t>Le SPI4 est le premier et le seul outil d'audit social entièrement aligné sur les Standards Universels GDS ... Le SPI4 est un outil standard pour le secteur, offrant un langage commun dans l'évaluation de la performance sociale, et une feuille de route pour améliorer les pratiques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SPI4 c’est un outil de collecte de données </a:t>
            </a:r>
          </a:p>
          <a:p>
            <a:endParaRPr lang="fr-FR" dirty="0"/>
          </a:p>
          <a:p>
            <a:r>
              <a:rPr lang="fr-FR" dirty="0"/>
              <a:t>C’est aussi un outil indiqué pour la collecte de données. Les différents acteurs du secteur peuvent l'utiliser comme source unique pour collecter des données sociales.</a:t>
            </a:r>
          </a:p>
          <a:p>
            <a:endParaRPr lang="fr-FR" dirty="0"/>
          </a:p>
          <a:p>
            <a:endParaRPr lang="fr-FR" dirty="0"/>
          </a:p>
          <a:p>
            <a:r>
              <a:rPr lang="fr-FR" dirty="0"/>
              <a:t>C'est un outil qui peut être personnalisé. Nous prenons en compte le fait que toutes les IMF ne sont pas égales, qu'elles ont des missions et des objectifs sociaux différents.</a:t>
            </a:r>
          </a:p>
          <a:p>
            <a:r>
              <a:rPr lang="fr-FR" dirty="0"/>
              <a:t>C'est un outil de collecte de données sociales: SPI4 offre la possibilité à l'institution financière (IF) de considérer ses «états sociaux» avec ses «états financiers».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C'est aussi un outil pour la préparation des rapports sociaux (cet outil permet de standardiser et de faciliter la création de rapports, cela aidera à réduire le temps de travail chaque fois qu'ils doivent rendre des comptes aux investisseurs ou autres acteurs).</a:t>
            </a:r>
          </a:p>
          <a:p>
            <a:endParaRPr lang="fr-FR" dirty="0"/>
          </a:p>
          <a:p>
            <a:r>
              <a:rPr lang="fr-FR" dirty="0"/>
              <a:t>Finalement, SPI4 est un outil d’évaluation de la PS. C’est un outil d'auto-évaluation qui a été conçu pour aider les IF à générer leurs propres informations sur la performance sociale, identifier les lacunes et prendre des mesures pour améliorer le cas échéant.</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2998D-49FE-D241-BD8C-983E18E39F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297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Car c’est aussi un outil qui permet de simplifier le </a:t>
            </a:r>
            <a:r>
              <a:rPr lang="fr-FR" dirty="0" err="1"/>
              <a:t>reporting</a:t>
            </a:r>
            <a:r>
              <a:rPr lang="fr-FR" dirty="0"/>
              <a:t>:</a:t>
            </a:r>
          </a:p>
          <a:p>
            <a:endParaRPr lang="fr-FR" dirty="0"/>
          </a:p>
          <a:p>
            <a:r>
              <a:rPr lang="fr-FR" dirty="0"/>
              <a:t>Une des raisons pour lesquelles les membres du SPTF ont demandé un outil de </a:t>
            </a:r>
            <a:r>
              <a:rPr lang="fr-FR" dirty="0" err="1"/>
              <a:t>reporting</a:t>
            </a:r>
            <a:r>
              <a:rPr lang="fr-FR" dirty="0"/>
              <a:t> unique et pourquoi les initiatives RIF (Rural Finance Institutions) ont travaillé ensemble pour rendre cela possible, c’est parce que les exigences pour les IMF ont considérablement augmenté ces dernières années, en matière de </a:t>
            </a:r>
            <a:r>
              <a:rPr lang="fr-FR" dirty="0" err="1"/>
              <a:t>reporting</a:t>
            </a:r>
            <a:r>
              <a:rPr lang="fr-FR" dirty="0"/>
              <a:t> social. </a:t>
            </a:r>
          </a:p>
          <a:p>
            <a:endParaRPr lang="fr-FR" dirty="0"/>
          </a:p>
          <a:p>
            <a:r>
              <a:rPr lang="fr-FR" dirty="0"/>
              <a:t>Il y a 2 ans, le MIX a mené une enquête pour voir combien de temps les IMF consacraient dans l’élaboration de rapports à divers donateurs, investisseurs, réseaux, etc. L'étude MIX a révélé que l'IMF passaient en moyenne 60 jours d'un membre du personnel pour satisfaire aux obligations de </a:t>
            </a:r>
            <a:r>
              <a:rPr lang="fr-FR" dirty="0" err="1"/>
              <a:t>reporting</a:t>
            </a:r>
            <a:r>
              <a:rPr lang="fr-FR" dirty="0"/>
              <a:t> et de </a:t>
            </a:r>
            <a:r>
              <a:rPr lang="fr-FR" dirty="0" err="1"/>
              <a:t>reporting</a:t>
            </a:r>
            <a:r>
              <a:rPr lang="fr-FR" dirty="0"/>
              <a:t>. C’est </a:t>
            </a:r>
            <a:r>
              <a:rPr lang="fr-FR" dirty="0" err="1"/>
              <a:t>beacoup</a:t>
            </a:r>
            <a:r>
              <a:rPr lang="fr-FR" dirty="0"/>
              <a:t> de temps! </a:t>
            </a:r>
          </a:p>
          <a:p>
            <a:endParaRPr lang="fr-FR" dirty="0"/>
          </a:p>
          <a:p>
            <a:r>
              <a:rPr lang="fr-FR" dirty="0"/>
              <a:t>Donc la promotion des Standards Universel de GPS, et l'adoption de SPI4 devrait réduire considérablement le nombre de différents rapports chaque IMF doit remplir, car ils doivent simplement remplir le SPI4 puis partager les informations avec tous les groupes ayant un intérêt dans ces rapports de performance sociale. </a:t>
            </a:r>
          </a:p>
        </p:txBody>
      </p:sp>
      <p:sp>
        <p:nvSpPr>
          <p:cNvPr id="4" name="Espace réservé du numéro de diapositive 3"/>
          <p:cNvSpPr>
            <a:spLocks noGrp="1"/>
          </p:cNvSpPr>
          <p:nvPr>
            <p:ph type="sldNum" sz="quarter" idx="10"/>
          </p:nvPr>
        </p:nvSpPr>
        <p:spPr/>
        <p:txBody>
          <a:bodyPr/>
          <a:lstStyle/>
          <a:p>
            <a:fld id="{9F6B0D5F-21B6-40C5-917A-E32C3CEA1FDD}" type="slidenum">
              <a:rPr lang="fr-FR" smtClean="0"/>
              <a:t>22</a:t>
            </a:fld>
            <a:endParaRPr lang="fr-FR"/>
          </a:p>
        </p:txBody>
      </p:sp>
    </p:spTree>
    <p:extLst>
      <p:ext uri="{BB962C8B-B14F-4D97-AF65-F5344CB8AC3E}">
        <p14:creationId xmlns:p14="http://schemas.microsoft.com/office/powerpoint/2010/main" val="239930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dirty="0"/>
              <a:t>Pourquoi utiliser SPI4?</a:t>
            </a:r>
          </a:p>
          <a:p>
            <a:endParaRPr lang="fr-FR" dirty="0"/>
          </a:p>
          <a:p>
            <a:r>
              <a:rPr lang="fr-FR" dirty="0"/>
              <a:t>Pour apprendre et améliorer:</a:t>
            </a:r>
          </a:p>
          <a:p>
            <a:r>
              <a:rPr lang="fr-FR" dirty="0"/>
              <a:t>SPI4 vous permettra d'apprendre ce que sont les normes universelles GDS et vous aidera à connaître vos points forts et les points à améliorer. C'est un outil complet d'apprentissage et de gestion.</a:t>
            </a:r>
          </a:p>
          <a:p>
            <a:r>
              <a:rPr lang="fr-FR" dirty="0"/>
              <a:t>Parcourez les 6 dimensions et apprenez à vous mesurer et à vous positionner sur les pratiques essentielles à la bonne gestion de la performance sociale.</a:t>
            </a:r>
          </a:p>
          <a:p>
            <a:endParaRPr lang="fr-FR" dirty="0"/>
          </a:p>
          <a:p>
            <a:r>
              <a:rPr lang="fr-FR" dirty="0"/>
              <a:t>Parce que cela réduit la charge de travail dans les rapports:</a:t>
            </a:r>
          </a:p>
          <a:p>
            <a:r>
              <a:rPr lang="fr-FR" dirty="0"/>
              <a:t>SPI4 est un secteur d'outils standard et les intervenants de l'industrie de plus en plus différents (bailleurs de fonds, les investisseurs, les fournisseurs d'assistance technique, les régulateurs, les noteurs) demander la collecte d'informations à partir de DS. Les différents acteurs du secteur commencent à l'utiliser comme source unique de collecte de données sociales, ce qui permettra aux IF de gagner du temps lors de la collecte d'informations, de se concentrer sur l'analyse et la définition d'une stratégie d'amélioration.</a:t>
            </a:r>
          </a:p>
          <a:p>
            <a:endParaRPr lang="fr-FR" dirty="0"/>
          </a:p>
          <a:p>
            <a:r>
              <a:rPr lang="fr-FR" dirty="0"/>
              <a:t>Augmentez la qualité des données DS:</a:t>
            </a:r>
          </a:p>
          <a:p>
            <a:r>
              <a:rPr lang="fr-FR" dirty="0"/>
              <a:t>En utilisant le même outil de collecte de données et en revendiquant les mêmes données, la complétude et l'exactitude complètes et complètes seront améliorées au fil du temps. C'est une source commune pour la collecte de données sociales</a:t>
            </a:r>
          </a:p>
          <a:p>
            <a:endParaRPr lang="fr-FR" dirty="0"/>
          </a:p>
          <a:p>
            <a:r>
              <a:rPr lang="fr-FR" dirty="0"/>
              <a:t>Améliorer les repères:</a:t>
            </a:r>
          </a:p>
          <a:p>
            <a:r>
              <a:rPr lang="fr-FR" dirty="0"/>
              <a:t>Cela permettra d'améliorer la qualité des données et d'améliorer les indicateurs de performance sociale (repères). SPI4 aide les IMF à gérer leur performance sociale, à gagner du temps dans la préparation de rapports et de rapports, et utilise ce temps pour améliorer les pratiques, progresser et mieux servir leurs clients finaux.</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B0D5F-21B6-40C5-917A-E32C3CEA1FD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04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a:t>Effectuer un audit SPI4 génère de nombreux résultats (plusieurs rapports)  alors une fois que nous avons terminé, que pouvons-nous faire avec les résultats?</a:t>
            </a:r>
          </a:p>
          <a:p>
            <a:endParaRPr lang="fr-FR" dirty="0"/>
          </a:p>
          <a:p>
            <a:r>
              <a:rPr lang="fr-FR" dirty="0"/>
              <a:t>Comment utiliser les résultats?</a:t>
            </a:r>
          </a:p>
          <a:p>
            <a:r>
              <a:rPr lang="fr-FR" dirty="0"/>
              <a:t>D’une part on va les utiliser en interne, et d’autre part en externe:</a:t>
            </a:r>
          </a:p>
          <a:p>
            <a:endParaRPr lang="fr-FR" dirty="0"/>
          </a:p>
          <a:p>
            <a:r>
              <a:rPr lang="fr-FR" dirty="0"/>
              <a:t>En interne:</a:t>
            </a:r>
          </a:p>
          <a:p>
            <a:endParaRPr lang="fr-FR" dirty="0"/>
          </a:p>
          <a:p>
            <a:r>
              <a:rPr lang="fr-FR" dirty="0"/>
              <a:t>-Une fois que vous avez les résultats, vous pouvez organiser une réunion / atelier pour présenter les résultats à tous les employés (s’il s’agit d’une auto </a:t>
            </a:r>
            <a:r>
              <a:rPr lang="fr-FR" dirty="0" err="1"/>
              <a:t>evaluation</a:t>
            </a:r>
            <a:r>
              <a:rPr lang="fr-FR" dirty="0"/>
              <a:t>) ou à la direction, s’il s’agit d’une ASA, et présenter les priorités et le plan d'action. </a:t>
            </a:r>
          </a:p>
          <a:p>
            <a:endParaRPr lang="fr-FR" dirty="0"/>
          </a:p>
          <a:p>
            <a:r>
              <a:rPr lang="fr-FR" dirty="0"/>
              <a:t>-Utilisez les résultats pour hiérarchiser les points faibles que vous avait identifié. Il est important de prioriser ses points (on ne peux pas aborder tout à la fois). Il faut donc les introduire dans la planification stratégique et suivre les améliorations au fil du temps.</a:t>
            </a:r>
          </a:p>
          <a:p>
            <a:endParaRPr lang="fr-FR" dirty="0"/>
          </a:p>
          <a:p>
            <a:r>
              <a:rPr lang="fr-FR" dirty="0"/>
              <a:t>- Comparer vos résultats au benchmark (</a:t>
            </a:r>
            <a:r>
              <a:rPr lang="fr-FR" dirty="0" err="1"/>
              <a:t>bdd</a:t>
            </a:r>
            <a:r>
              <a:rPr lang="fr-FR" dirty="0"/>
              <a:t> cerise sur le site) cela vous aidera à voir ou vous vous situez par rapport à vos groupes de pairs (cela peux d’</a:t>
            </a:r>
            <a:r>
              <a:rPr lang="fr-FR" dirty="0" err="1"/>
              <a:t>ailleur</a:t>
            </a:r>
            <a:r>
              <a:rPr lang="fr-FR" dirty="0"/>
              <a:t> être </a:t>
            </a:r>
            <a:r>
              <a:rPr lang="fr-FR" dirty="0" err="1"/>
              <a:t>comuniqué</a:t>
            </a:r>
            <a:r>
              <a:rPr lang="fr-FR" dirty="0"/>
              <a:t> en externe) </a:t>
            </a:r>
          </a:p>
          <a:p>
            <a:endParaRPr lang="fr-FR" dirty="0"/>
          </a:p>
          <a:p>
            <a:r>
              <a:rPr lang="fr-FR" dirty="0"/>
              <a:t>En externe:</a:t>
            </a:r>
          </a:p>
          <a:p>
            <a:r>
              <a:rPr lang="fr-FR" dirty="0"/>
              <a:t> De nombreuses IMF utilisent également les résultats de SPI4 comme base pour des discussions avec des investisseurs ou des partenaires. Ils peuvent utiliser un résumé du rapport, pour communiquer sur leurs performances sociales (rapports annuels) ... il peut être utilisé pour produire le « état social » annuel de la FI (de la même manière qui produit états financiers annuels).</a:t>
            </a:r>
          </a:p>
          <a:p>
            <a:r>
              <a:rPr lang="fr-FR" dirty="0"/>
              <a:t> Cette communication en externe peut contribuer à sensibiliser sur les performances sociales, promouvoir la transparence dans le secteur et améliorer la réputation de votre établissement.</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10F21-EF27-4376-B860-EE3A518773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67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29</a:t>
            </a:fld>
            <a:endParaRPr lang="fr-FR"/>
          </a:p>
        </p:txBody>
      </p:sp>
    </p:spTree>
    <p:extLst>
      <p:ext uri="{BB962C8B-B14F-4D97-AF65-F5344CB8AC3E}">
        <p14:creationId xmlns:p14="http://schemas.microsoft.com/office/powerpoint/2010/main" val="315269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62500" lnSpcReduction="20000"/>
          </a:bodyPr>
          <a:lstStyle/>
          <a:p>
            <a:r>
              <a:rPr lang="fr-FR" sz="1200" b="0" i="0" kern="1200" dirty="0">
                <a:solidFill>
                  <a:schemeClr val="tx1"/>
                </a:solidFill>
                <a:effectLst/>
                <a:latin typeface="+mn-lt"/>
                <a:ea typeface="+mn-ea"/>
                <a:cs typeface="+mn-cs"/>
              </a:rPr>
              <a:t>Dans le secteur de la microfinance, on définit les performances sociales comme la traduction effective de la mission sociale de l’IMF.</a:t>
            </a:r>
          </a:p>
          <a:p>
            <a:r>
              <a:rPr lang="fr-FR" sz="1200" b="0" i="0" kern="1200" dirty="0">
                <a:solidFill>
                  <a:schemeClr val="tx1"/>
                </a:solidFill>
                <a:effectLst/>
                <a:latin typeface="+mn-lt"/>
                <a:ea typeface="+mn-ea"/>
                <a:cs typeface="+mn-cs"/>
              </a:rPr>
              <a:t>Cela s’analyse dans la chaine depuis les intentions (missions, objectifs), les actions entreprises (mise en place de politiques, procédures, systèmes internes, produits et services, etc.), les mesures correctives et le suivi des résultats. Les performances sociales se mesurent à partir des éléments internes à l’IMF (processus).</a:t>
            </a:r>
          </a:p>
          <a:p>
            <a:r>
              <a:rPr lang="fr-FR" sz="1200" b="0" i="0" kern="1200" dirty="0">
                <a:solidFill>
                  <a:schemeClr val="tx1"/>
                </a:solidFill>
                <a:effectLst/>
                <a:latin typeface="+mn-lt"/>
                <a:ea typeface="+mn-ea"/>
                <a:cs typeface="+mn-cs"/>
              </a:rPr>
              <a:t>Au-delà de leur vocation de développement spécifique, consistant à « faire du bien » (« </a:t>
            </a:r>
            <a:r>
              <a:rPr lang="fr-FR" sz="1200" b="0" i="1" kern="1200" dirty="0">
                <a:solidFill>
                  <a:schemeClr val="tx1"/>
                </a:solidFill>
                <a:effectLst/>
                <a:latin typeface="+mn-lt"/>
                <a:ea typeface="+mn-ea"/>
                <a:cs typeface="+mn-cs"/>
              </a:rPr>
              <a:t>do good</a:t>
            </a:r>
            <a:r>
              <a:rPr lang="fr-FR" sz="1200" b="0" i="0" kern="1200" dirty="0">
                <a:solidFill>
                  <a:schemeClr val="tx1"/>
                </a:solidFill>
                <a:effectLst/>
                <a:latin typeface="+mn-lt"/>
                <a:ea typeface="+mn-ea"/>
                <a:cs typeface="+mn-cs"/>
              </a:rPr>
              <a:t> »), les IMF doivent aussi prendre garde à leur responsabilité sociale, c'est-à-dire à « ne pas faire de mal » (« </a:t>
            </a:r>
            <a:r>
              <a:rPr lang="fr-FR" sz="1200" b="0" i="1" kern="1200" dirty="0">
                <a:solidFill>
                  <a:schemeClr val="tx1"/>
                </a:solidFill>
                <a:effectLst/>
                <a:latin typeface="+mn-lt"/>
                <a:ea typeface="+mn-ea"/>
                <a:cs typeface="+mn-cs"/>
              </a:rPr>
              <a:t>do no </a:t>
            </a:r>
            <a:r>
              <a:rPr lang="fr-FR" sz="1200" b="0" i="1" kern="1200" dirty="0" err="1">
                <a:solidFill>
                  <a:schemeClr val="tx1"/>
                </a:solidFill>
                <a:effectLst/>
                <a:latin typeface="+mn-lt"/>
                <a:ea typeface="+mn-ea"/>
                <a:cs typeface="+mn-cs"/>
              </a:rPr>
              <a:t>harm</a:t>
            </a:r>
            <a:r>
              <a:rPr lang="fr-FR" sz="1200" b="0" i="0" kern="1200" dirty="0">
                <a:solidFill>
                  <a:schemeClr val="tx1"/>
                </a:solidFill>
                <a:effectLst/>
                <a:latin typeface="+mn-lt"/>
                <a:ea typeface="+mn-ea"/>
                <a:cs typeface="+mn-cs"/>
              </a:rPr>
              <a:t>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Cette flèche représente les différentes éléments de la performance sociale et comment ils s'articulent entre eux.</a:t>
            </a:r>
          </a:p>
          <a:p>
            <a:endParaRPr lang="fr-FR" sz="1200" b="0" i="0" kern="1200" dirty="0">
              <a:solidFill>
                <a:schemeClr val="tx1"/>
              </a:solidFill>
              <a:effectLst/>
              <a:latin typeface="+mn-lt"/>
              <a:ea typeface="+mn-ea"/>
              <a:cs typeface="+mn-cs"/>
            </a:endParaRPr>
          </a:p>
          <a:p>
            <a:pPr marL="171450" indent="-171450">
              <a:buFontTx/>
              <a:buChar char="-"/>
            </a:pPr>
            <a:r>
              <a:rPr lang="fr-FR" sz="1200" b="0" i="0" kern="1200" dirty="0">
                <a:solidFill>
                  <a:schemeClr val="tx1"/>
                </a:solidFill>
                <a:effectLst/>
                <a:latin typeface="+mn-lt"/>
                <a:ea typeface="+mn-ea"/>
                <a:cs typeface="+mn-cs"/>
              </a:rPr>
              <a:t>Mission et objectifs: c’est la finalité de l'institution, c'est-à-dire les objectifs sociaux qu'elle veut atteindre. Les composantes d’une mission sont: </a:t>
            </a:r>
          </a:p>
          <a:p>
            <a:pPr marL="1076325" lvl="2" indent="-444500">
              <a:lnSpc>
                <a:spcPct val="130000"/>
              </a:lnSpc>
              <a:buClr>
                <a:schemeClr val="tx2"/>
              </a:buClr>
              <a:buSzPct val="100000"/>
              <a:buFont typeface="Wingdings" pitchFamily="2" charset="2"/>
              <a:buChar char="è"/>
              <a:defRPr/>
            </a:pPr>
            <a:r>
              <a:rPr lang="fr-FR" sz="2200" b="1" kern="1200" dirty="0">
                <a:solidFill>
                  <a:schemeClr val="accent5"/>
                </a:solidFill>
                <a:latin typeface="+mn-lt"/>
                <a:ea typeface="+mn-ea"/>
                <a:cs typeface="+mn-cs"/>
              </a:rPr>
              <a:t>Qui</a:t>
            </a:r>
            <a:r>
              <a:rPr lang="fr-FR" sz="2200" kern="1200" dirty="0">
                <a:solidFill>
                  <a:srgbClr val="C00000"/>
                </a:solidFill>
                <a:latin typeface="+mn-lt"/>
                <a:ea typeface="+mn-ea"/>
                <a:cs typeface="+mn-cs"/>
              </a:rPr>
              <a:t> </a:t>
            </a:r>
            <a:r>
              <a:rPr lang="fr-FR" sz="2200" kern="1200" dirty="0">
                <a:solidFill>
                  <a:schemeClr val="tx1"/>
                </a:solidFill>
                <a:latin typeface="+mn-lt"/>
                <a:ea typeface="+mn-ea"/>
                <a:cs typeface="+mn-cs"/>
              </a:rPr>
              <a:t>l’IMF veut toucher ou servir ?</a:t>
            </a:r>
          </a:p>
          <a:p>
            <a:pPr marL="1076325" lvl="2" indent="-444500">
              <a:lnSpc>
                <a:spcPct val="130000"/>
              </a:lnSpc>
              <a:buClr>
                <a:schemeClr val="tx2"/>
              </a:buClr>
              <a:buSzPct val="100000"/>
              <a:buFont typeface="Wingdings" pitchFamily="2" charset="2"/>
              <a:buChar char="è"/>
              <a:defRPr/>
            </a:pPr>
            <a:r>
              <a:rPr lang="fr-FR" sz="2200" b="1" kern="1200" dirty="0">
                <a:solidFill>
                  <a:schemeClr val="accent5"/>
                </a:solidFill>
                <a:latin typeface="+mn-lt"/>
                <a:ea typeface="+mn-ea"/>
                <a:cs typeface="+mn-cs"/>
              </a:rPr>
              <a:t>Comment</a:t>
            </a:r>
            <a:r>
              <a:rPr lang="fr-FR" sz="2200" kern="1200" dirty="0">
                <a:solidFill>
                  <a:srgbClr val="C00000"/>
                </a:solidFill>
                <a:latin typeface="+mn-lt"/>
                <a:ea typeface="+mn-ea"/>
                <a:cs typeface="+mn-cs"/>
              </a:rPr>
              <a:t> </a:t>
            </a:r>
            <a:r>
              <a:rPr lang="fr-FR" sz="2200" kern="1200" dirty="0">
                <a:solidFill>
                  <a:schemeClr val="tx1"/>
                </a:solidFill>
                <a:latin typeface="+mn-lt"/>
                <a:ea typeface="+mn-ea"/>
                <a:cs typeface="+mn-cs"/>
              </a:rPr>
              <a:t>va-t-elle répondre aux besoins de la population cible?</a:t>
            </a:r>
          </a:p>
          <a:p>
            <a:pPr marL="1076325" lvl="2" indent="-444500">
              <a:lnSpc>
                <a:spcPct val="130000"/>
              </a:lnSpc>
              <a:buClr>
                <a:schemeClr val="tx2"/>
              </a:buClr>
              <a:buSzPct val="100000"/>
              <a:buFont typeface="Wingdings" pitchFamily="2" charset="2"/>
              <a:buChar char="è"/>
              <a:defRPr/>
            </a:pPr>
            <a:r>
              <a:rPr lang="fr-FR" sz="2200" b="1" kern="1200" dirty="0">
                <a:solidFill>
                  <a:schemeClr val="accent5"/>
                </a:solidFill>
                <a:latin typeface="+mn-lt"/>
                <a:ea typeface="+mn-ea"/>
                <a:cs typeface="+mn-cs"/>
              </a:rPr>
              <a:t>Quels changements positifs </a:t>
            </a:r>
            <a:r>
              <a:rPr lang="fr-FR" sz="2200" kern="1200" dirty="0">
                <a:solidFill>
                  <a:schemeClr val="tx1"/>
                </a:solidFill>
                <a:latin typeface="+mn-lt"/>
                <a:ea typeface="+mn-ea"/>
                <a:cs typeface="+mn-cs"/>
              </a:rPr>
              <a:t>l’IMF va-t-elle essayer d’introduire dans la vie de ses clients?</a:t>
            </a:r>
            <a:endParaRPr lang="fr-FR" sz="1200" b="0" i="0" kern="1200" dirty="0">
              <a:solidFill>
                <a:schemeClr val="tx1"/>
              </a:solidFill>
              <a:effectLst/>
              <a:latin typeface="+mn-lt"/>
              <a:ea typeface="+mn-ea"/>
              <a:cs typeface="+mn-cs"/>
            </a:endParaRPr>
          </a:p>
          <a:p>
            <a:pPr marL="171450" indent="-171450">
              <a:buFontTx/>
              <a:buChar char="-"/>
            </a:pP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 Les systèmes et activités internes constituent l'ensemble des procédures internes de l'institution: les actions mises en œuvre pour atteindre ses objectifs fixés</a:t>
            </a:r>
          </a:p>
          <a:p>
            <a:r>
              <a:rPr lang="fr-FR" sz="1200" b="0" i="0" kern="1200" dirty="0">
                <a:solidFill>
                  <a:schemeClr val="tx1"/>
                </a:solidFill>
                <a:effectLst/>
                <a:latin typeface="+mn-lt"/>
                <a:ea typeface="+mn-ea"/>
                <a:cs typeface="+mn-cs"/>
              </a:rPr>
              <a:t>- Résultats: (Les résultats sont différents des changements): par exemple, quels sont les services offerts? Quelle est la qualité des services? Quel est le profil des clients?</a:t>
            </a:r>
          </a:p>
          <a:p>
            <a:r>
              <a:rPr lang="fr-FR" sz="1200" b="0" i="0" kern="1200" dirty="0">
                <a:solidFill>
                  <a:schemeClr val="tx1"/>
                </a:solidFill>
                <a:effectLst/>
                <a:latin typeface="+mn-lt"/>
                <a:ea typeface="+mn-ea"/>
                <a:cs typeface="+mn-cs"/>
              </a:rPr>
              <a:t>- Changements: c'est l'évolution / l’amélioration que l'on peut observer. Par exemple, une augmentation de l'activité économique du client, une augmentation de ses revenus, le développement des capacités commerciales, etc.</a:t>
            </a:r>
          </a:p>
          <a:p>
            <a:r>
              <a:rPr lang="fr-FR" sz="1200" b="0" i="0" kern="1200" dirty="0">
                <a:solidFill>
                  <a:schemeClr val="tx1"/>
                </a:solidFill>
                <a:effectLst/>
                <a:latin typeface="+mn-lt"/>
                <a:ea typeface="+mn-ea"/>
                <a:cs typeface="+mn-cs"/>
              </a:rPr>
              <a:t>-Impact: se réfère à l'ensemble des changements qui peuvent être attribués directement à la performance des IMF (qu'il s'agisse de changements intentionnels ou non). L'impact est mesuré à partir des informations externes à l'IMF (la situation économique et le profil du client, des non-clients). Il est difficile d'évaluer l'impact, car d'autres facteurs peuvent également conditionner les changements dans la vie d'un individu (facteurs externes à l'IMF, tels que les catastrophes naturelles, le décès de quelqu’un de la famille, la situation économique du pays, etc.). En plus, mesurer l'impact social nécessite de nombreuses ressources et une capacité technique avancée, et beaucoup de temps, ce que les IMF n'ont souvent 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GPS est analysé depuis le début, c’est-à-dire depuis les intentions (missions, objectifs), les actions réalisés (mise en place de politiques, procédures, systèmes internes, produits et services, etc.), les mesures correctives et le suivi des résultats. Les performances sociales se mesurent à partir des éléments internes à l’IMF (processus).</a:t>
            </a:r>
          </a:p>
          <a:p>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7</a:t>
            </a:fld>
            <a:endParaRPr lang="fr-FR"/>
          </a:p>
        </p:txBody>
      </p:sp>
    </p:spTree>
    <p:extLst>
      <p:ext uri="{BB962C8B-B14F-4D97-AF65-F5344CB8AC3E}">
        <p14:creationId xmlns:p14="http://schemas.microsoft.com/office/powerpoint/2010/main" val="9580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62500" lnSpcReduction="20000"/>
          </a:bodyPr>
          <a:lstStyle/>
          <a:p>
            <a:r>
              <a:rPr lang="fr-FR" sz="1200" b="0" i="0" kern="1200" dirty="0">
                <a:solidFill>
                  <a:schemeClr val="tx1"/>
                </a:solidFill>
                <a:effectLst/>
                <a:latin typeface="+mn-lt"/>
                <a:ea typeface="+mn-ea"/>
                <a:cs typeface="+mn-cs"/>
              </a:rPr>
              <a:t>Dans le secteur de la microfinance, on définit les performances sociales comme la traduction effective de la mission sociale de l’IMF.</a:t>
            </a:r>
          </a:p>
          <a:p>
            <a:r>
              <a:rPr lang="fr-FR" sz="1200" b="0" i="0" kern="1200" dirty="0">
                <a:solidFill>
                  <a:schemeClr val="tx1"/>
                </a:solidFill>
                <a:effectLst/>
                <a:latin typeface="+mn-lt"/>
                <a:ea typeface="+mn-ea"/>
                <a:cs typeface="+mn-cs"/>
              </a:rPr>
              <a:t>Cela s’analyse dans la chaine depuis les intentions (missions, objectifs), les actions entreprises (mise en place de politiques, procédures, systèmes internes, produits et services, etc.), les mesures correctives et le suivi des résultats. Les performances sociales se mesurent à partir des éléments internes à l’IMF (processus).</a:t>
            </a:r>
          </a:p>
          <a:p>
            <a:r>
              <a:rPr lang="fr-FR" sz="1200" b="0" i="0" kern="1200" dirty="0">
                <a:solidFill>
                  <a:schemeClr val="tx1"/>
                </a:solidFill>
                <a:effectLst/>
                <a:latin typeface="+mn-lt"/>
                <a:ea typeface="+mn-ea"/>
                <a:cs typeface="+mn-cs"/>
              </a:rPr>
              <a:t>Au-delà de leur vocation de développement spécifique, consistant à « faire du bien » (« </a:t>
            </a:r>
            <a:r>
              <a:rPr lang="fr-FR" sz="1200" b="0" i="1" kern="1200" dirty="0">
                <a:solidFill>
                  <a:schemeClr val="tx1"/>
                </a:solidFill>
                <a:effectLst/>
                <a:latin typeface="+mn-lt"/>
                <a:ea typeface="+mn-ea"/>
                <a:cs typeface="+mn-cs"/>
              </a:rPr>
              <a:t>do good</a:t>
            </a:r>
            <a:r>
              <a:rPr lang="fr-FR" sz="1200" b="0" i="0" kern="1200" dirty="0">
                <a:solidFill>
                  <a:schemeClr val="tx1"/>
                </a:solidFill>
                <a:effectLst/>
                <a:latin typeface="+mn-lt"/>
                <a:ea typeface="+mn-ea"/>
                <a:cs typeface="+mn-cs"/>
              </a:rPr>
              <a:t> »), les IMF doivent aussi prendre garde à leur responsabilité sociale, c'est-à-dire à « ne pas faire de mal » (« </a:t>
            </a:r>
            <a:r>
              <a:rPr lang="fr-FR" sz="1200" b="0" i="1" kern="1200" dirty="0">
                <a:solidFill>
                  <a:schemeClr val="tx1"/>
                </a:solidFill>
                <a:effectLst/>
                <a:latin typeface="+mn-lt"/>
                <a:ea typeface="+mn-ea"/>
                <a:cs typeface="+mn-cs"/>
              </a:rPr>
              <a:t>do no </a:t>
            </a:r>
            <a:r>
              <a:rPr lang="fr-FR" sz="1200" b="0" i="1" kern="1200" dirty="0" err="1">
                <a:solidFill>
                  <a:schemeClr val="tx1"/>
                </a:solidFill>
                <a:effectLst/>
                <a:latin typeface="+mn-lt"/>
                <a:ea typeface="+mn-ea"/>
                <a:cs typeface="+mn-cs"/>
              </a:rPr>
              <a:t>harm</a:t>
            </a:r>
            <a:r>
              <a:rPr lang="fr-FR" sz="1200" b="0" i="0" kern="1200" dirty="0">
                <a:solidFill>
                  <a:schemeClr val="tx1"/>
                </a:solidFill>
                <a:effectLst/>
                <a:latin typeface="+mn-lt"/>
                <a:ea typeface="+mn-ea"/>
                <a:cs typeface="+mn-cs"/>
              </a:rPr>
              <a:t>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Cette flèche représente les différentes éléments de la performance sociale et comment ils s'articulent entre eux.</a:t>
            </a:r>
          </a:p>
          <a:p>
            <a:endParaRPr lang="fr-FR" sz="1200" b="0" i="0" kern="1200" dirty="0">
              <a:solidFill>
                <a:schemeClr val="tx1"/>
              </a:solidFill>
              <a:effectLst/>
              <a:latin typeface="+mn-lt"/>
              <a:ea typeface="+mn-ea"/>
              <a:cs typeface="+mn-cs"/>
            </a:endParaRPr>
          </a:p>
          <a:p>
            <a:pPr marL="171450" indent="-171450">
              <a:buFontTx/>
              <a:buChar char="-"/>
            </a:pPr>
            <a:r>
              <a:rPr lang="fr-FR" sz="1200" b="0" i="0" kern="1200" dirty="0">
                <a:solidFill>
                  <a:schemeClr val="tx1"/>
                </a:solidFill>
                <a:effectLst/>
                <a:latin typeface="+mn-lt"/>
                <a:ea typeface="+mn-ea"/>
                <a:cs typeface="+mn-cs"/>
              </a:rPr>
              <a:t>Mission et objectifs: c’est la finalité de l'institution, c'est-à-dire les objectifs sociaux qu'elle veut atteindre. Les composantes d’une mission sont: </a:t>
            </a:r>
          </a:p>
          <a:p>
            <a:pPr marL="1076325" lvl="2" indent="-444500">
              <a:lnSpc>
                <a:spcPct val="130000"/>
              </a:lnSpc>
              <a:buClr>
                <a:schemeClr val="tx2"/>
              </a:buClr>
              <a:buSzPct val="100000"/>
              <a:buFont typeface="Wingdings" pitchFamily="2" charset="2"/>
              <a:buChar char="è"/>
              <a:defRPr/>
            </a:pPr>
            <a:r>
              <a:rPr lang="fr-FR" sz="2200" b="1" kern="1200" dirty="0">
                <a:solidFill>
                  <a:schemeClr val="accent5"/>
                </a:solidFill>
                <a:latin typeface="+mn-lt"/>
                <a:ea typeface="+mn-ea"/>
                <a:cs typeface="+mn-cs"/>
              </a:rPr>
              <a:t>Qui</a:t>
            </a:r>
            <a:r>
              <a:rPr lang="fr-FR" sz="2200" kern="1200" dirty="0">
                <a:solidFill>
                  <a:srgbClr val="C00000"/>
                </a:solidFill>
                <a:latin typeface="+mn-lt"/>
                <a:ea typeface="+mn-ea"/>
                <a:cs typeface="+mn-cs"/>
              </a:rPr>
              <a:t> </a:t>
            </a:r>
            <a:r>
              <a:rPr lang="fr-FR" sz="2200" kern="1200" dirty="0">
                <a:solidFill>
                  <a:schemeClr val="tx1"/>
                </a:solidFill>
                <a:latin typeface="+mn-lt"/>
                <a:ea typeface="+mn-ea"/>
                <a:cs typeface="+mn-cs"/>
              </a:rPr>
              <a:t>l’IMF veut toucher ou servir ?</a:t>
            </a:r>
          </a:p>
          <a:p>
            <a:pPr marL="1076325" lvl="2" indent="-444500">
              <a:lnSpc>
                <a:spcPct val="130000"/>
              </a:lnSpc>
              <a:buClr>
                <a:schemeClr val="tx2"/>
              </a:buClr>
              <a:buSzPct val="100000"/>
              <a:buFont typeface="Wingdings" pitchFamily="2" charset="2"/>
              <a:buChar char="è"/>
              <a:defRPr/>
            </a:pPr>
            <a:r>
              <a:rPr lang="fr-FR" sz="2200" b="1" kern="1200" dirty="0">
                <a:solidFill>
                  <a:schemeClr val="accent5"/>
                </a:solidFill>
                <a:latin typeface="+mn-lt"/>
                <a:ea typeface="+mn-ea"/>
                <a:cs typeface="+mn-cs"/>
              </a:rPr>
              <a:t>Comment</a:t>
            </a:r>
            <a:r>
              <a:rPr lang="fr-FR" sz="2200" kern="1200" dirty="0">
                <a:solidFill>
                  <a:srgbClr val="C00000"/>
                </a:solidFill>
                <a:latin typeface="+mn-lt"/>
                <a:ea typeface="+mn-ea"/>
                <a:cs typeface="+mn-cs"/>
              </a:rPr>
              <a:t> </a:t>
            </a:r>
            <a:r>
              <a:rPr lang="fr-FR" sz="2200" kern="1200" dirty="0">
                <a:solidFill>
                  <a:schemeClr val="tx1"/>
                </a:solidFill>
                <a:latin typeface="+mn-lt"/>
                <a:ea typeface="+mn-ea"/>
                <a:cs typeface="+mn-cs"/>
              </a:rPr>
              <a:t>va-t-elle répondre aux besoins de la population cible?</a:t>
            </a:r>
          </a:p>
          <a:p>
            <a:pPr marL="1076325" lvl="2" indent="-444500">
              <a:lnSpc>
                <a:spcPct val="130000"/>
              </a:lnSpc>
              <a:buClr>
                <a:schemeClr val="tx2"/>
              </a:buClr>
              <a:buSzPct val="100000"/>
              <a:buFont typeface="Wingdings" pitchFamily="2" charset="2"/>
              <a:buChar char="è"/>
              <a:defRPr/>
            </a:pPr>
            <a:r>
              <a:rPr lang="fr-FR" sz="2200" b="1" kern="1200" dirty="0">
                <a:solidFill>
                  <a:schemeClr val="accent5"/>
                </a:solidFill>
                <a:latin typeface="+mn-lt"/>
                <a:ea typeface="+mn-ea"/>
                <a:cs typeface="+mn-cs"/>
              </a:rPr>
              <a:t>Quels changements positifs </a:t>
            </a:r>
            <a:r>
              <a:rPr lang="fr-FR" sz="2200" kern="1200" dirty="0">
                <a:solidFill>
                  <a:schemeClr val="tx1"/>
                </a:solidFill>
                <a:latin typeface="+mn-lt"/>
                <a:ea typeface="+mn-ea"/>
                <a:cs typeface="+mn-cs"/>
              </a:rPr>
              <a:t>l’IMF va-t-elle essayer d’introduire dans la vie de ses clients?</a:t>
            </a:r>
            <a:endParaRPr lang="fr-FR" sz="1200" b="0" i="0" kern="1200" dirty="0">
              <a:solidFill>
                <a:schemeClr val="tx1"/>
              </a:solidFill>
              <a:effectLst/>
              <a:latin typeface="+mn-lt"/>
              <a:ea typeface="+mn-ea"/>
              <a:cs typeface="+mn-cs"/>
            </a:endParaRPr>
          </a:p>
          <a:p>
            <a:pPr marL="171450" indent="-171450">
              <a:buFontTx/>
              <a:buChar char="-"/>
            </a:pP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 Les systèmes et activités internes constituent l'ensemble des procédures internes de l'institution: les actions mises en œuvre pour atteindre ses objectifs fixés</a:t>
            </a:r>
          </a:p>
          <a:p>
            <a:r>
              <a:rPr lang="fr-FR" sz="1200" b="0" i="0" kern="1200" dirty="0">
                <a:solidFill>
                  <a:schemeClr val="tx1"/>
                </a:solidFill>
                <a:effectLst/>
                <a:latin typeface="+mn-lt"/>
                <a:ea typeface="+mn-ea"/>
                <a:cs typeface="+mn-cs"/>
              </a:rPr>
              <a:t>- Résultats: (Les résultats sont différents des changements): par exemple, quels sont les services offerts? Quelle est la qualité des services? Quel est le profil des clients?</a:t>
            </a:r>
          </a:p>
          <a:p>
            <a:r>
              <a:rPr lang="fr-FR" sz="1200" b="0" i="0" kern="1200" dirty="0">
                <a:solidFill>
                  <a:schemeClr val="tx1"/>
                </a:solidFill>
                <a:effectLst/>
                <a:latin typeface="+mn-lt"/>
                <a:ea typeface="+mn-ea"/>
                <a:cs typeface="+mn-cs"/>
              </a:rPr>
              <a:t>- Changements: c'est l'évolution / l’amélioration que l'on peut observer. Par exemple, une augmentation de l'activité économique du client, une augmentation de ses revenus, le développement des capacités commerciales, etc.</a:t>
            </a:r>
          </a:p>
          <a:p>
            <a:r>
              <a:rPr lang="fr-FR" sz="1200" b="0" i="0" kern="1200" dirty="0">
                <a:solidFill>
                  <a:schemeClr val="tx1"/>
                </a:solidFill>
                <a:effectLst/>
                <a:latin typeface="+mn-lt"/>
                <a:ea typeface="+mn-ea"/>
                <a:cs typeface="+mn-cs"/>
              </a:rPr>
              <a:t>-Impact: se réfère à l'ensemble des changements qui peuvent être attribués directement à la performance des IMF (qu'il s'agisse de changements intentionnels ou non). L'impact est mesuré à partir des informations externes à l'IMF (la situation économique et le profil du client, des non-clients). Il est difficile d'évaluer l'impact, car d'autres facteurs peuvent également conditionner les changements dans la vie d'un individu (facteurs externes à l'IMF, tels que les catastrophes naturelles, le décès de quelqu’un de la famille, la situation économique du pays, etc.). En plus, mesurer l'impact social nécessite de nombreuses ressources et une capacité technique avancée, et beaucoup de temps, ce que les IMF n'ont souvent 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GPS est analysé depuis le début, c’est-à-dire depuis les intentions (missions, objectifs), les actions réalisés (mise en place de politiques, procédures, systèmes internes, produits et services, etc.), les mesures correctives et le suivi des résultats. Les performances sociales se mesurent à partir des éléments internes à l’IMF (processus).</a:t>
            </a:r>
          </a:p>
          <a:p>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8</a:t>
            </a:fld>
            <a:endParaRPr lang="fr-FR"/>
          </a:p>
        </p:txBody>
      </p:sp>
    </p:spTree>
    <p:extLst>
      <p:ext uri="{BB962C8B-B14F-4D97-AF65-F5344CB8AC3E}">
        <p14:creationId xmlns:p14="http://schemas.microsoft.com/office/powerpoint/2010/main" val="23441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9</a:t>
            </a:fld>
            <a:endParaRPr lang="fr-FR"/>
          </a:p>
        </p:txBody>
      </p:sp>
    </p:spTree>
    <p:extLst>
      <p:ext uri="{BB962C8B-B14F-4D97-AF65-F5344CB8AC3E}">
        <p14:creationId xmlns:p14="http://schemas.microsoft.com/office/powerpoint/2010/main" val="188668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02998D-49FE-D241-BD8C-983E18E39F55}" type="slidenum">
              <a:rPr lang="en-US" smtClean="0"/>
              <a:pPr/>
              <a:t>10</a:t>
            </a:fld>
            <a:endParaRPr lang="en-US"/>
          </a:p>
        </p:txBody>
      </p:sp>
    </p:spTree>
    <p:extLst>
      <p:ext uri="{BB962C8B-B14F-4D97-AF65-F5344CB8AC3E}">
        <p14:creationId xmlns:p14="http://schemas.microsoft.com/office/powerpoint/2010/main" val="73376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810F21-EF27-4376-B860-EE3A5187737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06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normAutofit fontScale="85000" lnSpcReduction="20000"/>
          </a:bodyPr>
          <a:lstStyle/>
          <a:p>
            <a:r>
              <a:rPr lang="fr-FR" b="0" baseline="0" noProof="0" dirty="0"/>
              <a:t>La GPS est un ensemble de pratiques de gestion qui créent une organisation pérenne, centrée sur le client.  La mission est d'améliorer le bien-être des clients.  Les décisions de gestion sont axées sur la réalisation de cette mission.  Le client est au centre des décisions sur les opérations et les produits.</a:t>
            </a:r>
          </a:p>
          <a:p>
            <a:endParaRPr lang="fr-FR" baseline="0" noProof="0" dirty="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noProof="0" dirty="0"/>
              <a:t>Le graphique de gauche illustre la façon « traditionnelle » de faire des affaires, selon laquelle une institution prétend avoir une mission sociale mais insiste davantage sur la gestion de la performance financière de l'institution.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0" i="0" kern="1200" baseline="0" noProof="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kern="1200" noProof="0" dirty="0">
                <a:solidFill>
                  <a:schemeClr val="tx1"/>
                </a:solidFill>
                <a:latin typeface="+mn-lt"/>
                <a:ea typeface="+mn-ea"/>
                <a:cs typeface="+mn-cs"/>
              </a:rPr>
              <a:t>Les institutions financières qui ont une double mission ne peuvent pas savoir si elles respectent les objectifs sociaux inscrits dans leurs missions sans évaluer délibérément leur performance sociale. Pourtant, comme nous le voyons ici sur la gauche, les pratiques courantes de gestion et les mesures de la performance en microfinance se concentrent presque exclusivement sur les résultats financiers de l'institution. Par conséquent, les institutions sont généralement très au courant de leur situation financière et ont une gamme de données financières disponibles pour guider leurs décisions stratégiques, mais n'ont pas d'idée précise de leur performance par rapport à leurs objectifs sociaux, ni des mesures à prendre pour améliorer leur performance sociale.  </a:t>
            </a:r>
            <a:endParaRPr lang="fr-FR" baseline="0" noProof="0" dirty="0"/>
          </a:p>
          <a:p>
            <a:endParaRPr lang="fr-FR" baseline="0" noProof="0" dirty="0"/>
          </a:p>
          <a:p>
            <a:r>
              <a:rPr lang="fr-FR" baseline="0" noProof="0" dirty="0"/>
              <a:t>Le graphique de droite représente, selon l'état actuel des connaissances, la façon dont une institution atteint la pérennité et provoque des changements positifs pour ses clients. Une approche équilibrée permet à l'institution de poursuivre des objectifs financiers tout en bénéficiant aux clients. Il s'agit notamment de fixer des objectifs clairs pour la performance sociale, d'intégrer ces objectifs dans votre plan d'affaires, de former les employés en performance sociale et créer des structures incitatives positives pour promouvoir les changements sociaux.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spc="-38" dirty="0">
                <a:solidFill>
                  <a:srgbClr val="000000">
                    <a:lumMod val="75000"/>
                    <a:lumOff val="25000"/>
                  </a:srgbClr>
                </a:solidFill>
                <a:latin typeface="+mn-lt"/>
                <a:ea typeface="Malgun Gothic Semilight" charset="-127"/>
                <a:cs typeface="Malgun Gothic Semilight" charset="-127"/>
              </a:rPr>
              <a:t>Gestion équilibrée du rendement social:</a:t>
            </a:r>
          </a:p>
          <a:p>
            <a:pPr marL="285750" indent="-285750">
              <a:buFontTx/>
              <a:buChar char="-"/>
            </a:pPr>
            <a:r>
              <a:rPr lang="fr-FR" sz="1000" kern="1200" dirty="0">
                <a:solidFill>
                  <a:schemeClr val="tx1"/>
                </a:solidFill>
                <a:latin typeface="+mn-lt"/>
                <a:ea typeface="+mn-ea"/>
                <a:cs typeface="+mn-cs"/>
              </a:rPr>
              <a:t>Une institution atteint la pérennité et provoque des changements positifs pour ses clients. </a:t>
            </a:r>
          </a:p>
          <a:p>
            <a:pPr marL="285750" indent="-285750">
              <a:buFontTx/>
              <a:buChar char="-"/>
            </a:pPr>
            <a:r>
              <a:rPr lang="fr-FR" sz="1000" kern="1200" dirty="0">
                <a:solidFill>
                  <a:schemeClr val="tx1"/>
                </a:solidFill>
                <a:latin typeface="+mn-lt"/>
                <a:ea typeface="+mn-ea"/>
                <a:cs typeface="+mn-cs"/>
              </a:rPr>
              <a:t>Une approche équilibrée permet à l'institution de poursuivre des objectifs financiers tout en bénéficiant aux clients. </a:t>
            </a:r>
          </a:p>
          <a:p>
            <a:pPr marL="285750" indent="-285750">
              <a:buFontTx/>
              <a:buChar char="-"/>
            </a:pPr>
            <a:r>
              <a:rPr lang="fr-FR" sz="1000" kern="1200" dirty="0">
                <a:solidFill>
                  <a:schemeClr val="tx1"/>
                </a:solidFill>
                <a:latin typeface="+mn-lt"/>
                <a:ea typeface="+mn-ea"/>
                <a:cs typeface="+mn-cs"/>
              </a:rPr>
              <a:t>Il s’agit  de fixer des objectifs clairs pour la PS, d'intégrer ces objectifs dans le plan d'affaires, de former les employés en PS et créer des structures incitatives positives pour promouvoir les changements sociaux.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spc="-38" dirty="0">
              <a:solidFill>
                <a:srgbClr val="000000">
                  <a:lumMod val="75000"/>
                  <a:lumOff val="25000"/>
                </a:srgbClr>
              </a:solidFill>
              <a:latin typeface="+mn-lt"/>
              <a:ea typeface="Malgun Gothic Semilight" charset="-127"/>
              <a:cs typeface="Malgun Gothic Semilight" charset="-127"/>
            </a:endParaRPr>
          </a:p>
          <a:p>
            <a:endParaRPr lang="fr-FR" dirty="0"/>
          </a:p>
        </p:txBody>
      </p:sp>
    </p:spTree>
    <p:extLst>
      <p:ext uri="{BB962C8B-B14F-4D97-AF65-F5344CB8AC3E}">
        <p14:creationId xmlns:p14="http://schemas.microsoft.com/office/powerpoint/2010/main" val="117469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r>
              <a:rPr lang="fr-FR" sz="1200" b="0" i="0" kern="1200" noProof="0" dirty="0">
                <a:solidFill>
                  <a:schemeClr val="tx1"/>
                </a:solidFill>
                <a:latin typeface="+mn-lt"/>
                <a:ea typeface="+mn-ea"/>
                <a:cs typeface="+mn-cs"/>
              </a:rPr>
              <a:t>Le fait de ne pas prêter suffisamment d'attention à la gestion de la performance sociale, ou « GPS, » comporte des risques graves pour les fournisseurs de services financiers. Pour cette raison, les fournisseurs reconnaissent de plus en plus l'importance d'investir dans une certaine mesure en GPS.</a:t>
            </a:r>
            <a:r>
              <a:rPr lang="fr-FR" sz="1200" b="0" i="0" kern="1200" baseline="0" noProof="0" dirty="0">
                <a:solidFill>
                  <a:schemeClr val="tx1"/>
                </a:solidFill>
                <a:latin typeface="+mn-lt"/>
                <a:ea typeface="+mn-ea"/>
                <a:cs typeface="+mn-cs"/>
              </a:rPr>
              <a:t> </a:t>
            </a:r>
          </a:p>
          <a:p>
            <a:endParaRPr lang="fr-FR" sz="1200" b="0" i="0" kern="1200" baseline="0" noProof="0" dirty="0">
              <a:solidFill>
                <a:schemeClr val="tx1"/>
              </a:solidFill>
              <a:latin typeface="+mn-lt"/>
              <a:ea typeface="+mn-ea"/>
              <a:cs typeface="+mn-cs"/>
            </a:endParaRPr>
          </a:p>
          <a:p>
            <a:r>
              <a:rPr lang="fr-FR" sz="1200" b="0" i="0" kern="1200" baseline="0" noProof="0" dirty="0">
                <a:solidFill>
                  <a:schemeClr val="tx1"/>
                </a:solidFill>
                <a:latin typeface="+mn-lt"/>
                <a:ea typeface="+mn-ea"/>
                <a:cs typeface="+mn-cs"/>
              </a:rPr>
              <a:t>Encore plus préoccupant, les institutions qui ne gèrent pas leur GPS peuvent nuire aux clients. La protection des clients est le fondement de la GPS. A titre d'exemple, certaines institutions n'ont pas mis en place de bonnes pratiques pour évaluer la capacité du client à rembourser et/ou ont des termes et conditions qui ne sont pas alignés sur les flux de revenus des clients.  A terme, ces prêts pèsent souvent sur les clients et peuvent finir par les surendetter. </a:t>
            </a:r>
          </a:p>
          <a:p>
            <a:endParaRPr lang="fr-FR" sz="1200" b="0" i="0" kern="1200" baseline="0" noProof="0" dirty="0">
              <a:solidFill>
                <a:schemeClr val="tx1"/>
              </a:solidFill>
              <a:latin typeface="+mn-lt"/>
              <a:ea typeface="+mn-ea"/>
              <a:cs typeface="+mn-cs"/>
            </a:endParaRPr>
          </a:p>
          <a:p>
            <a:r>
              <a:rPr lang="fr-FR" sz="1200" b="0" i="0" kern="1200" baseline="0" noProof="0" dirty="0">
                <a:solidFill>
                  <a:schemeClr val="tx1"/>
                </a:solidFill>
                <a:latin typeface="+mn-lt"/>
                <a:ea typeface="+mn-ea"/>
                <a:cs typeface="+mn-cs"/>
              </a:rPr>
              <a:t>Une GPS faible comporte aussi un risque de réputation.  Si l'institution pratique la discrimination, ne respecte pas ses clients, ne tient pas compte des plaintes des clients, ou met en place des pratiques de recouvrement abusives, la réputation de l'institution souffre.  </a:t>
            </a:r>
          </a:p>
          <a:p>
            <a:endParaRPr lang="fr-FR" sz="1200" b="0" i="0" kern="1200" baseline="0" noProof="0" dirty="0">
              <a:solidFill>
                <a:schemeClr val="tx1"/>
              </a:solidFill>
              <a:latin typeface="+mn-lt"/>
              <a:ea typeface="+mn-ea"/>
              <a:cs typeface="+mn-cs"/>
            </a:endParaRPr>
          </a:p>
          <a:p>
            <a:r>
              <a:rPr lang="fr-FR" sz="1200" b="0" i="0" kern="1200" baseline="0" noProof="0" dirty="0">
                <a:solidFill>
                  <a:schemeClr val="tx1"/>
                </a:solidFill>
                <a:latin typeface="+mn-lt"/>
                <a:ea typeface="+mn-ea"/>
                <a:cs typeface="+mn-cs"/>
              </a:rPr>
              <a:t>Suite à cela, une réputation négative et des difficultés pour attirer ou garder les clients peuvent affecter négativement les capacités de l'institution à attirer des investisseurs. </a:t>
            </a:r>
          </a:p>
          <a:p>
            <a:endParaRPr lang="fr-FR" sz="1200" b="0" i="0" kern="1200" baseline="0" noProof="0" dirty="0">
              <a:solidFill>
                <a:schemeClr val="tx1"/>
              </a:solidFill>
              <a:latin typeface="+mn-lt"/>
              <a:ea typeface="+mn-ea"/>
              <a:cs typeface="+mn-cs"/>
            </a:endParaRPr>
          </a:p>
          <a:p>
            <a:r>
              <a:rPr lang="fr-FR" sz="1200" b="0" i="0" kern="1200" baseline="0" noProof="0" dirty="0">
                <a:solidFill>
                  <a:schemeClr val="tx1"/>
                </a:solidFill>
                <a:latin typeface="+mn-lt"/>
                <a:ea typeface="+mn-ea"/>
                <a:cs typeface="+mn-cs"/>
              </a:rPr>
              <a:t>Si les institutions ne pensent pas à leurs clients quand elles conçoivent leurs produits, elles risquent de concevoir et de lancer des produits qui ne correspondent pas aux besoins des clients, et ainsi de se retrouver avec une faible demande.</a:t>
            </a:r>
            <a:r>
              <a:rPr lang="fr-FR" baseline="0" noProof="0" dirty="0"/>
              <a:t> </a:t>
            </a:r>
            <a:endParaRPr lang="fr-FR" sz="1200" b="0" i="0" kern="1200" baseline="0" noProof="0" dirty="0">
              <a:solidFill>
                <a:schemeClr val="tx1"/>
              </a:solidFill>
              <a:latin typeface="+mn-lt"/>
              <a:ea typeface="+mn-ea"/>
              <a:cs typeface="+mn-cs"/>
            </a:endParaRPr>
          </a:p>
          <a:p>
            <a:endParaRPr lang="fr-FR" sz="1200" b="0" i="0" kern="1200" baseline="0" noProof="0" dirty="0">
              <a:solidFill>
                <a:schemeClr val="tx1"/>
              </a:solidFill>
              <a:latin typeface="+mn-lt"/>
              <a:ea typeface="+mn-ea"/>
              <a:cs typeface="+mn-cs"/>
            </a:endParaRPr>
          </a:p>
          <a:p>
            <a:r>
              <a:rPr lang="fr-FR" sz="1200" b="0" i="0" kern="1200" baseline="0" noProof="0" dirty="0">
                <a:solidFill>
                  <a:schemeClr val="tx1"/>
                </a:solidFill>
                <a:latin typeface="+mn-lt"/>
                <a:ea typeface="+mn-ea"/>
                <a:cs typeface="+mn-cs"/>
              </a:rPr>
              <a:t>De plus, tout comme la GPS appelle à traiter les clients de façon responsable, elle appelle également à traiter ses employés de façon responsable. Si vous ne gérez pas la GPS correctement par rapport à vos employés, vous risquez d'avoir une forte rotation du personnel, qui sera coûteuse. </a:t>
            </a:r>
          </a:p>
          <a:p>
            <a:endParaRPr lang="fr-FR" sz="1200" b="0" i="0" kern="1200" baseline="0" noProof="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kern="1200" baseline="0" noProof="0" dirty="0">
                <a:solidFill>
                  <a:schemeClr val="tx1"/>
                </a:solidFill>
                <a:latin typeface="+mn-lt"/>
                <a:ea typeface="+mn-ea"/>
                <a:cs typeface="+mn-cs"/>
              </a:rPr>
              <a:t>Enfin, sans une gestion délibérée, attentive et continue de sa performance sociale, une institution aura peu de chances d'atteindre ses objectifs sociaux.  Des preuves issues du terrain ont clairement démontré que les institutions qui proposent des produits et des services aux personnes pauvres ou vulnérables, même avec les meilleures intentions, n'arrivent pas à apporter d'avantages à leurs clients quand elles n'ont pas mis en place de bonnes pratiques de GPS.  </a:t>
            </a:r>
          </a:p>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13</a:t>
            </a:fld>
            <a:endParaRPr lang="fr-FR"/>
          </a:p>
        </p:txBody>
      </p:sp>
    </p:spTree>
    <p:extLst>
      <p:ext uri="{BB962C8B-B14F-4D97-AF65-F5344CB8AC3E}">
        <p14:creationId xmlns:p14="http://schemas.microsoft.com/office/powerpoint/2010/main" val="23929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57200" marR="0" lvl="1" indent="-457200" algn="l" defTabSz="914400" rtl="0" eaLnBrk="1" fontAlgn="auto" latinLnBrk="0" hangingPunct="1">
              <a:lnSpc>
                <a:spcPct val="90000"/>
              </a:lnSpc>
              <a:spcBef>
                <a:spcPts val="1200"/>
              </a:spcBef>
              <a:spcAft>
                <a:spcPts val="200"/>
              </a:spcAft>
              <a:buClr>
                <a:srgbClr val="38732E"/>
              </a:buClr>
              <a:buSzPct val="100000"/>
              <a:buFont typeface="Wingdings" charset="2"/>
              <a:buChar char="§"/>
              <a:tabLst/>
              <a:defRPr/>
            </a:pPr>
            <a:r>
              <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rPr>
              <a:t>Avec </a:t>
            </a:r>
            <a:r>
              <a:rPr kumimoji="0" lang="en-US" sz="1200" b="1" i="0" u="none" strike="noStrike" kern="1200" cap="none" spc="0" normalizeH="0" baseline="0" noProof="0" dirty="0" err="1">
                <a:ln>
                  <a:noFill/>
                </a:ln>
                <a:solidFill>
                  <a:srgbClr val="38732E"/>
                </a:solidFill>
                <a:effectLst/>
                <a:uLnTx/>
                <a:uFillTx/>
                <a:latin typeface="Calibri Light" panose="020F0302020204030204"/>
                <a:ea typeface="+mn-ea"/>
                <a:cs typeface="+mn-cs"/>
              </a:rPr>
              <a:t>une</a:t>
            </a:r>
            <a:r>
              <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rPr>
              <a:t> forte GPS, </a:t>
            </a:r>
            <a:r>
              <a:rPr kumimoji="0" lang="en-US" sz="1200" b="1" i="0" u="none" strike="noStrike" kern="1200" cap="none" spc="0" normalizeH="0" baseline="0" noProof="0" dirty="0" err="1">
                <a:ln>
                  <a:noFill/>
                </a:ln>
                <a:solidFill>
                  <a:srgbClr val="38732E"/>
                </a:solidFill>
                <a:effectLst/>
                <a:uLnTx/>
                <a:uFillTx/>
                <a:latin typeface="Calibri Light" panose="020F0302020204030204"/>
                <a:ea typeface="+mn-ea"/>
                <a:cs typeface="+mn-cs"/>
              </a:rPr>
              <a:t>une</a:t>
            </a:r>
            <a:r>
              <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rPr>
              <a:t> institution a plus de chances de </a:t>
            </a:r>
            <a:r>
              <a:rPr kumimoji="0" lang="en-US" sz="1200" b="1" i="0" u="none" strike="noStrike" kern="1200" cap="none" spc="0" normalizeH="0" baseline="0" noProof="0" dirty="0" err="1">
                <a:ln>
                  <a:noFill/>
                </a:ln>
                <a:solidFill>
                  <a:srgbClr val="38732E"/>
                </a:solidFill>
                <a:effectLst/>
                <a:uLnTx/>
                <a:uFillTx/>
                <a:latin typeface="Calibri Light" panose="020F0302020204030204"/>
                <a:ea typeface="+mn-ea"/>
                <a:cs typeface="+mn-cs"/>
              </a:rPr>
              <a:t>répondre</a:t>
            </a:r>
            <a:r>
              <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rPr>
              <a:t> à </a:t>
            </a:r>
            <a:r>
              <a:rPr kumimoji="0" lang="en-US" sz="1200" b="1" i="0" u="none" strike="noStrike" kern="1200" cap="none" spc="0" normalizeH="0" baseline="0" noProof="0" dirty="0" err="1">
                <a:ln>
                  <a:noFill/>
                </a:ln>
                <a:solidFill>
                  <a:srgbClr val="38732E"/>
                </a:solidFill>
                <a:effectLst/>
                <a:uLnTx/>
                <a:uFillTx/>
                <a:latin typeface="Calibri Light" panose="020F0302020204030204"/>
                <a:ea typeface="+mn-ea"/>
                <a:cs typeface="+mn-cs"/>
              </a:rPr>
              <a:t>ses</a:t>
            </a:r>
            <a:r>
              <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rPr>
              <a:t> clients, et de </a:t>
            </a:r>
            <a:r>
              <a:rPr kumimoji="0" lang="en-US" sz="1200" b="1" i="0" u="none" strike="noStrike" kern="1200" cap="none" spc="0" normalizeH="0" baseline="0" noProof="0" dirty="0" err="1">
                <a:ln>
                  <a:noFill/>
                </a:ln>
                <a:solidFill>
                  <a:srgbClr val="38732E"/>
                </a:solidFill>
                <a:effectLst/>
                <a:uLnTx/>
                <a:uFillTx/>
                <a:latin typeface="Calibri Light" panose="020F0302020204030204"/>
                <a:ea typeface="+mn-ea"/>
                <a:cs typeface="+mn-cs"/>
              </a:rPr>
              <a:t>renforcer</a:t>
            </a:r>
            <a:r>
              <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rPr>
              <a:t> </a:t>
            </a:r>
            <a:r>
              <a:rPr kumimoji="0" lang="en-US" sz="1200" b="1" i="0" u="none" strike="noStrike" kern="1200" cap="none" spc="0" normalizeH="0" baseline="0" noProof="0" dirty="0" err="1">
                <a:ln>
                  <a:noFill/>
                </a:ln>
                <a:solidFill>
                  <a:srgbClr val="38732E"/>
                </a:solidFill>
                <a:effectLst/>
                <a:uLnTx/>
                <a:uFillTx/>
                <a:latin typeface="Calibri Light" panose="020F0302020204030204"/>
                <a:ea typeface="+mn-ea"/>
                <a:cs typeface="+mn-cs"/>
              </a:rPr>
              <a:t>ses</a:t>
            </a:r>
            <a:r>
              <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rPr>
              <a:t> performances </a:t>
            </a:r>
            <a:r>
              <a:rPr kumimoji="0" lang="en-US" sz="1200" b="1" i="0" u="none" strike="noStrike" kern="1200" cap="none" spc="0" normalizeH="0" baseline="0" noProof="0" dirty="0" err="1">
                <a:ln>
                  <a:noFill/>
                </a:ln>
                <a:solidFill>
                  <a:srgbClr val="38732E"/>
                </a:solidFill>
                <a:effectLst/>
                <a:uLnTx/>
                <a:uFillTx/>
                <a:latin typeface="Calibri Light" panose="020F0302020204030204"/>
                <a:ea typeface="+mn-ea"/>
                <a:cs typeface="+mn-cs"/>
              </a:rPr>
              <a:t>financière</a:t>
            </a:r>
            <a:r>
              <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rPr>
              <a:t>:</a:t>
            </a:r>
          </a:p>
          <a:p>
            <a:pPr marL="457200" marR="0" lvl="1" indent="-457200" algn="l" defTabSz="914400" rtl="0" eaLnBrk="1" fontAlgn="auto" latinLnBrk="0" hangingPunct="1">
              <a:lnSpc>
                <a:spcPct val="90000"/>
              </a:lnSpc>
              <a:spcBef>
                <a:spcPts val="1200"/>
              </a:spcBef>
              <a:spcAft>
                <a:spcPts val="200"/>
              </a:spcAft>
              <a:buClr>
                <a:srgbClr val="38732E"/>
              </a:buClr>
              <a:buSzPct val="100000"/>
              <a:buFont typeface="Wingdings" charset="2"/>
              <a:buChar char="§"/>
              <a:tabLst/>
              <a:defRPr/>
            </a:pPr>
            <a:r>
              <a:rPr kumimoji="0" lang="fr-FR" sz="2800" b="0" i="0" u="none" strike="noStrike" kern="1200" cap="none" spc="0" normalizeH="0" baseline="0" noProof="0" dirty="0">
                <a:ln>
                  <a:noFill/>
                </a:ln>
                <a:solidFill>
                  <a:srgbClr val="000000"/>
                </a:solidFill>
                <a:effectLst/>
                <a:uLnTx/>
                <a:uFillTx/>
                <a:latin typeface="Calibri Light" panose="020F0302020204030204"/>
                <a:ea typeface="+mn-ea"/>
                <a:cs typeface="+mn-cs"/>
              </a:rPr>
              <a:t>Meilleure fidélisation </a:t>
            </a:r>
            <a:r>
              <a:rPr kumimoji="0" lang="en-US" sz="2800" b="0" i="0" u="none" strike="noStrike" kern="1200" cap="none" spc="0" normalizeH="0" baseline="0" noProof="0" dirty="0">
                <a:ln>
                  <a:noFill/>
                </a:ln>
                <a:solidFill>
                  <a:srgbClr val="000000"/>
                </a:solidFill>
                <a:effectLst/>
                <a:uLnTx/>
                <a:uFillTx/>
                <a:latin typeface="Calibri Light" panose="020F0302020204030204"/>
                <a:ea typeface="+mn-ea"/>
                <a:cs typeface="+mn-cs"/>
              </a:rPr>
              <a:t>du client</a:t>
            </a:r>
          </a:p>
          <a:p>
            <a:pPr marL="457200" marR="0" lvl="1" indent="-457200" algn="l" defTabSz="914400" rtl="0" eaLnBrk="1" fontAlgn="auto" latinLnBrk="0" hangingPunct="1">
              <a:lnSpc>
                <a:spcPct val="90000"/>
              </a:lnSpc>
              <a:spcBef>
                <a:spcPts val="1200"/>
              </a:spcBef>
              <a:spcAft>
                <a:spcPts val="200"/>
              </a:spcAft>
              <a:buClr>
                <a:srgbClr val="38732E"/>
              </a:buClr>
              <a:buSzPct val="100000"/>
              <a:buFont typeface="Wingdings" charset="2"/>
              <a:buChar char="§"/>
              <a:tabLst/>
              <a:defRPr/>
            </a:pPr>
            <a:r>
              <a:rPr kumimoji="0" lang="fr-FR" sz="2800" b="0" i="0" u="none" strike="noStrike" kern="1200" cap="none" spc="0" normalizeH="0" baseline="0" noProof="0" dirty="0">
                <a:ln>
                  <a:noFill/>
                </a:ln>
                <a:solidFill>
                  <a:srgbClr val="000000"/>
                </a:solidFill>
                <a:effectLst/>
                <a:uLnTx/>
                <a:uFillTx/>
                <a:latin typeface="Calibri Light" panose="020F0302020204030204"/>
                <a:ea typeface="+mn-ea"/>
                <a:cs typeface="+mn-cs"/>
              </a:rPr>
              <a:t>Moins de défaut de remboursement</a:t>
            </a:r>
          </a:p>
          <a:p>
            <a:pPr marL="457200" marR="0" lvl="1" indent="-457200" algn="l" defTabSz="914400" rtl="0" eaLnBrk="1" fontAlgn="auto" latinLnBrk="0" hangingPunct="1">
              <a:lnSpc>
                <a:spcPct val="90000"/>
              </a:lnSpc>
              <a:spcBef>
                <a:spcPts val="1200"/>
              </a:spcBef>
              <a:spcAft>
                <a:spcPts val="200"/>
              </a:spcAft>
              <a:buClr>
                <a:srgbClr val="38732E"/>
              </a:buClr>
              <a:buSzPct val="100000"/>
              <a:buFont typeface="Wingdings" charset="2"/>
              <a:buChar char="§"/>
              <a:tabLst/>
              <a:defRPr/>
            </a:pPr>
            <a:r>
              <a:rPr kumimoji="0" lang="fr-FR" sz="2800" b="0" i="0" u="none" strike="noStrike" kern="1200" cap="none" spc="0" normalizeH="0" baseline="0" noProof="0" dirty="0">
                <a:ln>
                  <a:noFill/>
                </a:ln>
                <a:solidFill>
                  <a:srgbClr val="000000"/>
                </a:solidFill>
                <a:effectLst/>
                <a:uLnTx/>
                <a:uFillTx/>
                <a:latin typeface="Calibri Light" panose="020F0302020204030204"/>
                <a:ea typeface="+mn-ea"/>
                <a:cs typeface="+mn-cs"/>
                <a:sym typeface="Wingdings" pitchFamily="2" charset="2"/>
              </a:rPr>
              <a:t>Réputation améliorée</a:t>
            </a:r>
          </a:p>
          <a:p>
            <a:pPr marL="457200" marR="0" lvl="1" indent="-457200" algn="l" defTabSz="914400" rtl="0" eaLnBrk="1" fontAlgn="auto" latinLnBrk="0" hangingPunct="1">
              <a:lnSpc>
                <a:spcPct val="90000"/>
              </a:lnSpc>
              <a:spcBef>
                <a:spcPts val="1200"/>
              </a:spcBef>
              <a:spcAft>
                <a:spcPts val="200"/>
              </a:spcAft>
              <a:buClr>
                <a:srgbClr val="38732E"/>
              </a:buClr>
              <a:buSzPct val="100000"/>
              <a:buFont typeface="Wingdings" charset="2"/>
              <a:buChar char="§"/>
              <a:tabLst/>
              <a:defRPr/>
            </a:pPr>
            <a:r>
              <a:rPr kumimoji="0" lang="fr-FR" sz="2800" b="0" i="0" u="none" strike="noStrike" kern="1200" cap="none" spc="0" normalizeH="0" baseline="0" noProof="0" dirty="0">
                <a:ln>
                  <a:noFill/>
                </a:ln>
                <a:solidFill>
                  <a:srgbClr val="000000"/>
                </a:solidFill>
                <a:effectLst/>
                <a:uLnTx/>
                <a:uFillTx/>
                <a:latin typeface="Calibri Light" panose="020F0302020204030204"/>
                <a:ea typeface="+mn-ea"/>
                <a:cs typeface="+mn-cs"/>
                <a:sym typeface="Wingdings" pitchFamily="2" charset="2"/>
              </a:rPr>
              <a:t>Moins de </a:t>
            </a:r>
            <a:r>
              <a:rPr kumimoji="0" lang="en-US" sz="2800" b="0" i="0" u="none" strike="noStrike" kern="1200" cap="none" spc="0" normalizeH="0" baseline="0" noProof="0" dirty="0">
                <a:ln>
                  <a:noFill/>
                </a:ln>
                <a:solidFill>
                  <a:srgbClr val="000000"/>
                </a:solidFill>
                <a:effectLst/>
                <a:uLnTx/>
                <a:uFillTx/>
                <a:latin typeface="Calibri Light" panose="020F0302020204030204"/>
                <a:ea typeface="+mn-ea"/>
                <a:cs typeface="+mn-cs"/>
                <a:sym typeface="Wingdings" pitchFamily="2" charset="2"/>
              </a:rPr>
              <a:t>rotation du personnel</a:t>
            </a:r>
          </a:p>
          <a:p>
            <a:pPr marL="457200" marR="0" lvl="1" indent="-457200" algn="l" defTabSz="914400" rtl="0" eaLnBrk="1" fontAlgn="auto" latinLnBrk="0" hangingPunct="1">
              <a:lnSpc>
                <a:spcPct val="90000"/>
              </a:lnSpc>
              <a:spcBef>
                <a:spcPts val="1200"/>
              </a:spcBef>
              <a:spcAft>
                <a:spcPts val="200"/>
              </a:spcAft>
              <a:buClr>
                <a:srgbClr val="38732E"/>
              </a:buClr>
              <a:buSzPct val="100000"/>
              <a:buFont typeface="Wingdings" charset="2"/>
              <a:buChar char="§"/>
              <a:tabLst/>
              <a:defRPr/>
            </a:pPr>
            <a:r>
              <a:rPr kumimoji="0" lang="fr-FR" sz="2800" b="0" i="0" u="none" strike="noStrike" kern="1200" cap="none" spc="0" normalizeH="0" baseline="0" noProof="0" dirty="0">
                <a:ln>
                  <a:noFill/>
                </a:ln>
                <a:solidFill>
                  <a:srgbClr val="000000"/>
                </a:solidFill>
                <a:effectLst/>
                <a:uLnTx/>
                <a:uFillTx/>
                <a:latin typeface="Calibri Light" panose="020F0302020204030204"/>
                <a:ea typeface="+mn-ea"/>
                <a:cs typeface="+mn-cs"/>
                <a:sym typeface="Wingdings" pitchFamily="2" charset="2"/>
              </a:rPr>
              <a:t>De meilleures données pour prendre des décisions</a:t>
            </a:r>
          </a:p>
          <a:p>
            <a:pPr marL="457200" marR="0" lvl="1" indent="-457200" algn="l" defTabSz="914400" rtl="0" eaLnBrk="1" fontAlgn="auto" latinLnBrk="0" hangingPunct="1">
              <a:lnSpc>
                <a:spcPct val="90000"/>
              </a:lnSpc>
              <a:spcBef>
                <a:spcPts val="1200"/>
              </a:spcBef>
              <a:spcAft>
                <a:spcPts val="200"/>
              </a:spcAft>
              <a:buClr>
                <a:srgbClr val="38732E"/>
              </a:buClr>
              <a:buSzPct val="100000"/>
              <a:buFont typeface="Wingdings" charset="2"/>
              <a:buChar char="§"/>
              <a:tabLst/>
              <a:defRPr/>
            </a:pPr>
            <a:r>
              <a:rPr kumimoji="0" lang="fr-FR" sz="2800" b="0" i="0" u="none" strike="noStrike" kern="1200" cap="none" spc="0" normalizeH="0" baseline="0" noProof="0" dirty="0">
                <a:ln>
                  <a:noFill/>
                </a:ln>
                <a:solidFill>
                  <a:srgbClr val="000000"/>
                </a:solidFill>
                <a:effectLst/>
                <a:uLnTx/>
                <a:uFillTx/>
                <a:latin typeface="Calibri Light" panose="020F0302020204030204"/>
                <a:ea typeface="+mn-ea"/>
                <a:cs typeface="+mn-cs"/>
                <a:sym typeface="Wingdings" pitchFamily="2" charset="2"/>
              </a:rPr>
              <a:t>De meilleurs changements dans la vie des clients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endParaRPr>
          </a:p>
          <a:p>
            <a:pPr>
              <a:spcBef>
                <a:spcPct val="0"/>
              </a:spcBef>
            </a:pPr>
            <a:endParaRPr lang="en-US" altLang="en-US" sz="1200" dirty="0"/>
          </a:p>
          <a:p>
            <a:pPr>
              <a:spcBef>
                <a:spcPct val="0"/>
              </a:spcBef>
            </a:pPr>
            <a:r>
              <a:rPr lang="en-US" sz="1200" dirty="0"/>
              <a:t>The analysis of numerous examples reveals positive correlations between the social and the financial on several levels. Working with the poor and excluded naturally implies higher transaction costs, but it also allows MFIs to intervene where competition is less fierce. Moreover, adapting services and economic and social benefits to clients </a:t>
            </a:r>
            <a:r>
              <a:rPr lang="en-US" dirty="0"/>
              <a:t>means that risks are diversified, making products more competitive and reducing </a:t>
            </a:r>
            <a:r>
              <a:rPr lang="en-US" dirty="0" err="1"/>
              <a:t>overindebtedness</a:t>
            </a:r>
            <a:r>
              <a:rPr lang="en-US" dirty="0"/>
              <a:t>. Responsible </a:t>
            </a:r>
            <a:r>
              <a:rPr lang="en-US" dirty="0" err="1"/>
              <a:t>behaviour</a:t>
            </a:r>
            <a:r>
              <a:rPr lang="en-US" dirty="0"/>
              <a:t> by an MFI also builds trust between the MFI and its clients and reduces social tensions within both the MFI and the community. Hence, these measures can together lead in the medium term to increased client loyalty, a better rate of return, a reduction in transaction costs (as some will be covered by clients), improved opportunities for the community and greater social capital, an increased capacity for innovation etc.</a:t>
            </a:r>
            <a:endParaRPr kumimoji="0" lang="en-US" sz="1200" b="1" i="0" u="none" strike="noStrike" kern="1200" cap="none" spc="0" normalizeH="0" baseline="0" noProof="0" dirty="0">
              <a:ln>
                <a:noFill/>
              </a:ln>
              <a:solidFill>
                <a:srgbClr val="38732E"/>
              </a:solidFill>
              <a:effectLst/>
              <a:uLnTx/>
              <a:uFillTx/>
              <a:latin typeface="Calibri Light" panose="020F0302020204030204"/>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4E44D-BA19-4C0D-8342-19F9D875D0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579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400" b="0" i="0" spc="-38" baseline="0">
                <a:solidFill>
                  <a:srgbClr val="666666"/>
                </a:solidFill>
                <a:latin typeface="Franklin Gothic Medium" panose="020B0603020102020204" pitchFamily="34" charset="0"/>
              </a:defRPr>
            </a:lvl1pPr>
          </a:lstStyle>
          <a:p>
            <a:r>
              <a:rPr lang="fr-FR" dirty="0"/>
              <a:t>Cliquez et modifiez le titre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rgbClr val="666666"/>
                </a:solidFill>
                <a:latin typeface="News Gothic MT" panose="020B0503020103020203"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p:txBody>
          <a:bodyPr/>
          <a:lstStyle/>
          <a:p>
            <a:fld id="{1632B8BF-C605-3E4A-9EED-DD46FB681F93}" type="datetimeFigureOut">
              <a:rPr lang="fr-FR" smtClean="0"/>
              <a:t>08/02/2019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6E0ADBC-2A16-DA47-843E-C23E891ABFF9}"/>
              </a:ext>
            </a:extLst>
          </p:cNvPr>
          <p:cNvPicPr>
            <a:picLocks noChangeAspect="1"/>
          </p:cNvPicPr>
          <p:nvPr userDrawn="1"/>
        </p:nvPicPr>
        <p:blipFill>
          <a:blip r:embed="rId2"/>
          <a:stretch>
            <a:fillRect/>
          </a:stretch>
        </p:blipFill>
        <p:spPr>
          <a:xfrm>
            <a:off x="7425344" y="86703"/>
            <a:ext cx="1585431" cy="622428"/>
          </a:xfrm>
          <a:prstGeom prst="rect">
            <a:avLst/>
          </a:prstGeom>
        </p:spPr>
      </p:pic>
    </p:spTree>
    <p:extLst>
      <p:ext uri="{BB962C8B-B14F-4D97-AF65-F5344CB8AC3E}">
        <p14:creationId xmlns:p14="http://schemas.microsoft.com/office/powerpoint/2010/main" val="423328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632B8BF-C605-3E4A-9EED-DD46FB681F93}" type="datetimeFigureOut">
              <a:rPr lang="fr-FR" smtClean="0"/>
              <a:t>08/02/2019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a:t>
            </a:fld>
            <a:endParaRPr lang="fr-FR"/>
          </a:p>
        </p:txBody>
      </p:sp>
    </p:spTree>
    <p:extLst>
      <p:ext uri="{BB962C8B-B14F-4D97-AF65-F5344CB8AC3E}">
        <p14:creationId xmlns:p14="http://schemas.microsoft.com/office/powerpoint/2010/main" val="162851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632B8BF-C605-3E4A-9EED-DD46FB681F93}" type="datetimeFigureOut">
              <a:rPr lang="fr-FR" smtClean="0"/>
              <a:t>08/02/2019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a:t>
            </a:fld>
            <a:endParaRPr lang="fr-FR"/>
          </a:p>
        </p:txBody>
      </p:sp>
    </p:spTree>
    <p:extLst>
      <p:ext uri="{BB962C8B-B14F-4D97-AF65-F5344CB8AC3E}">
        <p14:creationId xmlns:p14="http://schemas.microsoft.com/office/powerpoint/2010/main" val="3314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E3C88-F768-FF47-B9D6-54C23FB6575C}"/>
              </a:ext>
            </a:extLst>
          </p:cNvPr>
          <p:cNvSpPr txBox="1"/>
          <p:nvPr userDrawn="1"/>
        </p:nvSpPr>
        <p:spPr>
          <a:xfrm>
            <a:off x="494071" y="-117987"/>
            <a:ext cx="988142" cy="300082"/>
          </a:xfrm>
          <a:prstGeom prst="rect">
            <a:avLst/>
          </a:prstGeom>
          <a:solidFill>
            <a:schemeClr val="bg1"/>
          </a:solidFill>
        </p:spPr>
        <p:txBody>
          <a:bodyPr wrap="square" rtlCol="0">
            <a:spAutoFit/>
          </a:bodyPr>
          <a:lstStyle/>
          <a:p>
            <a:endParaRPr lang="fr-FR" sz="1350" dirty="0"/>
          </a:p>
        </p:txBody>
      </p:sp>
    </p:spTree>
    <p:extLst>
      <p:ext uri="{BB962C8B-B14F-4D97-AF65-F5344CB8AC3E}">
        <p14:creationId xmlns:p14="http://schemas.microsoft.com/office/powerpoint/2010/main" val="406925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lvl1pPr marL="0">
              <a:defRPr/>
            </a:lvl1pPr>
          </a:lstStyle>
          <a:p>
            <a:r>
              <a:rPr lang="fr-FR" dirty="0"/>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632B8BF-C605-3E4A-9EED-DD46FB681F93}" type="datetimeFigureOut">
              <a:rPr lang="fr-FR" smtClean="0"/>
              <a:t>08/02/2019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a:t>
            </a:fld>
            <a:endParaRPr lang="fr-FR"/>
          </a:p>
        </p:txBody>
      </p:sp>
    </p:spTree>
    <p:extLst>
      <p:ext uri="{BB962C8B-B14F-4D97-AF65-F5344CB8AC3E}">
        <p14:creationId xmlns:p14="http://schemas.microsoft.com/office/powerpoint/2010/main" val="203040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i="0">
                <a:solidFill>
                  <a:srgbClr val="666666"/>
                </a:solidFill>
                <a:latin typeface="Franklin Gothic Medium" panose="020B0603020102020204" pitchFamily="34" charset="0"/>
              </a:defRPr>
            </a:lvl1pPr>
          </a:lstStyle>
          <a:p>
            <a:r>
              <a:rPr lang="fr-FR" dirty="0"/>
              <a:t>Cliquez et modifiez le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b="0" i="0" cap="all" spc="150" baseline="0">
                <a:solidFill>
                  <a:srgbClr val="666666"/>
                </a:solidFill>
                <a:latin typeface="News Gothic MT" panose="020B0503020103020203"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1632B8BF-C605-3E4A-9EED-DD46FB681F93}" type="datetimeFigureOut">
              <a:rPr lang="fr-FR" smtClean="0"/>
              <a:t>08/02/2019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02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Cliquez et modifiez le titre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632B8BF-C605-3E4A-9EED-DD46FB681F93}" type="datetimeFigureOut">
              <a:rPr lang="fr-FR" smtClean="0"/>
              <a:t>08/02/2019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7D7ED7-B9EF-1E4A-849D-E93B1093C5EC}" type="slidenum">
              <a:rPr lang="fr-FR" smtClean="0"/>
              <a:t>‹#›</a:t>
            </a:fld>
            <a:endParaRPr lang="fr-FR"/>
          </a:p>
        </p:txBody>
      </p:sp>
    </p:spTree>
    <p:extLst>
      <p:ext uri="{BB962C8B-B14F-4D97-AF65-F5344CB8AC3E}">
        <p14:creationId xmlns:p14="http://schemas.microsoft.com/office/powerpoint/2010/main" val="172748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Cliquez et modifiez le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632B8BF-C605-3E4A-9EED-DD46FB681F93}" type="datetimeFigureOut">
              <a:rPr lang="fr-FR" smtClean="0"/>
              <a:t>08/02/2019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77D7ED7-B9EF-1E4A-849D-E93B1093C5EC}" type="slidenum">
              <a:rPr lang="fr-FR" smtClean="0"/>
              <a:t>‹#›</a:t>
            </a:fld>
            <a:endParaRPr lang="fr-FR"/>
          </a:p>
        </p:txBody>
      </p:sp>
    </p:spTree>
    <p:extLst>
      <p:ext uri="{BB962C8B-B14F-4D97-AF65-F5344CB8AC3E}">
        <p14:creationId xmlns:p14="http://schemas.microsoft.com/office/powerpoint/2010/main" val="295006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1632B8BF-C605-3E4A-9EED-DD46FB681F93}" type="datetimeFigureOut">
              <a:rPr lang="fr-FR" smtClean="0"/>
              <a:t>08/02/2019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77D7ED7-B9EF-1E4A-849D-E93B1093C5EC}" type="slidenum">
              <a:rPr lang="fr-FR" smtClean="0"/>
              <a:t>‹#›</a:t>
            </a:fld>
            <a:endParaRPr lang="fr-FR"/>
          </a:p>
        </p:txBody>
      </p:sp>
    </p:spTree>
    <p:extLst>
      <p:ext uri="{BB962C8B-B14F-4D97-AF65-F5344CB8AC3E}">
        <p14:creationId xmlns:p14="http://schemas.microsoft.com/office/powerpoint/2010/main" val="355263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1" y="6400800"/>
            <a:ext cx="9141619" cy="4572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32B8BF-C605-3E4A-9EED-DD46FB681F93}" type="datetimeFigureOut">
              <a:rPr lang="fr-FR" smtClean="0"/>
              <a:t>08/02/2019</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677D7ED7-B9EF-1E4A-849D-E93B1093C5EC}" type="slidenum">
              <a:rPr lang="fr-FR" smtClean="0"/>
              <a:t>‹#›</a:t>
            </a:fld>
            <a:endParaRPr lang="fr-FR"/>
          </a:p>
        </p:txBody>
      </p:sp>
    </p:spTree>
    <p:extLst>
      <p:ext uri="{BB962C8B-B14F-4D97-AF65-F5344CB8AC3E}">
        <p14:creationId xmlns:p14="http://schemas.microsoft.com/office/powerpoint/2010/main" val="225405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3038093" cy="6858000"/>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fr-FR"/>
              <a:t>Cliquez et modifiez le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632B8BF-C605-3E4A-9EED-DD46FB681F93}" type="datetimeFigureOut">
              <a:rPr lang="fr-FR" smtClean="0"/>
              <a:t>08/02/2019</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7D7ED7-B9EF-1E4A-849D-E93B1093C5EC}" type="slidenum">
              <a:rPr lang="fr-FR" smtClean="0"/>
              <a:t>‹#›</a:t>
            </a:fld>
            <a:endParaRPr lang="fr-FR"/>
          </a:p>
        </p:txBody>
      </p:sp>
    </p:spTree>
    <p:extLst>
      <p:ext uri="{BB962C8B-B14F-4D97-AF65-F5344CB8AC3E}">
        <p14:creationId xmlns:p14="http://schemas.microsoft.com/office/powerpoint/2010/main" val="194454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fr-FR"/>
              <a:t>Cliquez et modifiez le titre</a:t>
            </a:r>
            <a:endParaRPr lang="en-US" dirty="0"/>
          </a:p>
        </p:txBody>
      </p:sp>
      <p:sp>
        <p:nvSpPr>
          <p:cNvPr id="3" name="Picture Placeholder 2"/>
          <p:cNvSpPr>
            <a:spLocks noGrp="1" noChangeAspect="1"/>
          </p:cNvSpPr>
          <p:nvPr>
            <p:ph type="pic" idx="1"/>
          </p:nvPr>
        </p:nvSpPr>
        <p:spPr>
          <a:xfrm>
            <a:off x="12" y="0"/>
            <a:ext cx="9143989" cy="4915076"/>
          </a:xfrm>
          <a:solidFill>
            <a:srgbClr val="B91A1B"/>
          </a:solid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632B8BF-C605-3E4A-9EED-DD46FB681F93}" type="datetimeFigureOut">
              <a:rPr lang="fr-FR" smtClean="0"/>
              <a:t>08/02/2019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7D7ED7-B9EF-1E4A-849D-E93B1093C5EC}" type="slidenum">
              <a:rPr lang="fr-FR" smtClean="0"/>
              <a:t>‹#›</a:t>
            </a:fld>
            <a:endParaRPr lang="fr-FR"/>
          </a:p>
        </p:txBody>
      </p:sp>
    </p:spTree>
    <p:extLst>
      <p:ext uri="{BB962C8B-B14F-4D97-AF65-F5344CB8AC3E}">
        <p14:creationId xmlns:p14="http://schemas.microsoft.com/office/powerpoint/2010/main" val="204964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42065"/>
            <a:ext cx="9144001" cy="65998"/>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dirty="0"/>
              <a:t>Cliquez et modifiez le titre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1632B8BF-C605-3E4A-9EED-DD46FB681F93}" type="datetimeFigureOut">
              <a:rPr lang="fr-FR" smtClean="0"/>
              <a:t>08/02/2019</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677D7ED7-B9EF-1E4A-849D-E93B1093C5EC}" type="slidenum">
              <a:rPr lang="fr-FR" smtClean="0"/>
              <a:t>‹#›</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096630-D3A2-1B47-ACEF-D8BC135E8547}"/>
              </a:ext>
            </a:extLst>
          </p:cNvPr>
          <p:cNvPicPr>
            <a:picLocks noChangeAspect="1"/>
          </p:cNvPicPr>
          <p:nvPr userDrawn="1"/>
        </p:nvPicPr>
        <p:blipFill>
          <a:blip r:embed="rId14"/>
          <a:stretch>
            <a:fillRect/>
          </a:stretch>
        </p:blipFill>
        <p:spPr>
          <a:xfrm>
            <a:off x="7425344" y="86703"/>
            <a:ext cx="1585431" cy="622428"/>
          </a:xfrm>
          <a:prstGeom prst="rect">
            <a:avLst/>
          </a:prstGeom>
        </p:spPr>
      </p:pic>
    </p:spTree>
    <p:extLst>
      <p:ext uri="{BB962C8B-B14F-4D97-AF65-F5344CB8AC3E}">
        <p14:creationId xmlns:p14="http://schemas.microsoft.com/office/powerpoint/2010/main" val="329219446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685800" rtl="0" eaLnBrk="1" latinLnBrk="0" hangingPunct="1">
        <a:lnSpc>
          <a:spcPct val="85000"/>
        </a:lnSpc>
        <a:spcBef>
          <a:spcPct val="0"/>
        </a:spcBef>
        <a:buNone/>
        <a:defRPr sz="3600" b="0" i="0" kern="1200" spc="-38" baseline="0">
          <a:solidFill>
            <a:srgbClr val="666666"/>
          </a:solidFill>
          <a:latin typeface="Franklin Gothic Medium" panose="020B06030201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rgbClr val="B91A1B"/>
        </a:buClr>
        <a:buSzPct val="100000"/>
        <a:buFont typeface="Calibri" panose="020F0502020204030204" pitchFamily="34" charset="0"/>
        <a:buChar char=" "/>
        <a:defRPr sz="1500" kern="1200">
          <a:solidFill>
            <a:srgbClr val="666666"/>
          </a:solidFill>
          <a:latin typeface="News Gothic MT" panose="020B0503020103020203" pitchFamily="34" charset="0"/>
          <a:ea typeface="+mn-ea"/>
          <a:cs typeface="+mn-cs"/>
        </a:defRPr>
      </a:lvl1pPr>
      <a:lvl2pPr marL="288036" indent="-137160" algn="l" defTabSz="685800" rtl="0" eaLnBrk="1" latinLnBrk="0" hangingPunct="1">
        <a:lnSpc>
          <a:spcPct val="90000"/>
        </a:lnSpc>
        <a:spcBef>
          <a:spcPts val="150"/>
        </a:spcBef>
        <a:spcAft>
          <a:spcPts val="300"/>
        </a:spcAft>
        <a:buClr>
          <a:srgbClr val="B91A1B"/>
        </a:buClr>
        <a:buFont typeface="Calibri" pitchFamily="34" charset="0"/>
        <a:buChar char="◦"/>
        <a:defRPr sz="1350" kern="1200">
          <a:solidFill>
            <a:srgbClr val="666666"/>
          </a:solidFill>
          <a:latin typeface="News Gothic MT" panose="020B0503020103020203" pitchFamily="34" charset="0"/>
          <a:ea typeface="+mn-ea"/>
          <a:cs typeface="+mn-cs"/>
        </a:defRPr>
      </a:lvl2pPr>
      <a:lvl3pPr marL="425196" indent="-137160" algn="l" defTabSz="685800" rtl="0" eaLnBrk="1" latinLnBrk="0" hangingPunct="1">
        <a:lnSpc>
          <a:spcPct val="90000"/>
        </a:lnSpc>
        <a:spcBef>
          <a:spcPts val="150"/>
        </a:spcBef>
        <a:spcAft>
          <a:spcPts val="300"/>
        </a:spcAft>
        <a:buClr>
          <a:srgbClr val="B91A1B"/>
        </a:buClr>
        <a:buFont typeface="Calibri" pitchFamily="34" charset="0"/>
        <a:buChar char="◦"/>
        <a:defRPr sz="1050" kern="1200">
          <a:solidFill>
            <a:srgbClr val="666666"/>
          </a:solidFill>
          <a:latin typeface="News Gothic MT" panose="020B0503020103020203" pitchFamily="34" charset="0"/>
          <a:ea typeface="+mn-ea"/>
          <a:cs typeface="+mn-cs"/>
        </a:defRPr>
      </a:lvl3pPr>
      <a:lvl4pPr marL="562356" indent="-137160" algn="l" defTabSz="685800" rtl="0" eaLnBrk="1" latinLnBrk="0" hangingPunct="1">
        <a:lnSpc>
          <a:spcPct val="90000"/>
        </a:lnSpc>
        <a:spcBef>
          <a:spcPts val="150"/>
        </a:spcBef>
        <a:spcAft>
          <a:spcPts val="300"/>
        </a:spcAft>
        <a:buClr>
          <a:srgbClr val="B91A1B"/>
        </a:buClr>
        <a:buFont typeface="Calibri" pitchFamily="34" charset="0"/>
        <a:buChar char="◦"/>
        <a:defRPr sz="1050" kern="1200">
          <a:solidFill>
            <a:srgbClr val="666666"/>
          </a:solidFill>
          <a:latin typeface="News Gothic MT" panose="020B0503020103020203" pitchFamily="34" charset="0"/>
          <a:ea typeface="+mn-ea"/>
          <a:cs typeface="+mn-cs"/>
        </a:defRPr>
      </a:lvl4pPr>
      <a:lvl5pPr marL="699516" indent="-137160" algn="l" defTabSz="685800" rtl="0" eaLnBrk="1" latinLnBrk="0" hangingPunct="1">
        <a:lnSpc>
          <a:spcPct val="90000"/>
        </a:lnSpc>
        <a:spcBef>
          <a:spcPts val="150"/>
        </a:spcBef>
        <a:spcAft>
          <a:spcPts val="300"/>
        </a:spcAft>
        <a:buClr>
          <a:srgbClr val="B91A1B"/>
        </a:buClr>
        <a:buFont typeface="Calibri" pitchFamily="34" charset="0"/>
        <a:buChar char="◦"/>
        <a:defRPr sz="1050" kern="1200">
          <a:solidFill>
            <a:srgbClr val="666666"/>
          </a:solidFill>
          <a:latin typeface="News Gothic MT" panose="020B0503020103020203" pitchFamily="34" charset="0"/>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1.png"/><Relationship Id="rId2" Type="http://schemas.openxmlformats.org/officeDocument/2006/relationships/notesSlide" Target="../notesSlides/notesSlide13.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microsoft.com/office/2007/relationships/hdphoto" Target="../media/hdphoto1.wdp"/><Relationship Id="rId15" Type="http://schemas.openxmlformats.org/officeDocument/2006/relationships/image" Target="../media/image33.jpe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ptf.info/" TargetMode="External"/><Relationship Id="rId2" Type="http://schemas.openxmlformats.org/officeDocument/2006/relationships/hyperlink" Target="http://www.cerise-microfinance.org/-t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22960" y="650690"/>
            <a:ext cx="7543800" cy="593991"/>
          </a:xfrm>
          <a:prstGeom prst="rect">
            <a:avLst/>
          </a:prstGeom>
        </p:spPr>
        <p:txBody>
          <a:bodyPr vert="horz" lIns="68580" tIns="34290" rIns="68580" bIns="3429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spcAft>
                <a:spcPts val="450"/>
              </a:spcAft>
            </a:pPr>
            <a:endParaRPr lang="en-US" sz="3300" spc="-38" dirty="0">
              <a:solidFill>
                <a:srgbClr val="000000">
                  <a:lumMod val="75000"/>
                  <a:lumOff val="25000"/>
                </a:srgbClr>
              </a:solidFill>
              <a:latin typeface="Calibri Light" panose="020F0302020204030204"/>
            </a:endParaRPr>
          </a:p>
        </p:txBody>
      </p:sp>
      <p:sp>
        <p:nvSpPr>
          <p:cNvPr id="7" name="Titre 6">
            <a:extLst>
              <a:ext uri="{FF2B5EF4-FFF2-40B4-BE49-F238E27FC236}">
                <a16:creationId xmlns:a16="http://schemas.microsoft.com/office/drawing/2014/main" id="{CD958B7A-6D8E-48D1-86F8-52244297BF36}"/>
              </a:ext>
            </a:extLst>
          </p:cNvPr>
          <p:cNvSpPr>
            <a:spLocks noGrp="1"/>
          </p:cNvSpPr>
          <p:nvPr>
            <p:ph type="title"/>
          </p:nvPr>
        </p:nvSpPr>
        <p:spPr/>
        <p:txBody>
          <a:bodyPr/>
          <a:lstStyle/>
          <a:p>
            <a:pPr algn="ctr"/>
            <a:r>
              <a:rPr lang="fr-FR" dirty="0"/>
              <a:t>Mission SPI4+</a:t>
            </a:r>
            <a:br>
              <a:rPr lang="fr-FR" dirty="0"/>
            </a:br>
            <a:r>
              <a:rPr lang="fr-FR" dirty="0"/>
              <a:t>NOM IMF </a:t>
            </a:r>
            <a:br>
              <a:rPr lang="fr-FR" dirty="0"/>
            </a:br>
            <a:endParaRPr lang="fr-FR" dirty="0"/>
          </a:p>
        </p:txBody>
      </p:sp>
      <p:sp>
        <p:nvSpPr>
          <p:cNvPr id="6" name="Espace réservé du contenu 5">
            <a:extLst>
              <a:ext uri="{FF2B5EF4-FFF2-40B4-BE49-F238E27FC236}">
                <a16:creationId xmlns:a16="http://schemas.microsoft.com/office/drawing/2014/main" id="{3A3F96FB-50D6-46D0-9635-4BEC1D6EE69B}"/>
              </a:ext>
            </a:extLst>
          </p:cNvPr>
          <p:cNvSpPr>
            <a:spLocks noGrp="1"/>
          </p:cNvSpPr>
          <p:nvPr>
            <p:ph type="body" idx="1"/>
          </p:nvPr>
        </p:nvSpPr>
        <p:spPr>
          <a:xfrm>
            <a:off x="822960" y="4453128"/>
            <a:ext cx="7543800" cy="737616"/>
          </a:xfrm>
        </p:spPr>
        <p:txBody>
          <a:bodyPr>
            <a:normAutofit fontScale="47500" lnSpcReduction="20000"/>
          </a:bodyPr>
          <a:lstStyle/>
          <a:p>
            <a:pPr algn="ctr"/>
            <a:br>
              <a:rPr lang="en-US" sz="3600" dirty="0">
                <a:solidFill>
                  <a:schemeClr val="tx1"/>
                </a:solidFill>
                <a:latin typeface="+mj-lt"/>
                <a:sym typeface="Garamond"/>
              </a:rPr>
            </a:br>
            <a:r>
              <a:rPr lang="en-US" sz="3600" dirty="0" err="1">
                <a:solidFill>
                  <a:schemeClr val="tx1"/>
                </a:solidFill>
                <a:latin typeface="+mj-lt"/>
                <a:sym typeface="Garamond"/>
              </a:rPr>
              <a:t>Noms</a:t>
            </a:r>
            <a:r>
              <a:rPr lang="en-US" sz="3600" dirty="0">
                <a:solidFill>
                  <a:schemeClr val="tx1"/>
                </a:solidFill>
                <a:latin typeface="+mj-lt"/>
                <a:sym typeface="Garamond"/>
              </a:rPr>
              <a:t> </a:t>
            </a:r>
            <a:r>
              <a:rPr lang="en-US" sz="3600" dirty="0" err="1">
                <a:solidFill>
                  <a:schemeClr val="tx1"/>
                </a:solidFill>
                <a:latin typeface="+mj-lt"/>
                <a:sym typeface="Garamond"/>
              </a:rPr>
              <a:t>auditeurs</a:t>
            </a:r>
            <a:br>
              <a:rPr lang="en-US" sz="3600" dirty="0">
                <a:solidFill>
                  <a:schemeClr val="tx1"/>
                </a:solidFill>
                <a:latin typeface="+mj-lt"/>
                <a:sym typeface="Garamond"/>
              </a:rPr>
            </a:br>
            <a:r>
              <a:rPr lang="en-US" sz="3600" dirty="0">
                <a:solidFill>
                  <a:schemeClr val="tx1"/>
                </a:solidFill>
                <a:latin typeface="+mj-lt"/>
                <a:sym typeface="Garamond"/>
              </a:rPr>
              <a:t>Date</a:t>
            </a:r>
            <a:endParaRPr lang="fr-FR" sz="3600" dirty="0">
              <a:latin typeface="+mj-lt"/>
            </a:endParaRPr>
          </a:p>
        </p:txBody>
      </p:sp>
      <p:pic>
        <p:nvPicPr>
          <p:cNvPr id="10" name="Image 9">
            <a:extLst>
              <a:ext uri="{FF2B5EF4-FFF2-40B4-BE49-F238E27FC236}">
                <a16:creationId xmlns:a16="http://schemas.microsoft.com/office/drawing/2014/main" id="{C81E4500-8F36-4CF9-99A7-0ECB5F8508D9}"/>
              </a:ext>
            </a:extLst>
          </p:cNvPr>
          <p:cNvPicPr>
            <a:picLocks noChangeAspect="1"/>
          </p:cNvPicPr>
          <p:nvPr/>
        </p:nvPicPr>
        <p:blipFill>
          <a:blip r:embed="rId3"/>
          <a:stretch>
            <a:fillRect/>
          </a:stretch>
        </p:blipFill>
        <p:spPr>
          <a:xfrm>
            <a:off x="183294" y="5469694"/>
            <a:ext cx="1811111" cy="737616"/>
          </a:xfrm>
          <a:prstGeom prst="rect">
            <a:avLst/>
          </a:prstGeom>
        </p:spPr>
      </p:pic>
      <p:sp>
        <p:nvSpPr>
          <p:cNvPr id="13" name="ZoneTexte 12">
            <a:extLst>
              <a:ext uri="{FF2B5EF4-FFF2-40B4-BE49-F238E27FC236}">
                <a16:creationId xmlns:a16="http://schemas.microsoft.com/office/drawing/2014/main" id="{E16CADE0-C9DF-4CD9-9EC5-3E5FE23DEE0A}"/>
              </a:ext>
            </a:extLst>
          </p:cNvPr>
          <p:cNvSpPr txBox="1"/>
          <p:nvPr/>
        </p:nvSpPr>
        <p:spPr>
          <a:xfrm>
            <a:off x="3537679" y="5696262"/>
            <a:ext cx="2473377" cy="369332"/>
          </a:xfrm>
          <a:prstGeom prst="rect">
            <a:avLst/>
          </a:prstGeom>
          <a:noFill/>
        </p:spPr>
        <p:txBody>
          <a:bodyPr wrap="square" rtlCol="0">
            <a:spAutoFit/>
          </a:bodyPr>
          <a:lstStyle/>
          <a:p>
            <a:r>
              <a:rPr lang="fr-FR" dirty="0"/>
              <a:t>LOGO PARTENAIRE</a:t>
            </a:r>
          </a:p>
        </p:txBody>
      </p:sp>
    </p:spTree>
    <p:extLst>
      <p:ext uri="{BB962C8B-B14F-4D97-AF65-F5344CB8AC3E}">
        <p14:creationId xmlns:p14="http://schemas.microsoft.com/office/powerpoint/2010/main" val="422311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FE206-0F8A-4061-B81B-3196A45CFCEA}"/>
              </a:ext>
            </a:extLst>
          </p:cNvPr>
          <p:cNvSpPr>
            <a:spLocks noGrp="1"/>
          </p:cNvSpPr>
          <p:nvPr>
            <p:ph type="title"/>
          </p:nvPr>
        </p:nvSpPr>
        <p:spPr>
          <a:xfrm>
            <a:off x="882826" y="528170"/>
            <a:ext cx="7099286" cy="1088068"/>
          </a:xfrm>
        </p:spPr>
        <p:txBody>
          <a:bodyPr/>
          <a:lstStyle/>
          <a:p>
            <a:r>
              <a:rPr lang="fr-FR" dirty="0"/>
              <a:t>Gestion de la performance sociale</a:t>
            </a:r>
          </a:p>
        </p:txBody>
      </p:sp>
      <p:grpSp>
        <p:nvGrpSpPr>
          <p:cNvPr id="5" name="Shape 134">
            <a:extLst>
              <a:ext uri="{FF2B5EF4-FFF2-40B4-BE49-F238E27FC236}">
                <a16:creationId xmlns:a16="http://schemas.microsoft.com/office/drawing/2014/main" id="{E59DDD4C-C5F0-4F3D-AD85-6FBBCE5DA0E3}"/>
              </a:ext>
            </a:extLst>
          </p:cNvPr>
          <p:cNvGrpSpPr/>
          <p:nvPr/>
        </p:nvGrpSpPr>
        <p:grpSpPr>
          <a:xfrm>
            <a:off x="1252235" y="2250403"/>
            <a:ext cx="6734490" cy="984697"/>
            <a:chOff x="454105" y="606487"/>
            <a:chExt cx="8591335" cy="1009674"/>
          </a:xfrm>
        </p:grpSpPr>
        <p:sp>
          <p:nvSpPr>
            <p:cNvPr id="6" name="Shape 135">
              <a:extLst>
                <a:ext uri="{FF2B5EF4-FFF2-40B4-BE49-F238E27FC236}">
                  <a16:creationId xmlns:a16="http://schemas.microsoft.com/office/drawing/2014/main" id="{0768DD66-5ECE-46C1-9AC9-C02CB3AE485B}"/>
                </a:ext>
              </a:extLst>
            </p:cNvPr>
            <p:cNvSpPr/>
            <p:nvPr/>
          </p:nvSpPr>
          <p:spPr>
            <a:xfrm>
              <a:off x="454105" y="762018"/>
              <a:ext cx="1793229" cy="673203"/>
            </a:xfrm>
            <a:prstGeom prst="homePlate">
              <a:avLst>
                <a:gd name="adj" fmla="val 50001"/>
              </a:avLst>
            </a:prstGeom>
            <a:noFill/>
            <a:ln w="28575" cap="flat">
              <a:solidFill>
                <a:schemeClr val="accent5"/>
              </a:solidFill>
              <a:prstDash val="solid"/>
              <a:round/>
              <a:headEnd type="none" w="med" len="med"/>
              <a:tailEnd type="none" w="med" len="med"/>
            </a:ln>
          </p:spPr>
          <p:txBody>
            <a:bodyPr lIns="51427" tIns="25706" rIns="51427" bIns="25706" anchor="t" anchorCtr="0">
              <a:noAutofit/>
            </a:bodyPr>
            <a:lstStyle/>
            <a:p>
              <a:pPr algn="ctr" defTabSz="514350">
                <a:buSzPct val="25000"/>
                <a:defRPr/>
              </a:pPr>
              <a:r>
                <a:rPr lang="es-ES" sz="1350" b="1" kern="0" dirty="0" err="1">
                  <a:solidFill>
                    <a:srgbClr val="000000"/>
                  </a:solidFill>
                  <a:latin typeface="Calibri Light" panose="020F0302020204030204"/>
                  <a:ea typeface="Times New Roman"/>
                  <a:cs typeface="Times New Roman"/>
                  <a:sym typeface="Times New Roman"/>
                </a:rPr>
                <a:t>Mission</a:t>
              </a:r>
              <a:r>
                <a:rPr lang="es-ES" sz="1350" b="1" kern="0" dirty="0">
                  <a:solidFill>
                    <a:srgbClr val="000000"/>
                  </a:solidFill>
                  <a:latin typeface="Calibri Light" panose="020F0302020204030204"/>
                  <a:ea typeface="Times New Roman"/>
                  <a:cs typeface="Times New Roman"/>
                  <a:sym typeface="Times New Roman"/>
                </a:rPr>
                <a:t>/</a:t>
              </a:r>
            </a:p>
            <a:p>
              <a:pPr algn="ctr" defTabSz="514350">
                <a:buSzPct val="25000"/>
                <a:defRPr/>
              </a:pPr>
              <a:r>
                <a:rPr lang="es-ES" sz="1350" b="1" kern="0" dirty="0" err="1">
                  <a:solidFill>
                    <a:srgbClr val="000000"/>
                  </a:solidFill>
                  <a:latin typeface="Calibri Light" panose="020F0302020204030204"/>
                  <a:ea typeface="Times New Roman"/>
                  <a:cs typeface="Times New Roman"/>
                  <a:sym typeface="Times New Roman"/>
                </a:rPr>
                <a:t>Objectifs</a:t>
              </a:r>
              <a:endParaRPr lang="es-ES" sz="1350" b="1" kern="0" dirty="0">
                <a:solidFill>
                  <a:srgbClr val="000000"/>
                </a:solidFill>
                <a:latin typeface="Calibri Light" panose="020F0302020204030204"/>
                <a:ea typeface="Times New Roman"/>
                <a:cs typeface="Times New Roman"/>
                <a:sym typeface="Times New Roman"/>
              </a:endParaRPr>
            </a:p>
            <a:p>
              <a:pPr algn="ctr" defTabSz="514350">
                <a:defRPr/>
              </a:pPr>
              <a:endParaRPr sz="1013" kern="0" dirty="0">
                <a:solidFill>
                  <a:srgbClr val="000000"/>
                </a:solidFill>
                <a:latin typeface="Times New Roman"/>
                <a:ea typeface="Times New Roman"/>
                <a:cs typeface="Times New Roman"/>
                <a:sym typeface="Times New Roman"/>
              </a:endParaRPr>
            </a:p>
          </p:txBody>
        </p:sp>
        <p:sp>
          <p:nvSpPr>
            <p:cNvPr id="7" name="Shape 136">
              <a:extLst>
                <a:ext uri="{FF2B5EF4-FFF2-40B4-BE49-F238E27FC236}">
                  <a16:creationId xmlns:a16="http://schemas.microsoft.com/office/drawing/2014/main" id="{28503604-0E3B-4B2E-A3C0-C991D9DC72A8}"/>
                </a:ext>
              </a:extLst>
            </p:cNvPr>
            <p:cNvSpPr/>
            <p:nvPr/>
          </p:nvSpPr>
          <p:spPr>
            <a:xfrm>
              <a:off x="2155963" y="762022"/>
              <a:ext cx="1981199" cy="673199"/>
            </a:xfrm>
            <a:prstGeom prst="chevron">
              <a:avLst>
                <a:gd name="adj" fmla="val 50000"/>
              </a:avLst>
            </a:prstGeom>
            <a:noFill/>
            <a:ln w="31750" cap="flat">
              <a:solidFill>
                <a:schemeClr val="accent5"/>
              </a:solidFill>
              <a:prstDash val="solid"/>
              <a:round/>
              <a:headEnd type="none" w="med" len="med"/>
              <a:tailEnd type="none" w="med" len="med"/>
            </a:ln>
          </p:spPr>
          <p:txBody>
            <a:bodyPr lIns="51427" tIns="25706" rIns="51427" bIns="25706" anchor="t" anchorCtr="0">
              <a:noAutofit/>
            </a:bodyPr>
            <a:lstStyle/>
            <a:p>
              <a:pPr algn="ctr" defTabSz="514350">
                <a:buSzPct val="25000"/>
                <a:defRPr/>
              </a:pPr>
              <a:r>
                <a:rPr lang="es-ES" sz="1350" b="1" kern="0" dirty="0" err="1">
                  <a:solidFill>
                    <a:srgbClr val="000000"/>
                  </a:solidFill>
                  <a:latin typeface="Calibri Light" panose="020F0302020204030204"/>
                  <a:ea typeface="Times New Roman"/>
                  <a:cs typeface="Times New Roman"/>
                  <a:sym typeface="Times New Roman"/>
                </a:rPr>
                <a:t>Systèmes</a:t>
              </a:r>
              <a:r>
                <a:rPr lang="es-ES" sz="1350" b="1" kern="0" dirty="0">
                  <a:solidFill>
                    <a:srgbClr val="000000"/>
                  </a:solidFill>
                  <a:latin typeface="Calibri Light" panose="020F0302020204030204"/>
                  <a:ea typeface="Times New Roman"/>
                  <a:cs typeface="Times New Roman"/>
                  <a:sym typeface="Times New Roman"/>
                </a:rPr>
                <a:t> internes</a:t>
              </a:r>
            </a:p>
            <a:p>
              <a:pPr algn="ctr" defTabSz="514350">
                <a:buSzPct val="25000"/>
                <a:defRPr/>
              </a:pPr>
              <a:r>
                <a:rPr lang="es-ES" sz="1350" b="1" kern="0" dirty="0" err="1">
                  <a:solidFill>
                    <a:srgbClr val="000000"/>
                  </a:solidFill>
                  <a:latin typeface="Calibri Light" panose="020F0302020204030204"/>
                  <a:ea typeface="Times New Roman"/>
                  <a:cs typeface="Times New Roman"/>
                  <a:sym typeface="Times New Roman"/>
                </a:rPr>
                <a:t>activités</a:t>
              </a:r>
              <a:endParaRPr lang="es-ES" sz="1350" b="1" kern="0" dirty="0">
                <a:solidFill>
                  <a:srgbClr val="000000"/>
                </a:solidFill>
                <a:latin typeface="Calibri Light" panose="020F0302020204030204"/>
                <a:ea typeface="Times New Roman"/>
                <a:cs typeface="Times New Roman"/>
                <a:sym typeface="Times New Roman"/>
              </a:endParaRPr>
            </a:p>
          </p:txBody>
        </p:sp>
        <p:sp>
          <p:nvSpPr>
            <p:cNvPr id="8" name="Shape 137">
              <a:extLst>
                <a:ext uri="{FF2B5EF4-FFF2-40B4-BE49-F238E27FC236}">
                  <a16:creationId xmlns:a16="http://schemas.microsoft.com/office/drawing/2014/main" id="{17FDBB79-6F44-4ED2-A9DB-6008904A2D85}"/>
                </a:ext>
              </a:extLst>
            </p:cNvPr>
            <p:cNvSpPr/>
            <p:nvPr/>
          </p:nvSpPr>
          <p:spPr>
            <a:xfrm>
              <a:off x="4005406" y="762017"/>
              <a:ext cx="1875232" cy="673199"/>
            </a:xfrm>
            <a:prstGeom prst="chevron">
              <a:avLst>
                <a:gd name="adj" fmla="val 50009"/>
              </a:avLst>
            </a:prstGeom>
            <a:noFill/>
            <a:ln w="31750" cap="flat">
              <a:solidFill>
                <a:schemeClr val="accent5"/>
              </a:solidFill>
              <a:prstDash val="solid"/>
              <a:round/>
              <a:headEnd type="none" w="med" len="med"/>
              <a:tailEnd type="none" w="med" len="med"/>
            </a:ln>
          </p:spPr>
          <p:txBody>
            <a:bodyPr lIns="51427" tIns="25706" rIns="51427" bIns="25706" anchor="t" anchorCtr="0">
              <a:noAutofit/>
            </a:bodyPr>
            <a:lstStyle/>
            <a:p>
              <a:pPr algn="ctr" defTabSz="514350">
                <a:buSzPct val="25000"/>
                <a:defRPr/>
              </a:pPr>
              <a:r>
                <a:rPr lang="es-ES" sz="1350" b="1" kern="0" dirty="0" err="1">
                  <a:solidFill>
                    <a:srgbClr val="000000"/>
                  </a:solidFill>
                  <a:latin typeface="Calibri Light" panose="020F0302020204030204"/>
                  <a:ea typeface="Times New Roman"/>
                  <a:cs typeface="Times New Roman"/>
                  <a:sym typeface="Times New Roman"/>
                </a:rPr>
                <a:t>Résultats</a:t>
              </a:r>
              <a:r>
                <a:rPr lang="es-ES" sz="1350" b="1" kern="0" dirty="0">
                  <a:solidFill>
                    <a:srgbClr val="000000"/>
                  </a:solidFill>
                  <a:latin typeface="Calibri Light" panose="020F0302020204030204"/>
                  <a:ea typeface="Times New Roman"/>
                  <a:cs typeface="Times New Roman"/>
                  <a:sym typeface="Times New Roman"/>
                </a:rPr>
                <a:t> (Outputs)</a:t>
              </a:r>
            </a:p>
            <a:p>
              <a:pPr defTabSz="514350">
                <a:defRPr/>
              </a:pPr>
              <a:endParaRPr sz="1013" b="1" kern="0" dirty="0">
                <a:solidFill>
                  <a:srgbClr val="000000"/>
                </a:solidFill>
                <a:latin typeface="Times New Roman"/>
                <a:ea typeface="Times New Roman"/>
                <a:cs typeface="Times New Roman"/>
                <a:sym typeface="Times New Roman"/>
              </a:endParaRPr>
            </a:p>
          </p:txBody>
        </p:sp>
        <p:sp>
          <p:nvSpPr>
            <p:cNvPr id="9" name="Shape 138">
              <a:extLst>
                <a:ext uri="{FF2B5EF4-FFF2-40B4-BE49-F238E27FC236}">
                  <a16:creationId xmlns:a16="http://schemas.microsoft.com/office/drawing/2014/main" id="{083D8024-3609-4B58-B45A-CF67B31F5429}"/>
                </a:ext>
              </a:extLst>
            </p:cNvPr>
            <p:cNvSpPr/>
            <p:nvPr/>
          </p:nvSpPr>
          <p:spPr>
            <a:xfrm>
              <a:off x="5753984" y="762018"/>
              <a:ext cx="2218379" cy="673199"/>
            </a:xfrm>
            <a:prstGeom prst="chevron">
              <a:avLst>
                <a:gd name="adj" fmla="val 49999"/>
              </a:avLst>
            </a:prstGeom>
            <a:noFill/>
            <a:ln w="31750" cap="flat">
              <a:solidFill>
                <a:schemeClr val="accent5"/>
              </a:solidFill>
              <a:prstDash val="solid"/>
              <a:round/>
              <a:headEnd type="none" w="med" len="med"/>
              <a:tailEnd type="none" w="med" len="med"/>
            </a:ln>
          </p:spPr>
          <p:txBody>
            <a:bodyPr lIns="51427" tIns="25706" rIns="51427" bIns="25706" anchor="t" anchorCtr="0">
              <a:noAutofit/>
            </a:bodyPr>
            <a:lstStyle/>
            <a:p>
              <a:pPr algn="ctr" defTabSz="514350">
                <a:buSzPct val="25000"/>
                <a:defRPr/>
              </a:pPr>
              <a:r>
                <a:rPr lang="en-US" sz="1350" b="1" kern="0" dirty="0" err="1">
                  <a:solidFill>
                    <a:srgbClr val="000000"/>
                  </a:solidFill>
                  <a:latin typeface="Calibri Light" panose="020F0302020204030204"/>
                  <a:ea typeface="Times New Roman"/>
                  <a:cs typeface="Times New Roman"/>
                  <a:sym typeface="Times New Roman"/>
                </a:rPr>
                <a:t>Changements</a:t>
              </a:r>
              <a:endParaRPr lang="en-US" sz="1350" b="1" kern="0" dirty="0">
                <a:solidFill>
                  <a:srgbClr val="000000"/>
                </a:solidFill>
                <a:latin typeface="Calibri Light" panose="020F0302020204030204"/>
                <a:ea typeface="Times New Roman"/>
                <a:cs typeface="Times New Roman"/>
                <a:sym typeface="Times New Roman"/>
              </a:endParaRPr>
            </a:p>
            <a:p>
              <a:pPr algn="ctr" defTabSz="514350">
                <a:buSzPct val="25000"/>
                <a:defRPr/>
              </a:pPr>
              <a:r>
                <a:rPr lang="en-US" sz="1350" b="1" kern="0" dirty="0">
                  <a:solidFill>
                    <a:srgbClr val="000000"/>
                  </a:solidFill>
                  <a:latin typeface="Calibri Light" panose="020F0302020204030204"/>
                  <a:ea typeface="Times New Roman"/>
                  <a:cs typeface="Times New Roman"/>
                  <a:sym typeface="Times New Roman"/>
                </a:rPr>
                <a:t>(Outcomes)</a:t>
              </a:r>
            </a:p>
          </p:txBody>
        </p:sp>
        <p:sp>
          <p:nvSpPr>
            <p:cNvPr id="10" name="Shape 139">
              <a:extLst>
                <a:ext uri="{FF2B5EF4-FFF2-40B4-BE49-F238E27FC236}">
                  <a16:creationId xmlns:a16="http://schemas.microsoft.com/office/drawing/2014/main" id="{3202EE20-DB34-4AE4-8C69-D609409B02E0}"/>
                </a:ext>
              </a:extLst>
            </p:cNvPr>
            <p:cNvSpPr/>
            <p:nvPr/>
          </p:nvSpPr>
          <p:spPr>
            <a:xfrm>
              <a:off x="7902440" y="606487"/>
              <a:ext cx="1143000" cy="1009674"/>
            </a:xfrm>
            <a:prstGeom prst="notchedRightArrow">
              <a:avLst>
                <a:gd name="adj1" fmla="val 50000"/>
                <a:gd name="adj2" fmla="val 25000"/>
              </a:avLst>
            </a:prstGeom>
            <a:solidFill>
              <a:srgbClr val="FFFFFF"/>
            </a:solidFill>
            <a:ln w="9525" cap="flat">
              <a:solidFill>
                <a:srgbClr val="FF0000"/>
              </a:solidFill>
              <a:prstDash val="dash"/>
              <a:miter/>
              <a:headEnd type="none" w="med" len="med"/>
              <a:tailEnd type="none" w="med" len="med"/>
            </a:ln>
          </p:spPr>
          <p:txBody>
            <a:bodyPr lIns="51427" tIns="25706" rIns="51427" bIns="25706" anchor="t" anchorCtr="0">
              <a:noAutofit/>
            </a:bodyPr>
            <a:lstStyle/>
            <a:p>
              <a:pPr algn="ctr" defTabSz="514350">
                <a:buSzPct val="25000"/>
                <a:defRPr/>
              </a:pPr>
              <a:r>
                <a:rPr lang="en" sz="1350" b="1" kern="0" dirty="0">
                  <a:solidFill>
                    <a:srgbClr val="000000"/>
                  </a:solidFill>
                  <a:latin typeface="Calibri Light" panose="020F0302020204030204"/>
                  <a:ea typeface="Times New Roman"/>
                  <a:cs typeface="Times New Roman"/>
                  <a:sym typeface="Times New Roman"/>
                </a:rPr>
                <a:t>Impact</a:t>
              </a:r>
            </a:p>
          </p:txBody>
        </p:sp>
      </p:grpSp>
      <p:grpSp>
        <p:nvGrpSpPr>
          <p:cNvPr id="11" name="Groupe 10">
            <a:extLst>
              <a:ext uri="{FF2B5EF4-FFF2-40B4-BE49-F238E27FC236}">
                <a16:creationId xmlns:a16="http://schemas.microsoft.com/office/drawing/2014/main" id="{A3FF901C-3464-4C47-9A98-7F5C12758D17}"/>
              </a:ext>
            </a:extLst>
          </p:cNvPr>
          <p:cNvGrpSpPr/>
          <p:nvPr/>
        </p:nvGrpSpPr>
        <p:grpSpPr>
          <a:xfrm>
            <a:off x="1252236" y="3252184"/>
            <a:ext cx="1187053" cy="2015288"/>
            <a:chOff x="0" y="1077011"/>
            <a:chExt cx="1623215" cy="1896368"/>
          </a:xfrm>
        </p:grpSpPr>
        <p:sp>
          <p:nvSpPr>
            <p:cNvPr id="12" name="Rectangle 11">
              <a:extLst>
                <a:ext uri="{FF2B5EF4-FFF2-40B4-BE49-F238E27FC236}">
                  <a16:creationId xmlns:a16="http://schemas.microsoft.com/office/drawing/2014/main" id="{3CB3A71E-253E-4BE2-9D1C-A0588B7EFA48}"/>
                </a:ext>
              </a:extLst>
            </p:cNvPr>
            <p:cNvSpPr/>
            <p:nvPr/>
          </p:nvSpPr>
          <p:spPr>
            <a:xfrm>
              <a:off x="0" y="1077011"/>
              <a:ext cx="1623215" cy="1896368"/>
            </a:xfrm>
            <a:prstGeom prst="rect">
              <a:avLst/>
            </a:prstGeom>
            <a:ln>
              <a:solidFill>
                <a:schemeClr val="accent5"/>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ZoneTexte 12">
              <a:extLst>
                <a:ext uri="{FF2B5EF4-FFF2-40B4-BE49-F238E27FC236}">
                  <a16:creationId xmlns:a16="http://schemas.microsoft.com/office/drawing/2014/main" id="{F412217E-334F-4FA4-AD0C-A5E8BA53AB13}"/>
                </a:ext>
              </a:extLst>
            </p:cNvPr>
            <p:cNvSpPr txBox="1"/>
            <p:nvPr/>
          </p:nvSpPr>
          <p:spPr>
            <a:xfrm>
              <a:off x="0" y="1077011"/>
              <a:ext cx="1623215" cy="1896368"/>
            </a:xfrm>
            <a:prstGeom prst="rect">
              <a:avLst/>
            </a:prstGeom>
            <a:ln>
              <a:solidFill>
                <a:schemeClr val="accent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fr-FR" sz="1200" dirty="0"/>
                <a:t>Intention et conception: Quelle est la mission de l’institution?</a:t>
              </a:r>
              <a:endParaRPr lang="en-GB" sz="1200" dirty="0"/>
            </a:p>
            <a:p>
              <a:pPr defTabSz="433388">
                <a:lnSpc>
                  <a:spcPct val="90000"/>
                </a:lnSpc>
                <a:spcBef>
                  <a:spcPct val="0"/>
                </a:spcBef>
                <a:spcAft>
                  <a:spcPct val="35000"/>
                </a:spcAft>
              </a:pPr>
              <a:r>
                <a:rPr lang="fr-FR" sz="1200" dirty="0"/>
                <a:t>A-t-elle des objectifs sociaux clairs?</a:t>
              </a:r>
              <a:endParaRPr lang="en-GB" sz="1200" dirty="0"/>
            </a:p>
          </p:txBody>
        </p:sp>
      </p:grpSp>
      <p:grpSp>
        <p:nvGrpSpPr>
          <p:cNvPr id="14" name="Groupe 13">
            <a:extLst>
              <a:ext uri="{FF2B5EF4-FFF2-40B4-BE49-F238E27FC236}">
                <a16:creationId xmlns:a16="http://schemas.microsoft.com/office/drawing/2014/main" id="{AFA3BB34-B7AC-46EB-B49A-42722E8C84D2}"/>
              </a:ext>
            </a:extLst>
          </p:cNvPr>
          <p:cNvGrpSpPr/>
          <p:nvPr/>
        </p:nvGrpSpPr>
        <p:grpSpPr>
          <a:xfrm>
            <a:off x="2640526" y="3252184"/>
            <a:ext cx="1217411" cy="2015288"/>
            <a:chOff x="1623215" y="1418633"/>
            <a:chExt cx="1623215" cy="1848032"/>
          </a:xfrm>
        </p:grpSpPr>
        <p:sp>
          <p:nvSpPr>
            <p:cNvPr id="15" name="Rectangle 14">
              <a:extLst>
                <a:ext uri="{FF2B5EF4-FFF2-40B4-BE49-F238E27FC236}">
                  <a16:creationId xmlns:a16="http://schemas.microsoft.com/office/drawing/2014/main" id="{14583488-3439-491C-8CA5-E6A078B05168}"/>
                </a:ext>
              </a:extLst>
            </p:cNvPr>
            <p:cNvSpPr/>
            <p:nvPr/>
          </p:nvSpPr>
          <p:spPr>
            <a:xfrm>
              <a:off x="1623215" y="1418633"/>
              <a:ext cx="1623215" cy="1848032"/>
            </a:xfrm>
            <a:prstGeom prst="rect">
              <a:avLst/>
            </a:prstGeom>
            <a:ln>
              <a:solidFill>
                <a:schemeClr val="accent5"/>
              </a:solidFill>
            </a:ln>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ZoneTexte 15">
              <a:extLst>
                <a:ext uri="{FF2B5EF4-FFF2-40B4-BE49-F238E27FC236}">
                  <a16:creationId xmlns:a16="http://schemas.microsoft.com/office/drawing/2014/main" id="{1C6EEA86-2C6B-421A-80BF-5040CE312069}"/>
                </a:ext>
              </a:extLst>
            </p:cNvPr>
            <p:cNvSpPr txBox="1"/>
            <p:nvPr/>
          </p:nvSpPr>
          <p:spPr>
            <a:xfrm>
              <a:off x="1623215" y="1418633"/>
              <a:ext cx="1623215" cy="1848032"/>
            </a:xfrm>
            <a:prstGeom prst="rect">
              <a:avLst/>
            </a:prstGeom>
            <a:ln>
              <a:solidFill>
                <a:schemeClr val="accent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fr-FR" sz="1200" dirty="0"/>
                <a:t>Quelles activités l’institution va-t-elle entreprendre pour mener à bien sa mission sociale? </a:t>
              </a:r>
              <a:endParaRPr lang="en-GB" sz="1200" dirty="0"/>
            </a:p>
            <a:p>
              <a:pPr defTabSz="433388">
                <a:lnSpc>
                  <a:spcPct val="90000"/>
                </a:lnSpc>
                <a:spcBef>
                  <a:spcPct val="0"/>
                </a:spcBef>
                <a:spcAft>
                  <a:spcPct val="35000"/>
                </a:spcAft>
              </a:pPr>
              <a:r>
                <a:rPr lang="fr-FR" sz="1200" dirty="0"/>
                <a:t>Les systèmes sont-ils conçus et mis en place pour réussir ces objectifs?</a:t>
              </a:r>
              <a:endParaRPr lang="en-GB" sz="1200" dirty="0"/>
            </a:p>
          </p:txBody>
        </p:sp>
      </p:grpSp>
      <p:grpSp>
        <p:nvGrpSpPr>
          <p:cNvPr id="17" name="Groupe 16">
            <a:extLst>
              <a:ext uri="{FF2B5EF4-FFF2-40B4-BE49-F238E27FC236}">
                <a16:creationId xmlns:a16="http://schemas.microsoft.com/office/drawing/2014/main" id="{19F274E6-3FD7-455D-939E-0621217CE103}"/>
              </a:ext>
            </a:extLst>
          </p:cNvPr>
          <p:cNvGrpSpPr/>
          <p:nvPr/>
        </p:nvGrpSpPr>
        <p:grpSpPr>
          <a:xfrm>
            <a:off x="5444839" y="3252184"/>
            <a:ext cx="1217411" cy="2015288"/>
            <a:chOff x="3246431" y="1760256"/>
            <a:chExt cx="1623215" cy="1860389"/>
          </a:xfrm>
        </p:grpSpPr>
        <p:sp>
          <p:nvSpPr>
            <p:cNvPr id="18" name="Rectangle 17">
              <a:extLst>
                <a:ext uri="{FF2B5EF4-FFF2-40B4-BE49-F238E27FC236}">
                  <a16:creationId xmlns:a16="http://schemas.microsoft.com/office/drawing/2014/main" id="{D4B81493-4036-4A0D-8626-726C67E95D30}"/>
                </a:ext>
              </a:extLst>
            </p:cNvPr>
            <p:cNvSpPr/>
            <p:nvPr/>
          </p:nvSpPr>
          <p:spPr>
            <a:xfrm>
              <a:off x="3246431" y="1760256"/>
              <a:ext cx="1623215" cy="1860389"/>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ZoneTexte 18">
              <a:extLst>
                <a:ext uri="{FF2B5EF4-FFF2-40B4-BE49-F238E27FC236}">
                  <a16:creationId xmlns:a16="http://schemas.microsoft.com/office/drawing/2014/main" id="{A3DCF071-3E26-4F9D-B59A-A13A047ACE94}"/>
                </a:ext>
              </a:extLst>
            </p:cNvPr>
            <p:cNvSpPr txBox="1"/>
            <p:nvPr/>
          </p:nvSpPr>
          <p:spPr>
            <a:xfrm>
              <a:off x="3246431" y="1760256"/>
              <a:ext cx="1623215" cy="1860389"/>
            </a:xfrm>
            <a:prstGeom prst="rect">
              <a:avLst/>
            </a:prstGeom>
            <a:ln>
              <a:solidFill>
                <a:schemeClr val="accent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fr-FR" sz="1200" dirty="0">
                  <a:solidFill>
                    <a:schemeClr val="tx1"/>
                  </a:solidFill>
                </a:rPr>
                <a:t>L'évolution / l’amélioration que l'on peut observer. Par exemple, une augmentation de l'activité économique du client, une augmentation de ses </a:t>
              </a:r>
              <a:r>
                <a:rPr lang="fr-FR" sz="1200" dirty="0" err="1">
                  <a:solidFill>
                    <a:schemeClr val="tx1"/>
                  </a:solidFill>
                </a:rPr>
                <a:t>revenus,etc</a:t>
              </a:r>
              <a:endParaRPr lang="fr-FR" sz="1200" dirty="0">
                <a:solidFill>
                  <a:schemeClr val="tx1"/>
                </a:solidFill>
              </a:endParaRPr>
            </a:p>
            <a:p>
              <a:pPr defTabSz="433388">
                <a:lnSpc>
                  <a:spcPct val="90000"/>
                </a:lnSpc>
                <a:spcBef>
                  <a:spcPct val="0"/>
                </a:spcBef>
                <a:spcAft>
                  <a:spcPct val="35000"/>
                </a:spcAft>
              </a:pPr>
              <a:r>
                <a:rPr lang="fr-FR" sz="1200" dirty="0">
                  <a:solidFill>
                    <a:srgbClr val="000000"/>
                  </a:solidFill>
                  <a:latin typeface="Calibri" pitchFamily="34" charset="0"/>
                  <a:cs typeface="Arial" pitchFamily="34" charset="0"/>
                </a:rPr>
                <a:t> </a:t>
              </a:r>
              <a:endParaRPr lang="en-GB" sz="1200" dirty="0">
                <a:solidFill>
                  <a:srgbClr val="000000"/>
                </a:solidFill>
                <a:latin typeface="Calibri" pitchFamily="34" charset="0"/>
                <a:cs typeface="Arial" pitchFamily="34" charset="0"/>
              </a:endParaRPr>
            </a:p>
          </p:txBody>
        </p:sp>
      </p:grpSp>
      <p:grpSp>
        <p:nvGrpSpPr>
          <p:cNvPr id="20" name="Groupe 19">
            <a:extLst>
              <a:ext uri="{FF2B5EF4-FFF2-40B4-BE49-F238E27FC236}">
                <a16:creationId xmlns:a16="http://schemas.microsoft.com/office/drawing/2014/main" id="{077E2181-CC8C-41C5-9B15-BDA433DB2DA0}"/>
              </a:ext>
            </a:extLst>
          </p:cNvPr>
          <p:cNvGrpSpPr/>
          <p:nvPr/>
        </p:nvGrpSpPr>
        <p:grpSpPr>
          <a:xfrm>
            <a:off x="4064637" y="3252185"/>
            <a:ext cx="1228503" cy="2015287"/>
            <a:chOff x="4869646" y="2101879"/>
            <a:chExt cx="1638004" cy="1882195"/>
          </a:xfrm>
        </p:grpSpPr>
        <p:sp>
          <p:nvSpPr>
            <p:cNvPr id="21" name="Rectangle 20">
              <a:extLst>
                <a:ext uri="{FF2B5EF4-FFF2-40B4-BE49-F238E27FC236}">
                  <a16:creationId xmlns:a16="http://schemas.microsoft.com/office/drawing/2014/main" id="{1C111B29-0D01-4502-8DEF-47D755107BFA}"/>
                </a:ext>
              </a:extLst>
            </p:cNvPr>
            <p:cNvSpPr/>
            <p:nvPr/>
          </p:nvSpPr>
          <p:spPr>
            <a:xfrm>
              <a:off x="4869646" y="2101879"/>
              <a:ext cx="1638004" cy="1882195"/>
            </a:xfrm>
            <a:prstGeom prst="rect">
              <a:avLst/>
            </a:prstGeom>
            <a:ln>
              <a:solidFill>
                <a:schemeClr val="accent5"/>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ZoneTexte 21">
              <a:extLst>
                <a:ext uri="{FF2B5EF4-FFF2-40B4-BE49-F238E27FC236}">
                  <a16:creationId xmlns:a16="http://schemas.microsoft.com/office/drawing/2014/main" id="{9A33741F-58BB-4236-AC8C-6CC10E156354}"/>
                </a:ext>
              </a:extLst>
            </p:cNvPr>
            <p:cNvSpPr txBox="1"/>
            <p:nvPr/>
          </p:nvSpPr>
          <p:spPr>
            <a:xfrm>
              <a:off x="4869646" y="2101879"/>
              <a:ext cx="1638004" cy="1882195"/>
            </a:xfrm>
            <a:prstGeom prst="rect">
              <a:avLst/>
            </a:prstGeom>
            <a:ln>
              <a:solidFill>
                <a:schemeClr val="accent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fr-FR" sz="1200" dirty="0">
                  <a:solidFill>
                    <a:srgbClr val="000000"/>
                  </a:solidFill>
                  <a:latin typeface="Calibri" pitchFamily="34" charset="0"/>
                  <a:cs typeface="Arial" pitchFamily="34" charset="0"/>
                </a:rPr>
                <a:t>Quels sont les services offerts? Quelle est la qualité des services? Quel est le profil des clients?</a:t>
              </a:r>
              <a:endParaRPr lang="en-GB" sz="975" dirty="0"/>
            </a:p>
          </p:txBody>
        </p:sp>
      </p:grpSp>
      <p:sp>
        <p:nvSpPr>
          <p:cNvPr id="23" name="TextBox 11">
            <a:extLst>
              <a:ext uri="{FF2B5EF4-FFF2-40B4-BE49-F238E27FC236}">
                <a16:creationId xmlns:a16="http://schemas.microsoft.com/office/drawing/2014/main" id="{88C75A1A-8E9F-4377-A61C-E1E4ED09B1B8}"/>
              </a:ext>
            </a:extLst>
          </p:cNvPr>
          <p:cNvSpPr txBox="1">
            <a:spLocks noChangeArrowheads="1"/>
          </p:cNvSpPr>
          <p:nvPr/>
        </p:nvSpPr>
        <p:spPr bwMode="auto">
          <a:xfrm>
            <a:off x="6764701" y="3325125"/>
            <a:ext cx="1217411" cy="1384995"/>
          </a:xfrm>
          <a:prstGeom prst="rect">
            <a:avLst/>
          </a:prstGeom>
          <a:noFill/>
          <a:ln w="6350">
            <a:solidFill>
              <a:srgbClr val="FF0000"/>
            </a:solidFill>
            <a:miter lim="800000"/>
            <a:headEnd/>
            <a:tailEnd/>
          </a:ln>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buFontTx/>
              <a:buNone/>
              <a:defRPr/>
            </a:pPr>
            <a:r>
              <a:rPr lang="fr-FR" altLang="en-US" sz="1200" dirty="0">
                <a:solidFill>
                  <a:srgbClr val="000000"/>
                </a:solidFill>
                <a:cs typeface="Arial" pitchFamily="34" charset="0"/>
              </a:rPr>
              <a:t>Le changement dans le bien-être du client peut-il être attribué aux activités de l’institution? </a:t>
            </a:r>
          </a:p>
        </p:txBody>
      </p:sp>
      <p:sp>
        <p:nvSpPr>
          <p:cNvPr id="4" name="Content Placeholder 3">
            <a:extLst>
              <a:ext uri="{FF2B5EF4-FFF2-40B4-BE49-F238E27FC236}">
                <a16:creationId xmlns:a16="http://schemas.microsoft.com/office/drawing/2014/main" id="{0F7BBA28-2C4B-554F-B2D2-9A15775DC216}"/>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54700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4B63B-833A-428F-A22F-DE8E051029FD}"/>
              </a:ext>
            </a:extLst>
          </p:cNvPr>
          <p:cNvSpPr>
            <a:spLocks noGrp="1"/>
          </p:cNvSpPr>
          <p:nvPr>
            <p:ph type="title"/>
          </p:nvPr>
        </p:nvSpPr>
        <p:spPr/>
        <p:txBody>
          <a:bodyPr anchor="ctr">
            <a:normAutofit fontScale="90000"/>
          </a:bodyPr>
          <a:lstStyle/>
          <a:p>
            <a:r>
              <a:rPr lang="fr-FR" sz="2900" b="1" dirty="0">
                <a:solidFill>
                  <a:srgbClr val="FFFFFF"/>
                </a:solidFill>
              </a:rPr>
              <a:t>Pourquoi est-ce important de mesurer les performances sociales?</a:t>
            </a:r>
          </a:p>
        </p:txBody>
      </p:sp>
      <p:graphicFrame>
        <p:nvGraphicFramePr>
          <p:cNvPr id="7" name="Espace réservé du contenu 2">
            <a:extLst>
              <a:ext uri="{FF2B5EF4-FFF2-40B4-BE49-F238E27FC236}">
                <a16:creationId xmlns:a16="http://schemas.microsoft.com/office/drawing/2014/main" id="{A5E9D603-48D9-4DBB-B179-E3744678CE66}"/>
              </a:ext>
            </a:extLst>
          </p:cNvPr>
          <p:cNvGraphicFramePr>
            <a:graphicFrameLocks noGrp="1"/>
          </p:cNvGraphicFramePr>
          <p:nvPr>
            <p:ph idx="1"/>
            <p:extLst>
              <p:ext uri="{D42A27DB-BD31-4B8C-83A1-F6EECF244321}">
                <p14:modId xmlns:p14="http://schemas.microsoft.com/office/powerpoint/2010/main" val="2955597056"/>
              </p:ext>
            </p:extLst>
          </p:nvPr>
        </p:nvGraphicFramePr>
        <p:xfrm>
          <a:off x="3825176" y="770583"/>
          <a:ext cx="4868863" cy="5715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42889D28-A723-A84C-AB27-C3B26E341D80}"/>
              </a:ext>
            </a:extLst>
          </p:cNvPr>
          <p:cNvSpPr>
            <a:spLocks noGrp="1"/>
          </p:cNvSpPr>
          <p:nvPr>
            <p:ph type="body" sz="half" idx="2"/>
          </p:nvPr>
        </p:nvSpPr>
        <p:spPr/>
        <p:txBody>
          <a:bodyPr/>
          <a:lstStyle/>
          <a:p>
            <a:endParaRPr lang="fr-FR"/>
          </a:p>
        </p:txBody>
      </p:sp>
    </p:spTree>
    <p:extLst>
      <p:ext uri="{BB962C8B-B14F-4D97-AF65-F5344CB8AC3E}">
        <p14:creationId xmlns:p14="http://schemas.microsoft.com/office/powerpoint/2010/main" val="86281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839146" y="255931"/>
            <a:ext cx="8909288" cy="1465144"/>
          </a:xfrm>
          <a:prstGeom prst="rect">
            <a:avLst/>
          </a:prstGeom>
          <a:noFill/>
          <a:ln w="9525">
            <a:noFill/>
            <a:miter lim="800000"/>
            <a:headEnd/>
            <a:tailEnd/>
          </a:ln>
        </p:spPr>
        <p:txBody>
          <a:bodyPr vert="horz" wrap="square" lIns="93079" tIns="46540" rIns="93079" bIns="46540" numCol="1" anchor="b" anchorCtr="0" compatLnSpc="1">
            <a:prstTxWarp prst="textNoShape">
              <a:avLst/>
            </a:prstTxWarp>
            <a:normAutofit/>
          </a:bodyPr>
          <a:lstStyle>
            <a:lvl1pPr marL="0" indent="0" algn="l" rtl="0" eaLnBrk="0" fontAlgn="base" hangingPunct="0">
              <a:spcBef>
                <a:spcPct val="20000"/>
              </a:spcBef>
              <a:spcAft>
                <a:spcPct val="0"/>
              </a:spcAft>
              <a:buClr>
                <a:schemeClr val="accent1"/>
              </a:buClr>
              <a:buSzPct val="65000"/>
              <a:buFont typeface="Wingdings" pitchFamily="2" charset="2"/>
              <a:buNone/>
              <a:defRPr sz="2000">
                <a:solidFill>
                  <a:schemeClr val="tx1"/>
                </a:solidFill>
                <a:latin typeface="+mn-lt"/>
                <a:ea typeface="ＭＳ Ｐゴシック" pitchFamily="-107" charset="-128"/>
                <a:cs typeface="ＭＳ Ｐゴシック" pitchFamily="-107" charset="-128"/>
              </a:defRPr>
            </a:lvl1pPr>
            <a:lvl2pPr marL="465475" indent="0" algn="l" rtl="0" eaLnBrk="0" fontAlgn="base" hangingPunct="0">
              <a:spcBef>
                <a:spcPct val="20000"/>
              </a:spcBef>
              <a:spcAft>
                <a:spcPct val="0"/>
              </a:spcAft>
              <a:buClr>
                <a:schemeClr val="accent2"/>
              </a:buClr>
              <a:buSzPct val="60000"/>
              <a:buFont typeface="Wingdings" pitchFamily="2" charset="2"/>
              <a:buNone/>
              <a:defRPr sz="1800">
                <a:solidFill>
                  <a:schemeClr val="tx1"/>
                </a:solidFill>
                <a:latin typeface="+mn-lt"/>
                <a:ea typeface="ＭＳ Ｐゴシック" charset="-128"/>
              </a:defRPr>
            </a:lvl2pPr>
            <a:lvl3pPr marL="930951" indent="0" algn="l" rtl="0" eaLnBrk="0" fontAlgn="base" hangingPunct="0">
              <a:spcBef>
                <a:spcPct val="20000"/>
              </a:spcBef>
              <a:spcAft>
                <a:spcPct val="0"/>
              </a:spcAft>
              <a:buClr>
                <a:schemeClr val="accent1"/>
              </a:buClr>
              <a:buSzPct val="65000"/>
              <a:buFont typeface="Wingdings" pitchFamily="2" charset="2"/>
              <a:buNone/>
              <a:defRPr sz="1600">
                <a:solidFill>
                  <a:schemeClr val="tx1"/>
                </a:solidFill>
                <a:latin typeface="+mn-lt"/>
                <a:ea typeface="ＭＳ Ｐゴシック" charset="-128"/>
              </a:defRPr>
            </a:lvl3pPr>
            <a:lvl4pPr marL="1396426" indent="0" algn="l" rtl="0" eaLnBrk="0" fontAlgn="base" hangingPunct="0">
              <a:spcBef>
                <a:spcPct val="20000"/>
              </a:spcBef>
              <a:spcAft>
                <a:spcPct val="0"/>
              </a:spcAft>
              <a:buClr>
                <a:schemeClr val="accent2"/>
              </a:buClr>
              <a:buSzPct val="70000"/>
              <a:buFont typeface="Wingdings" pitchFamily="2" charset="2"/>
              <a:buNone/>
              <a:defRPr sz="1400">
                <a:solidFill>
                  <a:schemeClr val="tx1"/>
                </a:solidFill>
                <a:latin typeface="+mn-lt"/>
                <a:ea typeface="ＭＳ Ｐゴシック" charset="-128"/>
              </a:defRPr>
            </a:lvl4pPr>
            <a:lvl5pPr marL="1861901" indent="0" algn="l" rtl="0" eaLnBrk="0" fontAlgn="base" hangingPunct="0">
              <a:spcBef>
                <a:spcPct val="20000"/>
              </a:spcBef>
              <a:spcAft>
                <a:spcPct val="0"/>
              </a:spcAft>
              <a:buClr>
                <a:schemeClr val="accent1"/>
              </a:buClr>
              <a:buSzPct val="75000"/>
              <a:buFont typeface="Wingdings" pitchFamily="2" charset="2"/>
              <a:buNone/>
              <a:defRPr sz="1400">
                <a:solidFill>
                  <a:schemeClr val="tx1"/>
                </a:solidFill>
                <a:latin typeface="+mn-lt"/>
                <a:ea typeface="ＭＳ Ｐゴシック" charset="-128"/>
              </a:defRPr>
            </a:lvl5pPr>
            <a:lvl6pPr marL="2327377" indent="0" algn="l" rtl="0" fontAlgn="base">
              <a:spcBef>
                <a:spcPct val="20000"/>
              </a:spcBef>
              <a:spcAft>
                <a:spcPct val="0"/>
              </a:spcAft>
              <a:buClr>
                <a:schemeClr val="accent1"/>
              </a:buClr>
              <a:buSzPct val="75000"/>
              <a:buFont typeface="Wingdings" charset="2"/>
              <a:buNone/>
              <a:defRPr sz="1400">
                <a:solidFill>
                  <a:schemeClr val="tx1"/>
                </a:solidFill>
                <a:latin typeface="+mn-lt"/>
                <a:ea typeface="ＭＳ Ｐゴシック" charset="-128"/>
              </a:defRPr>
            </a:lvl6pPr>
            <a:lvl7pPr marL="2792852" indent="0" algn="l" rtl="0" fontAlgn="base">
              <a:spcBef>
                <a:spcPct val="20000"/>
              </a:spcBef>
              <a:spcAft>
                <a:spcPct val="0"/>
              </a:spcAft>
              <a:buClr>
                <a:schemeClr val="accent1"/>
              </a:buClr>
              <a:buSzPct val="75000"/>
              <a:buFont typeface="Wingdings" charset="2"/>
              <a:buNone/>
              <a:defRPr sz="1400">
                <a:solidFill>
                  <a:schemeClr val="tx1"/>
                </a:solidFill>
                <a:latin typeface="+mn-lt"/>
                <a:ea typeface="ＭＳ Ｐゴシック" charset="-128"/>
              </a:defRPr>
            </a:lvl7pPr>
            <a:lvl8pPr marL="3258327" indent="0" algn="l" rtl="0" fontAlgn="base">
              <a:spcBef>
                <a:spcPct val="20000"/>
              </a:spcBef>
              <a:spcAft>
                <a:spcPct val="0"/>
              </a:spcAft>
              <a:buClr>
                <a:schemeClr val="accent1"/>
              </a:buClr>
              <a:buSzPct val="75000"/>
              <a:buFont typeface="Wingdings" charset="2"/>
              <a:buNone/>
              <a:defRPr sz="1400">
                <a:solidFill>
                  <a:schemeClr val="tx1"/>
                </a:solidFill>
                <a:latin typeface="+mn-lt"/>
                <a:ea typeface="ＭＳ Ｐゴシック" charset="-128"/>
              </a:defRPr>
            </a:lvl8pPr>
            <a:lvl9pPr marL="3723803" indent="0" algn="l" rtl="0" fontAlgn="base">
              <a:spcBef>
                <a:spcPct val="20000"/>
              </a:spcBef>
              <a:spcAft>
                <a:spcPct val="0"/>
              </a:spcAft>
              <a:buClr>
                <a:schemeClr val="accent1"/>
              </a:buClr>
              <a:buSzPct val="75000"/>
              <a:buFont typeface="Wingdings" charset="2"/>
              <a:buNone/>
              <a:defRPr sz="1400">
                <a:solidFill>
                  <a:schemeClr val="tx1"/>
                </a:solidFill>
                <a:latin typeface="+mn-lt"/>
                <a:ea typeface="ＭＳ Ｐゴシック" charset="-128"/>
              </a:defRPr>
            </a:lvl9pPr>
          </a:lstStyle>
          <a:p>
            <a:pPr defTabSz="685800" eaLnBrk="1" hangingPunct="1">
              <a:lnSpc>
                <a:spcPct val="85000"/>
              </a:lnSpc>
              <a:spcBef>
                <a:spcPct val="0"/>
              </a:spcBef>
              <a:buSzPct val="120000"/>
              <a:defRPr/>
            </a:pPr>
            <a:r>
              <a:rPr lang="fr-FR" sz="2400" spc="-38" dirty="0">
                <a:solidFill>
                  <a:srgbClr val="000000">
                    <a:lumMod val="75000"/>
                    <a:lumOff val="25000"/>
                  </a:srgbClr>
                </a:solidFill>
                <a:latin typeface="Franklin Gothic Medium" panose="020B0603020102020204" pitchFamily="34" charset="0"/>
                <a:ea typeface="Malgun Gothic Semilight" charset="-127"/>
                <a:cs typeface="Malgun Gothic Semilight" charset="-127"/>
              </a:rPr>
              <a:t>Les efforts de GARDER CET EQUILBRE</a:t>
            </a:r>
          </a:p>
          <a:p>
            <a:pPr defTabSz="685800" eaLnBrk="1" hangingPunct="1">
              <a:lnSpc>
                <a:spcPct val="85000"/>
              </a:lnSpc>
              <a:spcBef>
                <a:spcPct val="0"/>
              </a:spcBef>
              <a:buSzPct val="120000"/>
              <a:defRPr/>
            </a:pPr>
            <a:r>
              <a:rPr lang="fr-FR" sz="2400" spc="-38" dirty="0">
                <a:solidFill>
                  <a:srgbClr val="000000">
                    <a:lumMod val="75000"/>
                    <a:lumOff val="25000"/>
                  </a:srgbClr>
                </a:solidFill>
                <a:latin typeface="Franklin Gothic Medium" panose="020B0603020102020204" pitchFamily="34" charset="0"/>
                <a:ea typeface="Malgun Gothic Semilight" charset="-127"/>
                <a:cs typeface="Malgun Gothic Semilight" charset="-127"/>
              </a:rPr>
              <a:t>                                       = </a:t>
            </a:r>
          </a:p>
          <a:p>
            <a:pPr defTabSz="685800" eaLnBrk="1" hangingPunct="1">
              <a:lnSpc>
                <a:spcPct val="85000"/>
              </a:lnSpc>
              <a:spcBef>
                <a:spcPct val="0"/>
              </a:spcBef>
              <a:buSzPct val="120000"/>
              <a:defRPr/>
            </a:pPr>
            <a:r>
              <a:rPr lang="fr-FR" sz="2400" spc="-38" dirty="0">
                <a:solidFill>
                  <a:srgbClr val="000000">
                    <a:lumMod val="75000"/>
                    <a:lumOff val="25000"/>
                  </a:srgbClr>
                </a:solidFill>
                <a:latin typeface="Franklin Gothic Medium" panose="020B0603020102020204" pitchFamily="34" charset="0"/>
                <a:ea typeface="Malgun Gothic Semilight" charset="-127"/>
                <a:cs typeface="Malgun Gothic Semilight" charset="-127"/>
              </a:rPr>
              <a:t>Gestion de la Performance Sociale</a:t>
            </a:r>
          </a:p>
        </p:txBody>
      </p:sp>
      <p:pic>
        <p:nvPicPr>
          <p:cNvPr id="10" name="Image 9"/>
          <p:cNvPicPr>
            <a:picLocks noChangeAspect="1"/>
          </p:cNvPicPr>
          <p:nvPr/>
        </p:nvPicPr>
        <p:blipFill>
          <a:blip r:embed="rId3"/>
          <a:stretch>
            <a:fillRect/>
          </a:stretch>
        </p:blipFill>
        <p:spPr>
          <a:xfrm>
            <a:off x="1380683" y="3606662"/>
            <a:ext cx="1737210" cy="1273953"/>
          </a:xfrm>
          <a:prstGeom prst="rect">
            <a:avLst/>
          </a:prstGeom>
        </p:spPr>
      </p:pic>
      <p:pic>
        <p:nvPicPr>
          <p:cNvPr id="12" name="Image 11"/>
          <p:cNvPicPr>
            <a:picLocks noChangeAspect="1"/>
          </p:cNvPicPr>
          <p:nvPr/>
        </p:nvPicPr>
        <p:blipFill>
          <a:blip r:embed="rId4"/>
          <a:stretch>
            <a:fillRect/>
          </a:stretch>
        </p:blipFill>
        <p:spPr>
          <a:xfrm>
            <a:off x="1891827" y="4038805"/>
            <a:ext cx="761934" cy="768029"/>
          </a:xfrm>
          <a:prstGeom prst="rect">
            <a:avLst/>
          </a:prstGeom>
        </p:spPr>
      </p:pic>
      <p:pic>
        <p:nvPicPr>
          <p:cNvPr id="14" name="Image 13"/>
          <p:cNvPicPr>
            <a:picLocks noChangeAspect="1"/>
          </p:cNvPicPr>
          <p:nvPr/>
        </p:nvPicPr>
        <p:blipFill>
          <a:blip r:embed="rId5"/>
          <a:stretch>
            <a:fillRect/>
          </a:stretch>
        </p:blipFill>
        <p:spPr>
          <a:xfrm>
            <a:off x="0" y="2964395"/>
            <a:ext cx="4949522" cy="1170063"/>
          </a:xfrm>
          <a:prstGeom prst="rect">
            <a:avLst/>
          </a:prstGeom>
        </p:spPr>
      </p:pic>
      <p:sp>
        <p:nvSpPr>
          <p:cNvPr id="15" name="Rectangle 14"/>
          <p:cNvSpPr/>
          <p:nvPr/>
        </p:nvSpPr>
        <p:spPr>
          <a:xfrm rot="20704896">
            <a:off x="357997" y="2680712"/>
            <a:ext cx="1582229" cy="85653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03"/>
            <a:r>
              <a:rPr lang="en-US" dirty="0">
                <a:solidFill>
                  <a:prstClr val="white"/>
                </a:solidFill>
              </a:rPr>
              <a:t>Financial Performance</a:t>
            </a:r>
          </a:p>
        </p:txBody>
      </p:sp>
      <p:sp>
        <p:nvSpPr>
          <p:cNvPr id="16" name="Rectangle 15"/>
          <p:cNvSpPr/>
          <p:nvPr/>
        </p:nvSpPr>
        <p:spPr>
          <a:xfrm rot="20704896">
            <a:off x="2538264" y="2379363"/>
            <a:ext cx="1556679" cy="69715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03"/>
            <a:r>
              <a:rPr lang="en-US" dirty="0">
                <a:solidFill>
                  <a:prstClr val="white"/>
                </a:solidFill>
              </a:rPr>
              <a:t>Social Performance</a:t>
            </a:r>
          </a:p>
        </p:txBody>
      </p:sp>
      <p:pic>
        <p:nvPicPr>
          <p:cNvPr id="11" name="Image 10">
            <a:extLst>
              <a:ext uri="{FF2B5EF4-FFF2-40B4-BE49-F238E27FC236}">
                <a16:creationId xmlns:a16="http://schemas.microsoft.com/office/drawing/2014/main" id="{4144B9A1-6BD9-4E61-9BB7-BA38DD82502B}"/>
              </a:ext>
            </a:extLst>
          </p:cNvPr>
          <p:cNvPicPr>
            <a:picLocks noChangeAspect="1"/>
          </p:cNvPicPr>
          <p:nvPr/>
        </p:nvPicPr>
        <p:blipFill>
          <a:blip r:embed="rId6"/>
          <a:stretch>
            <a:fillRect/>
          </a:stretch>
        </p:blipFill>
        <p:spPr>
          <a:xfrm>
            <a:off x="4535825" y="4259932"/>
            <a:ext cx="4608175" cy="347441"/>
          </a:xfrm>
          <a:prstGeom prst="rect">
            <a:avLst/>
          </a:prstGeom>
        </p:spPr>
      </p:pic>
      <p:pic>
        <p:nvPicPr>
          <p:cNvPr id="13" name="Image 12">
            <a:extLst>
              <a:ext uri="{FF2B5EF4-FFF2-40B4-BE49-F238E27FC236}">
                <a16:creationId xmlns:a16="http://schemas.microsoft.com/office/drawing/2014/main" id="{3197731A-59E5-4971-813E-ACE7FF7732CB}"/>
              </a:ext>
            </a:extLst>
          </p:cNvPr>
          <p:cNvPicPr>
            <a:picLocks noChangeAspect="1"/>
          </p:cNvPicPr>
          <p:nvPr/>
        </p:nvPicPr>
        <p:blipFill>
          <a:blip r:embed="rId7"/>
          <a:stretch>
            <a:fillRect/>
          </a:stretch>
        </p:blipFill>
        <p:spPr>
          <a:xfrm>
            <a:off x="5974355" y="4535651"/>
            <a:ext cx="1731113" cy="1273953"/>
          </a:xfrm>
          <a:prstGeom prst="rect">
            <a:avLst/>
          </a:prstGeom>
        </p:spPr>
      </p:pic>
      <p:pic>
        <p:nvPicPr>
          <p:cNvPr id="17" name="Image 16">
            <a:extLst>
              <a:ext uri="{FF2B5EF4-FFF2-40B4-BE49-F238E27FC236}">
                <a16:creationId xmlns:a16="http://schemas.microsoft.com/office/drawing/2014/main" id="{94EAE1E7-5399-4A99-827D-2ADCFBDE6D5D}"/>
              </a:ext>
            </a:extLst>
          </p:cNvPr>
          <p:cNvPicPr>
            <a:picLocks noChangeAspect="1"/>
          </p:cNvPicPr>
          <p:nvPr/>
        </p:nvPicPr>
        <p:blipFill>
          <a:blip r:embed="rId8"/>
          <a:stretch>
            <a:fillRect/>
          </a:stretch>
        </p:blipFill>
        <p:spPr>
          <a:xfrm>
            <a:off x="6468088" y="5022992"/>
            <a:ext cx="743646" cy="664406"/>
          </a:xfrm>
          <a:prstGeom prst="rect">
            <a:avLst/>
          </a:prstGeom>
        </p:spPr>
      </p:pic>
      <p:sp>
        <p:nvSpPr>
          <p:cNvPr id="18" name="Rectangle 17">
            <a:extLst>
              <a:ext uri="{FF2B5EF4-FFF2-40B4-BE49-F238E27FC236}">
                <a16:creationId xmlns:a16="http://schemas.microsoft.com/office/drawing/2014/main" id="{43D9CC6F-28AC-4A73-8364-2A856C389D1B}"/>
              </a:ext>
            </a:extLst>
          </p:cNvPr>
          <p:cNvSpPr/>
          <p:nvPr/>
        </p:nvSpPr>
        <p:spPr>
          <a:xfrm>
            <a:off x="4821073" y="3546486"/>
            <a:ext cx="1556679" cy="69715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03"/>
            <a:r>
              <a:rPr lang="en-US" dirty="0">
                <a:solidFill>
                  <a:prstClr val="white"/>
                </a:solidFill>
              </a:rPr>
              <a:t>Financial Performance</a:t>
            </a:r>
          </a:p>
        </p:txBody>
      </p:sp>
      <p:sp>
        <p:nvSpPr>
          <p:cNvPr id="19" name="Rectangle 18">
            <a:extLst>
              <a:ext uri="{FF2B5EF4-FFF2-40B4-BE49-F238E27FC236}">
                <a16:creationId xmlns:a16="http://schemas.microsoft.com/office/drawing/2014/main" id="{C13965D2-5491-4F56-A6DF-BA65D085DBA2}"/>
              </a:ext>
            </a:extLst>
          </p:cNvPr>
          <p:cNvSpPr/>
          <p:nvPr/>
        </p:nvSpPr>
        <p:spPr>
          <a:xfrm>
            <a:off x="7312914" y="3546486"/>
            <a:ext cx="1556679" cy="69715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03"/>
            <a:r>
              <a:rPr lang="en-US" dirty="0">
                <a:solidFill>
                  <a:prstClr val="white"/>
                </a:solidFill>
              </a:rPr>
              <a:t>Social Performance</a:t>
            </a:r>
          </a:p>
        </p:txBody>
      </p:sp>
    </p:spTree>
    <p:extLst>
      <p:ext uri="{BB962C8B-B14F-4D97-AF65-F5344CB8AC3E}">
        <p14:creationId xmlns:p14="http://schemas.microsoft.com/office/powerpoint/2010/main" val="239985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24A8D-EBBB-413D-A35F-1B0D770AA115}"/>
              </a:ext>
            </a:extLst>
          </p:cNvPr>
          <p:cNvSpPr>
            <a:spLocks noGrp="1"/>
          </p:cNvSpPr>
          <p:nvPr>
            <p:ph type="title"/>
          </p:nvPr>
        </p:nvSpPr>
        <p:spPr>
          <a:xfrm>
            <a:off x="822960" y="641031"/>
            <a:ext cx="7543800" cy="1450757"/>
          </a:xfrm>
        </p:spPr>
        <p:txBody>
          <a:bodyPr>
            <a:normAutofit fontScale="90000"/>
          </a:bodyPr>
          <a:lstStyle/>
          <a:p>
            <a:r>
              <a:rPr lang="fr-FR" dirty="0">
                <a:solidFill>
                  <a:schemeClr val="tx1">
                    <a:lumMod val="65000"/>
                    <a:lumOff val="35000"/>
                  </a:schemeClr>
                </a:solidFill>
                <a:cs typeface="Helvetica Neue Light"/>
              </a:rPr>
              <a:t>Quels risques d’une gestion déséquilibrée?</a:t>
            </a:r>
            <a:br>
              <a:rPr lang="fr-FR" dirty="0">
                <a:solidFill>
                  <a:schemeClr val="tx1">
                    <a:lumMod val="65000"/>
                    <a:lumOff val="35000"/>
                  </a:schemeClr>
                </a:solidFill>
                <a:cs typeface="Helvetica Neue Light"/>
              </a:rPr>
            </a:br>
            <a:endParaRPr lang="fr-FR" dirty="0"/>
          </a:p>
        </p:txBody>
      </p:sp>
      <p:sp>
        <p:nvSpPr>
          <p:cNvPr id="3" name="Espace réservé du contenu 2">
            <a:extLst>
              <a:ext uri="{FF2B5EF4-FFF2-40B4-BE49-F238E27FC236}">
                <a16:creationId xmlns:a16="http://schemas.microsoft.com/office/drawing/2014/main" id="{355D0CE8-FFA3-4D88-82FF-290C9410BC6F}"/>
              </a:ext>
            </a:extLst>
          </p:cNvPr>
          <p:cNvSpPr>
            <a:spLocks noGrp="1"/>
          </p:cNvSpPr>
          <p:nvPr>
            <p:ph idx="1"/>
          </p:nvPr>
        </p:nvSpPr>
        <p:spPr/>
        <p:txBody>
          <a:bodyPr/>
          <a:lstStyle/>
          <a:p>
            <a:pPr>
              <a:buFont typeface="Wingdings" pitchFamily="2" charset="2"/>
              <a:buChar char="§"/>
            </a:pPr>
            <a:r>
              <a:rPr lang="en-US" sz="2000" dirty="0" err="1"/>
              <a:t>Nuire</a:t>
            </a:r>
            <a:r>
              <a:rPr lang="en-US" sz="2000" dirty="0"/>
              <a:t> aux clients</a:t>
            </a:r>
          </a:p>
          <a:p>
            <a:pPr>
              <a:buFont typeface="Wingdings" pitchFamily="2" charset="2"/>
              <a:buChar char="§"/>
            </a:pPr>
            <a:r>
              <a:rPr lang="fr-FR" sz="2000" dirty="0"/>
              <a:t>Mauvaise réputation </a:t>
            </a:r>
            <a:r>
              <a:rPr lang="fr-FR" sz="2000" dirty="0">
                <a:sym typeface="Wingdings" pitchFamily="2" charset="2"/>
              </a:rPr>
              <a:t> </a:t>
            </a:r>
            <a:r>
              <a:rPr lang="fr-FR" sz="2000" dirty="0"/>
              <a:t>difficultés pour attirer / conserver les clients</a:t>
            </a:r>
          </a:p>
          <a:p>
            <a:pPr>
              <a:buFont typeface="Wingdings" pitchFamily="2" charset="2"/>
              <a:buChar char="§"/>
            </a:pPr>
            <a:r>
              <a:rPr lang="en-US" sz="2000" dirty="0" err="1">
                <a:sym typeface="Wingdings" pitchFamily="2" charset="2"/>
              </a:rPr>
              <a:t>Difficultés</a:t>
            </a:r>
            <a:r>
              <a:rPr lang="en-US" sz="2000" dirty="0">
                <a:sym typeface="Wingdings" pitchFamily="2" charset="2"/>
              </a:rPr>
              <a:t> pour </a:t>
            </a:r>
            <a:r>
              <a:rPr lang="en-US" sz="2000" dirty="0" err="1">
                <a:sym typeface="Wingdings" pitchFamily="2" charset="2"/>
              </a:rPr>
              <a:t>attirer</a:t>
            </a:r>
            <a:r>
              <a:rPr lang="en-US" sz="2000" dirty="0">
                <a:sym typeface="Wingdings" pitchFamily="2" charset="2"/>
              </a:rPr>
              <a:t> les </a:t>
            </a:r>
            <a:r>
              <a:rPr lang="en-US" sz="2000" dirty="0" err="1">
                <a:sym typeface="Wingdings" pitchFamily="2" charset="2"/>
              </a:rPr>
              <a:t>investissements</a:t>
            </a:r>
            <a:endParaRPr lang="en-US" sz="2000" dirty="0">
              <a:sym typeface="Wingdings" pitchFamily="2" charset="2"/>
            </a:endParaRPr>
          </a:p>
          <a:p>
            <a:pPr>
              <a:buFont typeface="Wingdings" pitchFamily="2" charset="2"/>
              <a:buChar char="§"/>
            </a:pPr>
            <a:r>
              <a:rPr lang="en-US" sz="2000" dirty="0">
                <a:sym typeface="Wingdings" pitchFamily="2" charset="2"/>
              </a:rPr>
              <a:t>Forte rotation du personnel</a:t>
            </a:r>
          </a:p>
          <a:p>
            <a:pPr>
              <a:buFont typeface="Wingdings" pitchFamily="2" charset="2"/>
              <a:buChar char="§"/>
            </a:pPr>
            <a:r>
              <a:rPr lang="fr-FR" sz="2000" dirty="0">
                <a:sym typeface="Wingdings" pitchFamily="2" charset="2"/>
              </a:rPr>
              <a:t>Produits qui ne répondent pas aux besoins des clients</a:t>
            </a:r>
          </a:p>
          <a:p>
            <a:endParaRPr lang="en-US" sz="1600" dirty="0">
              <a:latin typeface="Helvetica Neue Light"/>
            </a:endParaRPr>
          </a:p>
          <a:p>
            <a:endParaRPr lang="en-US" sz="1600" dirty="0">
              <a:latin typeface="Helvetica Neue Light"/>
              <a:sym typeface="Wingdings" pitchFamily="2" charset="2"/>
            </a:endParaRPr>
          </a:p>
          <a:p>
            <a:endParaRPr lang="fr-FR" sz="1600" dirty="0">
              <a:latin typeface="Helvetica Neue Light"/>
            </a:endParaRPr>
          </a:p>
          <a:p>
            <a:endParaRPr lang="fr-FR" dirty="0"/>
          </a:p>
        </p:txBody>
      </p:sp>
      <p:sp>
        <p:nvSpPr>
          <p:cNvPr id="5" name="TextBox 5">
            <a:extLst>
              <a:ext uri="{FF2B5EF4-FFF2-40B4-BE49-F238E27FC236}">
                <a16:creationId xmlns:a16="http://schemas.microsoft.com/office/drawing/2014/main" id="{C5AAF55C-7226-40E5-B142-A1D19A3543A3}"/>
              </a:ext>
            </a:extLst>
          </p:cNvPr>
          <p:cNvSpPr txBox="1"/>
          <p:nvPr/>
        </p:nvSpPr>
        <p:spPr>
          <a:xfrm>
            <a:off x="774952" y="5065804"/>
            <a:ext cx="7955280" cy="830997"/>
          </a:xfrm>
          <a:prstGeom prst="rect">
            <a:avLst/>
          </a:prstGeom>
          <a:noFill/>
          <a:ln>
            <a:solidFill>
              <a:schemeClr val="tx1"/>
            </a:solidFill>
          </a:ln>
        </p:spPr>
        <p:txBody>
          <a:bodyPr wrap="square" rtlCol="0">
            <a:spAutoFit/>
          </a:bodyPr>
          <a:lstStyle/>
          <a:p>
            <a:pPr algn="ctr"/>
            <a:r>
              <a:rPr lang="en-US" sz="2400" b="1" dirty="0">
                <a:solidFill>
                  <a:srgbClr val="666666"/>
                </a:solidFill>
                <a:latin typeface="Helvetica Neue Light"/>
              </a:rPr>
              <a:t>Sans GPS, une institution a peu de chances d'atteindre ses objectifs sociaux</a:t>
            </a:r>
          </a:p>
        </p:txBody>
      </p:sp>
      <p:sp>
        <p:nvSpPr>
          <p:cNvPr id="6" name="Right Arrow 4">
            <a:extLst>
              <a:ext uri="{FF2B5EF4-FFF2-40B4-BE49-F238E27FC236}">
                <a16:creationId xmlns:a16="http://schemas.microsoft.com/office/drawing/2014/main" id="{63353B97-8DC2-4A8B-A9FE-DC24077168C1}"/>
              </a:ext>
            </a:extLst>
          </p:cNvPr>
          <p:cNvSpPr/>
          <p:nvPr/>
        </p:nvSpPr>
        <p:spPr>
          <a:xfrm>
            <a:off x="154513" y="5184955"/>
            <a:ext cx="485336" cy="541607"/>
          </a:xfrm>
          <a:prstGeom prst="rightArrow">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Tree>
    <p:extLst>
      <p:ext uri="{BB962C8B-B14F-4D97-AF65-F5344CB8AC3E}">
        <p14:creationId xmlns:p14="http://schemas.microsoft.com/office/powerpoint/2010/main" val="318479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675" y="475305"/>
            <a:ext cx="7538085" cy="1088068"/>
          </a:xfrm>
        </p:spPr>
        <p:txBody>
          <a:bodyPr>
            <a:normAutofit/>
          </a:bodyPr>
          <a:lstStyle/>
          <a:p>
            <a:r>
              <a:rPr lang="fr-FR" sz="2400" dirty="0">
                <a:ea typeface="Malgun Gothic Semilight" charset="-127"/>
                <a:cs typeface="Malgun Gothic Semilight" charset="-127"/>
                <a:sym typeface="Garamond"/>
              </a:rPr>
              <a:t>Performances Sociale et Financière : une relation mutuellement bénéfique</a:t>
            </a:r>
            <a:endParaRPr lang="fr-FR" sz="2400" dirty="0">
              <a:ea typeface="Malgun Gothic Semilight" charset="-127"/>
              <a:cs typeface="Malgun Gothic Semilight" charset="-127"/>
            </a:endParaRPr>
          </a:p>
        </p:txBody>
      </p:sp>
      <p:sp>
        <p:nvSpPr>
          <p:cNvPr id="4" name="Shape 159"/>
          <p:cNvSpPr txBox="1">
            <a:spLocks noGrp="1"/>
          </p:cNvSpPr>
          <p:nvPr>
            <p:ph idx="1"/>
          </p:nvPr>
        </p:nvSpPr>
        <p:spPr>
          <a:xfrm>
            <a:off x="828675" y="1934123"/>
            <a:ext cx="7543800" cy="3957486"/>
          </a:xfrm>
          <a:prstGeom prst="rect">
            <a:avLst/>
          </a:prstGeom>
          <a:noFill/>
          <a:ln>
            <a:noFill/>
          </a:ln>
        </p:spPr>
        <p:txBody>
          <a:bodyPr vert="horz" wrap="square" lIns="67479" tIns="33730" rIns="67479" bIns="33730" numCol="1" rtlCol="0" anchor="t" anchorCtr="0" compatLnSpc="1">
            <a:prstTxWarp prst="textNoShape">
              <a:avLst/>
            </a:prstTxWarp>
            <a:noAutofit/>
          </a:bodyPr>
          <a:lstStyle/>
          <a:p>
            <a:pPr marL="0" indent="0">
              <a:spcBef>
                <a:spcPts val="0"/>
              </a:spcBef>
              <a:buClr>
                <a:srgbClr val="498230"/>
              </a:buClr>
              <a:buNone/>
            </a:pPr>
            <a:r>
              <a:rPr lang="fr-FR" sz="1800" dirty="0"/>
              <a:t>De bonnes performances sociales peuvent positivement influencer les performances opérationnelles et financières</a:t>
            </a:r>
          </a:p>
          <a:p>
            <a:pPr lvl="1" indent="-263855">
              <a:lnSpc>
                <a:spcPct val="100000"/>
              </a:lnSpc>
              <a:spcBef>
                <a:spcPts val="767"/>
              </a:spcBef>
              <a:buClr>
                <a:srgbClr val="498230"/>
              </a:buClr>
              <a:buSzPct val="80000"/>
              <a:buFont typeface="Wingdings" charset="2"/>
              <a:buChar char="§"/>
            </a:pPr>
            <a:r>
              <a:rPr lang="fr-FR" sz="1600" dirty="0"/>
              <a:t>Connaitre le profil du client et faire un suivi = Moins de défaut de remboursement</a:t>
            </a:r>
          </a:p>
          <a:p>
            <a:pPr lvl="1" indent="-263855">
              <a:lnSpc>
                <a:spcPct val="100000"/>
              </a:lnSpc>
              <a:spcBef>
                <a:spcPts val="767"/>
              </a:spcBef>
              <a:buClr>
                <a:srgbClr val="498230"/>
              </a:buClr>
              <a:buSzPct val="80000"/>
              <a:buFont typeface="Wingdings" charset="2"/>
              <a:buChar char="§"/>
            </a:pPr>
            <a:r>
              <a:rPr lang="fr-FR" sz="1600" dirty="0"/>
              <a:t>Services et produits  adaptés= meilleur rendement pour les clients = meilleur taux  remboursement</a:t>
            </a:r>
          </a:p>
          <a:p>
            <a:pPr lvl="1" indent="-263855">
              <a:lnSpc>
                <a:spcPct val="100000"/>
              </a:lnSpc>
              <a:spcBef>
                <a:spcPts val="767"/>
              </a:spcBef>
              <a:buClr>
                <a:srgbClr val="498230"/>
              </a:buClr>
              <a:buSzPct val="80000"/>
              <a:buFont typeface="Wingdings" charset="2"/>
              <a:buChar char="§"/>
            </a:pPr>
            <a:r>
              <a:rPr lang="fr-FR" sz="1600" dirty="0"/>
              <a:t>Traiter de manière responsable aux clients = satisfaction et confiance, fidélisation des clients, meilleure réputation, attirer de nouveaux clients</a:t>
            </a:r>
          </a:p>
          <a:p>
            <a:pPr lvl="1" indent="-263855">
              <a:lnSpc>
                <a:spcPct val="100000"/>
              </a:lnSpc>
              <a:spcBef>
                <a:spcPts val="767"/>
              </a:spcBef>
              <a:buClr>
                <a:srgbClr val="498230"/>
              </a:buClr>
              <a:buSzPct val="80000"/>
              <a:buFont typeface="Wingdings" charset="2"/>
              <a:buChar char="§"/>
            </a:pPr>
            <a:r>
              <a:rPr lang="fr-FR" sz="1600" dirty="0"/>
              <a:t>Conditions de travail décentes = moins de rotation du personnel et employés loyaux et engagés et plus de productivité </a:t>
            </a:r>
          </a:p>
        </p:txBody>
      </p:sp>
    </p:spTree>
    <p:extLst>
      <p:ext uri="{BB962C8B-B14F-4D97-AF65-F5344CB8AC3E}">
        <p14:creationId xmlns:p14="http://schemas.microsoft.com/office/powerpoint/2010/main" val="313196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6BE8C-9A08-49A4-812E-097F4B17DD4C}"/>
              </a:ext>
            </a:extLst>
          </p:cNvPr>
          <p:cNvSpPr>
            <a:spLocks noGrp="1"/>
          </p:cNvSpPr>
          <p:nvPr>
            <p:ph type="title"/>
          </p:nvPr>
        </p:nvSpPr>
        <p:spPr/>
        <p:txBody>
          <a:bodyPr/>
          <a:lstStyle/>
          <a:p>
            <a:r>
              <a:rPr lang="fr-FR" dirty="0"/>
              <a:t>Gestion de la performance sociale </a:t>
            </a:r>
          </a:p>
        </p:txBody>
      </p:sp>
      <p:sp>
        <p:nvSpPr>
          <p:cNvPr id="3" name="Espace réservé du contenu 2">
            <a:extLst>
              <a:ext uri="{FF2B5EF4-FFF2-40B4-BE49-F238E27FC236}">
                <a16:creationId xmlns:a16="http://schemas.microsoft.com/office/drawing/2014/main" id="{FCA9BEDC-928B-4474-A3BA-84CFDC7A17E0}"/>
              </a:ext>
            </a:extLst>
          </p:cNvPr>
          <p:cNvSpPr>
            <a:spLocks noGrp="1"/>
          </p:cNvSpPr>
          <p:nvPr>
            <p:ph idx="1"/>
          </p:nvPr>
        </p:nvSpPr>
        <p:spPr>
          <a:xfrm>
            <a:off x="822960" y="2087273"/>
            <a:ext cx="7543800" cy="4023360"/>
          </a:xfrm>
        </p:spPr>
        <p:txBody>
          <a:bodyPr/>
          <a:lstStyle/>
          <a:p>
            <a:pPr>
              <a:buClr>
                <a:schemeClr val="tx2">
                  <a:lumMod val="60000"/>
                  <a:lumOff val="40000"/>
                </a:schemeClr>
              </a:buClr>
            </a:pPr>
            <a:r>
              <a:rPr lang="fr-FR" sz="2800" dirty="0">
                <a:solidFill>
                  <a:schemeClr val="tx1">
                    <a:lumMod val="65000"/>
                    <a:lumOff val="35000"/>
                  </a:schemeClr>
                </a:solidFill>
                <a:latin typeface="+mj-lt"/>
              </a:rPr>
              <a:t>Votre mission sociale </a:t>
            </a:r>
            <a:r>
              <a:rPr lang="fr-FR" sz="2800" dirty="0">
                <a:solidFill>
                  <a:schemeClr val="tx1">
                    <a:lumMod val="65000"/>
                    <a:lumOff val="35000"/>
                  </a:schemeClr>
                </a:solidFill>
                <a:latin typeface="+mj-lt"/>
                <a:sym typeface="Wingdings"/>
              </a:rPr>
              <a:t> c’est vous qui décider! </a:t>
            </a:r>
          </a:p>
          <a:p>
            <a:pPr>
              <a:buClr>
                <a:schemeClr val="tx2">
                  <a:lumMod val="60000"/>
                  <a:lumOff val="40000"/>
                </a:schemeClr>
              </a:buClr>
            </a:pPr>
            <a:endParaRPr lang="fr-FR" sz="2800" dirty="0">
              <a:solidFill>
                <a:schemeClr val="tx1">
                  <a:lumMod val="65000"/>
                  <a:lumOff val="35000"/>
                </a:schemeClr>
              </a:solidFill>
              <a:latin typeface="+mj-lt"/>
            </a:endParaRPr>
          </a:p>
          <a:p>
            <a:pPr>
              <a:buClr>
                <a:schemeClr val="tx2">
                  <a:lumMod val="60000"/>
                  <a:lumOff val="40000"/>
                </a:schemeClr>
              </a:buClr>
            </a:pPr>
            <a:r>
              <a:rPr lang="fr-FR" sz="2800" dirty="0">
                <a:solidFill>
                  <a:schemeClr val="tx1">
                    <a:lumMod val="65000"/>
                    <a:lumOff val="35000"/>
                  </a:schemeClr>
                </a:solidFill>
                <a:latin typeface="+mj-lt"/>
              </a:rPr>
              <a:t>Les pratiques de gestion de performance sociale pour atteindre cette mission </a:t>
            </a:r>
            <a:r>
              <a:rPr lang="fr-FR" sz="2800" dirty="0">
                <a:solidFill>
                  <a:schemeClr val="tx1">
                    <a:lumMod val="65000"/>
                    <a:lumOff val="35000"/>
                  </a:schemeClr>
                </a:solidFill>
                <a:latin typeface="+mj-lt"/>
                <a:sym typeface="Wingdings"/>
              </a:rPr>
              <a:t> les Normes Universelles de Gestion de la Performance Sociale   </a:t>
            </a:r>
            <a:endParaRPr lang="fr-FR" sz="2800" dirty="0">
              <a:solidFill>
                <a:schemeClr val="tx1">
                  <a:lumMod val="65000"/>
                  <a:lumOff val="35000"/>
                </a:schemeClr>
              </a:solidFill>
              <a:latin typeface="+mj-lt"/>
            </a:endParaRPr>
          </a:p>
          <a:p>
            <a:endParaRPr lang="fr-FR" dirty="0"/>
          </a:p>
        </p:txBody>
      </p:sp>
    </p:spTree>
    <p:extLst>
      <p:ext uri="{BB962C8B-B14F-4D97-AF65-F5344CB8AC3E}">
        <p14:creationId xmlns:p14="http://schemas.microsoft.com/office/powerpoint/2010/main" val="195325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627DE99-A467-4FB9-B295-28FB4C92C147}"/>
              </a:ext>
            </a:extLst>
          </p:cNvPr>
          <p:cNvSpPr>
            <a:spLocks noGrp="1"/>
          </p:cNvSpPr>
          <p:nvPr>
            <p:ph type="title"/>
          </p:nvPr>
        </p:nvSpPr>
        <p:spPr>
          <a:xfrm>
            <a:off x="833502" y="1118281"/>
            <a:ext cx="8148551" cy="879436"/>
          </a:xfrm>
        </p:spPr>
        <p:txBody>
          <a:bodyPr>
            <a:normAutofit fontScale="90000"/>
          </a:bodyPr>
          <a:lstStyle/>
          <a:p>
            <a:r>
              <a:rPr lang="en-US" sz="3300" spc="0" dirty="0">
                <a:ea typeface="Calibri Light" charset="0"/>
                <a:cs typeface="Calibri Light" charset="0"/>
              </a:rPr>
              <a:t>19 </a:t>
            </a:r>
            <a:r>
              <a:rPr lang="en-US" sz="3300" spc="0" dirty="0" err="1">
                <a:ea typeface="Calibri Light" charset="0"/>
                <a:cs typeface="Calibri Light" charset="0"/>
              </a:rPr>
              <a:t>normes</a:t>
            </a:r>
            <a:r>
              <a:rPr lang="en-US" sz="3300" spc="0" dirty="0">
                <a:ea typeface="Calibri Light" charset="0"/>
                <a:cs typeface="Calibri Light" charset="0"/>
              </a:rPr>
              <a:t>, </a:t>
            </a:r>
            <a:r>
              <a:rPr lang="en-US" sz="3300" spc="0" dirty="0" err="1">
                <a:ea typeface="Calibri Light" charset="0"/>
                <a:cs typeface="Calibri Light" charset="0"/>
              </a:rPr>
              <a:t>organisées</a:t>
            </a:r>
            <a:r>
              <a:rPr lang="en-US" sz="3300" spc="0" dirty="0">
                <a:ea typeface="Calibri Light" charset="0"/>
                <a:cs typeface="Calibri Light" charset="0"/>
              </a:rPr>
              <a:t> </a:t>
            </a:r>
            <a:r>
              <a:rPr lang="en-US" sz="3300" spc="0" dirty="0" err="1">
                <a:ea typeface="Calibri Light" charset="0"/>
                <a:cs typeface="Calibri Light" charset="0"/>
              </a:rPr>
              <a:t>selon</a:t>
            </a:r>
            <a:r>
              <a:rPr lang="en-US" sz="3300" spc="0" dirty="0">
                <a:ea typeface="Calibri Light" charset="0"/>
                <a:cs typeface="Calibri Light" charset="0"/>
              </a:rPr>
              <a:t> 6 dimensions</a:t>
            </a:r>
            <a:br>
              <a:rPr lang="en-US" spc="0" dirty="0">
                <a:ea typeface="Calibri Light" charset="0"/>
                <a:cs typeface="Calibri Light" charset="0"/>
              </a:rPr>
            </a:br>
            <a:endParaRPr lang="fr-FR" dirty="0"/>
          </a:p>
        </p:txBody>
      </p:sp>
      <p:grpSp>
        <p:nvGrpSpPr>
          <p:cNvPr id="7" name="Grouper 3">
            <a:extLst>
              <a:ext uri="{FF2B5EF4-FFF2-40B4-BE49-F238E27FC236}">
                <a16:creationId xmlns:a16="http://schemas.microsoft.com/office/drawing/2014/main" id="{A2CE9310-8BED-4F55-86CB-44F6DC78A9B4}"/>
              </a:ext>
            </a:extLst>
          </p:cNvPr>
          <p:cNvGrpSpPr/>
          <p:nvPr/>
        </p:nvGrpSpPr>
        <p:grpSpPr>
          <a:xfrm>
            <a:off x="4642887" y="1661041"/>
            <a:ext cx="4375071" cy="4267854"/>
            <a:chOff x="3852822" y="290217"/>
            <a:chExt cx="5121177" cy="5517535"/>
          </a:xfrm>
        </p:grpSpPr>
        <p:pic>
          <p:nvPicPr>
            <p:cNvPr id="8" name="Shape 233">
              <a:extLst>
                <a:ext uri="{FF2B5EF4-FFF2-40B4-BE49-F238E27FC236}">
                  <a16:creationId xmlns:a16="http://schemas.microsoft.com/office/drawing/2014/main" id="{24699FAD-8F6F-4879-B826-43AE4F9F0E48}"/>
                </a:ext>
              </a:extLst>
            </p:cNvPr>
            <p:cNvPicPr preferRelativeResize="0"/>
            <p:nvPr/>
          </p:nvPicPr>
          <p:blipFill>
            <a:blip r:embed="rId3"/>
            <a:stretch>
              <a:fillRect/>
            </a:stretch>
          </p:blipFill>
          <p:spPr>
            <a:xfrm>
              <a:off x="3990723" y="290217"/>
              <a:ext cx="4852948" cy="5116088"/>
            </a:xfrm>
            <a:prstGeom prst="rect">
              <a:avLst/>
            </a:prstGeom>
          </p:spPr>
        </p:pic>
        <p:pic>
          <p:nvPicPr>
            <p:cNvPr id="9" name="Picture 6">
              <a:extLst>
                <a:ext uri="{FF2B5EF4-FFF2-40B4-BE49-F238E27FC236}">
                  <a16:creationId xmlns:a16="http://schemas.microsoft.com/office/drawing/2014/main" id="{7828002D-F41C-442E-87B6-1171B8564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822" y="963317"/>
              <a:ext cx="718368" cy="421443"/>
            </a:xfrm>
            <a:prstGeom prst="rect">
              <a:avLst/>
            </a:prstGeom>
          </p:spPr>
        </p:pic>
        <p:pic>
          <p:nvPicPr>
            <p:cNvPr id="10" name="Picture 9">
              <a:extLst>
                <a:ext uri="{FF2B5EF4-FFF2-40B4-BE49-F238E27FC236}">
                  <a16:creationId xmlns:a16="http://schemas.microsoft.com/office/drawing/2014/main" id="{2B4588EB-1C39-42F7-B2A9-61AFFCA17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008" y="4222105"/>
              <a:ext cx="799991" cy="469327"/>
            </a:xfrm>
            <a:prstGeom prst="rect">
              <a:avLst/>
            </a:prstGeom>
          </p:spPr>
        </p:pic>
        <p:pic>
          <p:nvPicPr>
            <p:cNvPr id="11" name="Picture 6">
              <a:extLst>
                <a:ext uri="{FF2B5EF4-FFF2-40B4-BE49-F238E27FC236}">
                  <a16:creationId xmlns:a16="http://schemas.microsoft.com/office/drawing/2014/main" id="{909ADA94-6F58-4197-BDE9-FC2ED9357F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310" y="5386309"/>
              <a:ext cx="718368" cy="421443"/>
            </a:xfrm>
            <a:prstGeom prst="rect">
              <a:avLst/>
            </a:prstGeom>
          </p:spPr>
        </p:pic>
        <p:pic>
          <p:nvPicPr>
            <p:cNvPr id="12" name="Picture 1">
              <a:extLst>
                <a:ext uri="{FF2B5EF4-FFF2-40B4-BE49-F238E27FC236}">
                  <a16:creationId xmlns:a16="http://schemas.microsoft.com/office/drawing/2014/main" id="{6353BD1F-CFE1-4707-9BB2-DBAA0EF04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5932" y="4170274"/>
              <a:ext cx="718950" cy="623620"/>
            </a:xfrm>
            <a:prstGeom prst="rect">
              <a:avLst/>
            </a:prstGeom>
          </p:spPr>
        </p:pic>
      </p:grpSp>
      <p:pic>
        <p:nvPicPr>
          <p:cNvPr id="13" name="Picture 10">
            <a:extLst>
              <a:ext uri="{FF2B5EF4-FFF2-40B4-BE49-F238E27FC236}">
                <a16:creationId xmlns:a16="http://schemas.microsoft.com/office/drawing/2014/main" id="{EE87000F-0CA8-456E-B871-37311798A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667" y="113287"/>
            <a:ext cx="1981772" cy="807122"/>
          </a:xfrm>
          <a:prstGeom prst="rect">
            <a:avLst/>
          </a:prstGeom>
        </p:spPr>
      </p:pic>
      <p:sp>
        <p:nvSpPr>
          <p:cNvPr id="14" name="TextBox 4">
            <a:extLst>
              <a:ext uri="{FF2B5EF4-FFF2-40B4-BE49-F238E27FC236}">
                <a16:creationId xmlns:a16="http://schemas.microsoft.com/office/drawing/2014/main" id="{2E729C7F-63AF-452E-A0C8-3AAEAC62BE85}"/>
              </a:ext>
            </a:extLst>
          </p:cNvPr>
          <p:cNvSpPr txBox="1"/>
          <p:nvPr/>
        </p:nvSpPr>
        <p:spPr>
          <a:xfrm>
            <a:off x="749601" y="2177029"/>
            <a:ext cx="3341951" cy="3323987"/>
          </a:xfrm>
          <a:prstGeom prst="rect">
            <a:avLst/>
          </a:prstGeom>
          <a:noFill/>
          <a:ln w="28575">
            <a:solidFill>
              <a:srgbClr val="C00000"/>
            </a:solidFill>
          </a:ln>
        </p:spPr>
        <p:txBody>
          <a:bodyPr wrap="square" rtlCol="0">
            <a:spAutoFit/>
          </a:bodyPr>
          <a:lstStyle/>
          <a:p>
            <a:pPr algn="ctr" defTabSz="685800">
              <a:defRPr/>
            </a:pPr>
            <a:r>
              <a:rPr lang="fr-FR" sz="1400" dirty="0">
                <a:solidFill>
                  <a:srgbClr val="666666"/>
                </a:solidFill>
                <a:latin typeface="News Gothic MT" panose="020B0503020103020203" pitchFamily="34" charset="0"/>
                <a:ea typeface="Calibri Light" charset="0"/>
                <a:cs typeface="Calibri Light" charset="0"/>
              </a:rPr>
              <a:t>Basés sur les bonnes pratiques du secteur, ayant démontré leur </a:t>
            </a:r>
            <a:r>
              <a:rPr lang="fr-FR" sz="1400" b="1" dirty="0">
                <a:solidFill>
                  <a:srgbClr val="666666"/>
                </a:solidFill>
                <a:latin typeface="News Gothic MT" panose="020B0503020103020203" pitchFamily="34" charset="0"/>
                <a:ea typeface="Calibri Light" charset="0"/>
                <a:cs typeface="Calibri Light" charset="0"/>
              </a:rPr>
              <a:t>succès sur le terrain</a:t>
            </a:r>
          </a:p>
          <a:p>
            <a:pPr algn="ctr" defTabSz="685800">
              <a:defRPr/>
            </a:pPr>
            <a:endParaRPr lang="fr-FR" sz="1400" dirty="0">
              <a:solidFill>
                <a:srgbClr val="666666"/>
              </a:solidFill>
              <a:latin typeface="News Gothic MT" panose="020B0503020103020203" pitchFamily="34" charset="0"/>
              <a:ea typeface="Calibri Light" charset="0"/>
              <a:cs typeface="Calibri Light" charset="0"/>
            </a:endParaRPr>
          </a:p>
          <a:p>
            <a:pPr algn="ctr" defTabSz="685800">
              <a:defRPr/>
            </a:pPr>
            <a:r>
              <a:rPr lang="fr-FR" sz="1400" dirty="0">
                <a:solidFill>
                  <a:srgbClr val="666666"/>
                </a:solidFill>
                <a:latin typeface="News Gothic MT" panose="020B0503020103020203" pitchFamily="34" charset="0"/>
                <a:ea typeface="Calibri Light" charset="0"/>
                <a:cs typeface="Calibri Light" charset="0"/>
              </a:rPr>
              <a:t>Une </a:t>
            </a:r>
            <a:r>
              <a:rPr lang="fr-FR" sz="1400" b="1" dirty="0">
                <a:solidFill>
                  <a:srgbClr val="666666"/>
                </a:solidFill>
                <a:latin typeface="News Gothic MT" panose="020B0503020103020203" pitchFamily="34" charset="0"/>
                <a:ea typeface="Calibri Light" charset="0"/>
                <a:cs typeface="Calibri Light" charset="0"/>
              </a:rPr>
              <a:t>démarche volontaire — pas une évaluation</a:t>
            </a:r>
            <a:r>
              <a:rPr lang="fr-FR" sz="1400" dirty="0">
                <a:solidFill>
                  <a:srgbClr val="666666"/>
                </a:solidFill>
                <a:latin typeface="News Gothic MT" panose="020B0503020103020203" pitchFamily="34" charset="0"/>
                <a:ea typeface="Calibri Light" charset="0"/>
                <a:cs typeface="Calibri Light" charset="0"/>
              </a:rPr>
              <a:t>, une réglementation ou un système de certification</a:t>
            </a:r>
          </a:p>
          <a:p>
            <a:pPr algn="ctr" defTabSz="685800">
              <a:defRPr/>
            </a:pPr>
            <a:endParaRPr lang="fr-FR" sz="1400" dirty="0">
              <a:solidFill>
                <a:srgbClr val="666666"/>
              </a:solidFill>
              <a:latin typeface="News Gothic MT" panose="020B0503020103020203" pitchFamily="34" charset="0"/>
              <a:ea typeface="Calibri Light" charset="0"/>
              <a:cs typeface="Calibri Light" charset="0"/>
            </a:endParaRPr>
          </a:p>
          <a:p>
            <a:pPr lvl="0" algn="ctr">
              <a:defRPr/>
            </a:pPr>
            <a:r>
              <a:rPr lang="fr-FR" sz="1400" b="1" dirty="0">
                <a:solidFill>
                  <a:srgbClr val="666666"/>
                </a:solidFill>
                <a:latin typeface="News Gothic MT" panose="020B0503020103020203" pitchFamily="34" charset="0"/>
                <a:cs typeface="Calibri Light" charset="0"/>
                <a:sym typeface="Garamond"/>
              </a:rPr>
              <a:t>Destinées</a:t>
            </a:r>
            <a:r>
              <a:rPr lang="fr-FR" sz="1400" dirty="0">
                <a:solidFill>
                  <a:srgbClr val="666666"/>
                </a:solidFill>
                <a:latin typeface="News Gothic MT" panose="020B0503020103020203" pitchFamily="34" charset="0"/>
                <a:cs typeface="Calibri Light" charset="0"/>
                <a:sym typeface="Garamond"/>
              </a:rPr>
              <a:t> à </a:t>
            </a:r>
            <a:r>
              <a:rPr lang="fr-FR" sz="1400" b="1" dirty="0">
                <a:solidFill>
                  <a:srgbClr val="666666"/>
                </a:solidFill>
                <a:latin typeface="News Gothic MT" panose="020B0503020103020203" pitchFamily="34" charset="0"/>
                <a:cs typeface="Calibri Light" charset="0"/>
                <a:sym typeface="Garamond"/>
              </a:rPr>
              <a:t>toutes les institutions</a:t>
            </a:r>
            <a:r>
              <a:rPr lang="fr-FR" sz="1400" dirty="0">
                <a:solidFill>
                  <a:srgbClr val="666666"/>
                </a:solidFill>
                <a:latin typeface="News Gothic MT" panose="020B0503020103020203" pitchFamily="34" charset="0"/>
                <a:cs typeface="Calibri Light" charset="0"/>
                <a:sym typeface="Garamond"/>
              </a:rPr>
              <a:t>, quels que soient leurs objectifs sociaux </a:t>
            </a:r>
          </a:p>
          <a:p>
            <a:pPr lvl="0" algn="ctr">
              <a:defRPr/>
            </a:pPr>
            <a:r>
              <a:rPr lang="fr-FR" sz="1400" dirty="0">
                <a:solidFill>
                  <a:srgbClr val="666666"/>
                </a:solidFill>
                <a:latin typeface="News Gothic MT" panose="020B0503020103020203" pitchFamily="34" charset="0"/>
                <a:cs typeface="Calibri Light" charset="0"/>
                <a:sym typeface="Garamond"/>
              </a:rPr>
              <a:t>Ne dictent pas quels devraient être vos objectifs sociaux, mais </a:t>
            </a:r>
            <a:r>
              <a:rPr lang="fr-FR" sz="1400" b="1" dirty="0">
                <a:solidFill>
                  <a:srgbClr val="666666"/>
                </a:solidFill>
                <a:latin typeface="News Gothic MT" panose="020B0503020103020203" pitchFamily="34" charset="0"/>
                <a:cs typeface="Calibri Light" charset="0"/>
                <a:sym typeface="Garamond"/>
              </a:rPr>
              <a:t>elles vous aident </a:t>
            </a:r>
            <a:r>
              <a:rPr lang="fr-FR" sz="1400" dirty="0">
                <a:solidFill>
                  <a:srgbClr val="666666"/>
                </a:solidFill>
                <a:latin typeface="News Gothic MT" panose="020B0503020103020203" pitchFamily="34" charset="0"/>
                <a:cs typeface="Calibri Light" charset="0"/>
                <a:sym typeface="Garamond"/>
              </a:rPr>
              <a:t>à décider la meilleure façon </a:t>
            </a:r>
            <a:r>
              <a:rPr lang="fr-FR" sz="1400" b="1" dirty="0">
                <a:solidFill>
                  <a:srgbClr val="666666"/>
                </a:solidFill>
                <a:latin typeface="News Gothic MT" panose="020B0503020103020203" pitchFamily="34" charset="0"/>
                <a:cs typeface="Calibri Light" charset="0"/>
                <a:sym typeface="Garamond"/>
              </a:rPr>
              <a:t>de les atteindre</a:t>
            </a:r>
          </a:p>
        </p:txBody>
      </p:sp>
    </p:spTree>
    <p:extLst>
      <p:ext uri="{BB962C8B-B14F-4D97-AF65-F5344CB8AC3E}">
        <p14:creationId xmlns:p14="http://schemas.microsoft.com/office/powerpoint/2010/main" val="253178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idx="4294967295"/>
          </p:nvPr>
        </p:nvSpPr>
        <p:spPr>
          <a:xfrm>
            <a:off x="949757" y="822695"/>
            <a:ext cx="7543800" cy="857250"/>
          </a:xfrm>
          <a:prstGeom prst="rect">
            <a:avLst/>
          </a:prstGeom>
        </p:spPr>
        <p:txBody>
          <a:bodyPr>
            <a:noAutofit/>
          </a:bodyPr>
          <a:lstStyle/>
          <a:p>
            <a:r>
              <a:rPr lang="fr-FR" sz="3200" dirty="0">
                <a:ea typeface="Malgun Gothic Semilight" charset="-127"/>
                <a:cs typeface="Malgun Gothic Semilight" charset="-127"/>
              </a:rPr>
              <a:t>La hiérarchie dans les normes universelles</a:t>
            </a:r>
            <a:endParaRPr lang="en-US" sz="3000" dirty="0">
              <a:ea typeface="Malgun Gothic Semilight" charset="-127"/>
              <a:cs typeface="Malgun Gothic Semilight" charset="-127"/>
            </a:endParaRPr>
          </a:p>
        </p:txBody>
      </p:sp>
      <p:grpSp>
        <p:nvGrpSpPr>
          <p:cNvPr id="6" name="Grouper 5"/>
          <p:cNvGrpSpPr/>
          <p:nvPr/>
        </p:nvGrpSpPr>
        <p:grpSpPr>
          <a:xfrm>
            <a:off x="1038037" y="2469523"/>
            <a:ext cx="6978087" cy="2670188"/>
            <a:chOff x="279863" y="2098896"/>
            <a:chExt cx="9304116" cy="3560251"/>
          </a:xfrm>
        </p:grpSpPr>
        <p:sp>
          <p:nvSpPr>
            <p:cNvPr id="7" name="Freeform 6"/>
            <p:cNvSpPr/>
            <p:nvPr/>
          </p:nvSpPr>
          <p:spPr>
            <a:xfrm>
              <a:off x="2966248" y="2106948"/>
              <a:ext cx="6410005" cy="1005840"/>
            </a:xfrm>
            <a:custGeom>
              <a:avLst/>
              <a:gdLst>
                <a:gd name="connsiteX0" fmla="*/ 0 w 2285999"/>
                <a:gd name="connsiteY0" fmla="*/ 0 h 886311"/>
                <a:gd name="connsiteX1" fmla="*/ 2285999 w 2285999"/>
                <a:gd name="connsiteY1" fmla="*/ 0 h 886311"/>
                <a:gd name="connsiteX2" fmla="*/ 2285999 w 2285999"/>
                <a:gd name="connsiteY2" fmla="*/ 886311 h 886311"/>
                <a:gd name="connsiteX3" fmla="*/ 0 w 2285999"/>
                <a:gd name="connsiteY3" fmla="*/ 886311 h 886311"/>
                <a:gd name="connsiteX4" fmla="*/ 0 w 2285999"/>
                <a:gd name="connsiteY4" fmla="*/ 0 h 88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99" h="886311">
                  <a:moveTo>
                    <a:pt x="0" y="0"/>
                  </a:moveTo>
                  <a:lnTo>
                    <a:pt x="2285999" y="0"/>
                  </a:lnTo>
                  <a:lnTo>
                    <a:pt x="2285999" y="886311"/>
                  </a:lnTo>
                  <a:lnTo>
                    <a:pt x="0" y="8863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ctr" anchorCtr="0">
              <a:noAutofit/>
            </a:bodyPr>
            <a:lstStyle/>
            <a:p>
              <a:pPr marL="0" lvl="1" defTabSz="600075">
                <a:lnSpc>
                  <a:spcPct val="90000"/>
                </a:lnSpc>
                <a:spcBef>
                  <a:spcPct val="0"/>
                </a:spcBef>
                <a:spcAft>
                  <a:spcPct val="15000"/>
                </a:spcAft>
                <a:buSzPct val="110000"/>
              </a:pPr>
              <a:r>
                <a:rPr lang="en-US" sz="1400" dirty="0">
                  <a:solidFill>
                    <a:srgbClr val="666666"/>
                  </a:solidFill>
                  <a:latin typeface="News Gothic MT" panose="020B0503020103020203" pitchFamily="34" charset="0"/>
                  <a:cs typeface="Calibri Light" charset="0"/>
                </a:rPr>
                <a:t>Les six </a:t>
              </a:r>
              <a:r>
                <a:rPr lang="en-US" sz="1400" dirty="0" err="1">
                  <a:solidFill>
                    <a:srgbClr val="666666"/>
                  </a:solidFill>
                  <a:latin typeface="News Gothic MT" panose="020B0503020103020203" pitchFamily="34" charset="0"/>
                  <a:cs typeface="Calibri Light" charset="0"/>
                </a:rPr>
                <a:t>catégories</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principales</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d'activités</a:t>
              </a:r>
              <a:r>
                <a:rPr lang="en-US" sz="1400" dirty="0">
                  <a:solidFill>
                    <a:srgbClr val="666666"/>
                  </a:solidFill>
                  <a:latin typeface="News Gothic MT" panose="020B0503020103020203" pitchFamily="34" charset="0"/>
                  <a:cs typeface="Calibri Light" charset="0"/>
                </a:rPr>
                <a:t> de </a:t>
              </a:r>
              <a:r>
                <a:rPr lang="en-US" sz="1400" dirty="0" err="1">
                  <a:solidFill>
                    <a:srgbClr val="666666"/>
                  </a:solidFill>
                  <a:latin typeface="News Gothic MT" panose="020B0503020103020203" pitchFamily="34" charset="0"/>
                  <a:cs typeface="Calibri Light" charset="0"/>
                </a:rPr>
                <a:t>gestion</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selon</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lesquelles</a:t>
              </a:r>
              <a:r>
                <a:rPr lang="en-US" sz="1400" dirty="0">
                  <a:solidFill>
                    <a:srgbClr val="666666"/>
                  </a:solidFill>
                  <a:latin typeface="News Gothic MT" panose="020B0503020103020203" pitchFamily="34" charset="0"/>
                  <a:cs typeface="Calibri Light" charset="0"/>
                </a:rPr>
                <a:t> le guide </a:t>
              </a:r>
              <a:r>
                <a:rPr lang="en-US" sz="1400" dirty="0" err="1">
                  <a:solidFill>
                    <a:srgbClr val="666666"/>
                  </a:solidFill>
                  <a:latin typeface="News Gothic MT" panose="020B0503020103020203" pitchFamily="34" charset="0"/>
                  <a:cs typeface="Calibri Light" charset="0"/>
                </a:rPr>
                <a:t>est</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organisé</a:t>
              </a:r>
              <a:endParaRPr lang="en-US" sz="1400" dirty="0">
                <a:solidFill>
                  <a:srgbClr val="666666"/>
                </a:solidFill>
                <a:latin typeface="News Gothic MT" panose="020B0503020103020203" pitchFamily="34" charset="0"/>
                <a:cs typeface="Calibri Light" charset="0"/>
              </a:endParaRPr>
            </a:p>
          </p:txBody>
        </p:sp>
        <p:sp>
          <p:nvSpPr>
            <p:cNvPr id="8" name="Freeform 9"/>
            <p:cNvSpPr/>
            <p:nvPr/>
          </p:nvSpPr>
          <p:spPr>
            <a:xfrm>
              <a:off x="3827174" y="3163588"/>
              <a:ext cx="5756805" cy="1005840"/>
            </a:xfrm>
            <a:custGeom>
              <a:avLst/>
              <a:gdLst>
                <a:gd name="connsiteX0" fmla="*/ 0 w 2285999"/>
                <a:gd name="connsiteY0" fmla="*/ 0 h 886311"/>
                <a:gd name="connsiteX1" fmla="*/ 2285999 w 2285999"/>
                <a:gd name="connsiteY1" fmla="*/ 0 h 886311"/>
                <a:gd name="connsiteX2" fmla="*/ 2285999 w 2285999"/>
                <a:gd name="connsiteY2" fmla="*/ 886311 h 886311"/>
                <a:gd name="connsiteX3" fmla="*/ 0 w 2285999"/>
                <a:gd name="connsiteY3" fmla="*/ 886311 h 886311"/>
                <a:gd name="connsiteX4" fmla="*/ 0 w 2285999"/>
                <a:gd name="connsiteY4" fmla="*/ 0 h 88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99" h="886311">
                  <a:moveTo>
                    <a:pt x="0" y="0"/>
                  </a:moveTo>
                  <a:lnTo>
                    <a:pt x="2285999" y="0"/>
                  </a:lnTo>
                  <a:lnTo>
                    <a:pt x="2285999" y="886311"/>
                  </a:lnTo>
                  <a:lnTo>
                    <a:pt x="0" y="8863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ctr" anchorCtr="0">
              <a:noAutofit/>
            </a:bodyPr>
            <a:lstStyle/>
            <a:p>
              <a:pPr marL="0" lvl="1" defTabSz="600075">
                <a:lnSpc>
                  <a:spcPct val="90000"/>
                </a:lnSpc>
                <a:spcAft>
                  <a:spcPct val="15000"/>
                </a:spcAft>
                <a:buSzPct val="110000"/>
              </a:pPr>
              <a:r>
                <a:rPr lang="en-US" sz="1400" dirty="0">
                  <a:solidFill>
                    <a:srgbClr val="666666"/>
                  </a:solidFill>
                  <a:latin typeface="News Gothic MT" panose="020B0503020103020203" pitchFamily="34" charset="0"/>
                  <a:cs typeface="Calibri Light" charset="0"/>
                </a:rPr>
                <a:t>19 </a:t>
              </a:r>
              <a:r>
                <a:rPr lang="en-US" sz="1400" dirty="0" err="1">
                  <a:solidFill>
                    <a:srgbClr val="666666"/>
                  </a:solidFill>
                  <a:latin typeface="News Gothic MT" panose="020B0503020103020203" pitchFamily="34" charset="0"/>
                  <a:cs typeface="Calibri Light" charset="0"/>
                </a:rPr>
                <a:t>énoncés</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généraux</a:t>
              </a:r>
              <a:r>
                <a:rPr lang="en-US" sz="1400" dirty="0">
                  <a:solidFill>
                    <a:srgbClr val="666666"/>
                  </a:solidFill>
                  <a:latin typeface="News Gothic MT" panose="020B0503020103020203" pitchFamily="34" charset="0"/>
                  <a:cs typeface="Calibri Light" charset="0"/>
                </a:rPr>
                <a:t> sur </a:t>
              </a:r>
              <a:r>
                <a:rPr lang="en-US" sz="1400" dirty="0" err="1">
                  <a:solidFill>
                    <a:srgbClr val="666666"/>
                  </a:solidFill>
                  <a:latin typeface="News Gothic MT" panose="020B0503020103020203" pitchFamily="34" charset="0"/>
                  <a:cs typeface="Calibri Light" charset="0"/>
                </a:rPr>
                <a:t>ce</a:t>
              </a:r>
              <a:r>
                <a:rPr lang="en-US" sz="1400" dirty="0">
                  <a:solidFill>
                    <a:srgbClr val="666666"/>
                  </a:solidFill>
                  <a:latin typeface="News Gothic MT" panose="020B0503020103020203" pitchFamily="34" charset="0"/>
                  <a:cs typeface="Calibri Light" charset="0"/>
                </a:rPr>
                <a:t> que les institutions </a:t>
              </a:r>
              <a:r>
                <a:rPr lang="en-US" sz="1400" dirty="0" err="1">
                  <a:solidFill>
                    <a:srgbClr val="666666"/>
                  </a:solidFill>
                  <a:latin typeface="News Gothic MT" panose="020B0503020103020203" pitchFamily="34" charset="0"/>
                  <a:cs typeface="Calibri Light" charset="0"/>
                </a:rPr>
                <a:t>financières</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devraient</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réaliser</a:t>
              </a:r>
              <a:endParaRPr lang="en-US" sz="1400" dirty="0">
                <a:solidFill>
                  <a:srgbClr val="666666"/>
                </a:solidFill>
                <a:latin typeface="News Gothic MT" panose="020B0503020103020203" pitchFamily="34" charset="0"/>
                <a:cs typeface="Calibri Light" charset="0"/>
              </a:endParaRPr>
            </a:p>
          </p:txBody>
        </p:sp>
        <p:sp>
          <p:nvSpPr>
            <p:cNvPr id="9" name="Freeform 12"/>
            <p:cNvSpPr/>
            <p:nvPr/>
          </p:nvSpPr>
          <p:spPr>
            <a:xfrm>
              <a:off x="4737659" y="4287547"/>
              <a:ext cx="4846320" cy="1371600"/>
            </a:xfrm>
            <a:custGeom>
              <a:avLst/>
              <a:gdLst>
                <a:gd name="connsiteX0" fmla="*/ 0 w 2285999"/>
                <a:gd name="connsiteY0" fmla="*/ 0 h 886311"/>
                <a:gd name="connsiteX1" fmla="*/ 2285999 w 2285999"/>
                <a:gd name="connsiteY1" fmla="*/ 0 h 886311"/>
                <a:gd name="connsiteX2" fmla="*/ 2285999 w 2285999"/>
                <a:gd name="connsiteY2" fmla="*/ 886311 h 886311"/>
                <a:gd name="connsiteX3" fmla="*/ 0 w 2285999"/>
                <a:gd name="connsiteY3" fmla="*/ 886311 h 886311"/>
                <a:gd name="connsiteX4" fmla="*/ 0 w 2285999"/>
                <a:gd name="connsiteY4" fmla="*/ 0 h 88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99" h="886311">
                  <a:moveTo>
                    <a:pt x="0" y="0"/>
                  </a:moveTo>
                  <a:lnTo>
                    <a:pt x="2285999" y="0"/>
                  </a:lnTo>
                  <a:lnTo>
                    <a:pt x="2285999" y="886311"/>
                  </a:lnTo>
                  <a:lnTo>
                    <a:pt x="0" y="8863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ctr" anchorCtr="0">
              <a:noAutofit/>
            </a:bodyPr>
            <a:lstStyle/>
            <a:p>
              <a:pPr marL="0" lvl="1" defTabSz="600075">
                <a:lnSpc>
                  <a:spcPct val="90000"/>
                </a:lnSpc>
                <a:spcAft>
                  <a:spcPct val="15000"/>
                </a:spcAft>
                <a:buSzPct val="110000"/>
              </a:pPr>
              <a:r>
                <a:rPr lang="en-US" sz="1400" dirty="0">
                  <a:solidFill>
                    <a:srgbClr val="666666"/>
                  </a:solidFill>
                  <a:latin typeface="News Gothic MT" panose="020B0503020103020203" pitchFamily="34" charset="0"/>
                  <a:cs typeface="Calibri Light" charset="0"/>
                </a:rPr>
                <a:t>Les descriptions des 66 politiques et les </a:t>
              </a:r>
              <a:r>
                <a:rPr lang="en-US" sz="1400" dirty="0" err="1">
                  <a:solidFill>
                    <a:srgbClr val="666666"/>
                  </a:solidFill>
                  <a:latin typeface="News Gothic MT" panose="020B0503020103020203" pitchFamily="34" charset="0"/>
                  <a:cs typeface="Calibri Light" charset="0"/>
                </a:rPr>
                <a:t>pratiques</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opérationnelles</a:t>
              </a:r>
              <a:r>
                <a:rPr lang="en-US" sz="1400" dirty="0">
                  <a:solidFill>
                    <a:srgbClr val="666666"/>
                  </a:solidFill>
                  <a:latin typeface="News Gothic MT" panose="020B0503020103020203" pitchFamily="34" charset="0"/>
                  <a:cs typeface="Calibri Light" charset="0"/>
                </a:rPr>
                <a:t> qui </a:t>
              </a:r>
              <a:r>
                <a:rPr lang="en-US" sz="1400" dirty="0" err="1">
                  <a:solidFill>
                    <a:srgbClr val="666666"/>
                  </a:solidFill>
                  <a:latin typeface="News Gothic MT" panose="020B0503020103020203" pitchFamily="34" charset="0"/>
                  <a:cs typeface="Calibri Light" charset="0"/>
                </a:rPr>
                <a:t>sont</a:t>
              </a:r>
              <a:r>
                <a:rPr lang="en-US" sz="1400" dirty="0">
                  <a:solidFill>
                    <a:srgbClr val="666666"/>
                  </a:solidFill>
                  <a:latin typeface="News Gothic MT" panose="020B0503020103020203" pitchFamily="34" charset="0"/>
                  <a:cs typeface="Calibri Light" charset="0"/>
                </a:rPr>
                <a:t> </a:t>
              </a:r>
              <a:r>
                <a:rPr lang="en-US" sz="1400" dirty="0" err="1">
                  <a:solidFill>
                    <a:srgbClr val="666666"/>
                  </a:solidFill>
                  <a:latin typeface="News Gothic MT" panose="020B0503020103020203" pitchFamily="34" charset="0"/>
                  <a:cs typeface="Calibri Light" charset="0"/>
                </a:rPr>
                <a:t>nécessaires</a:t>
              </a:r>
              <a:r>
                <a:rPr lang="en-US" sz="1400" dirty="0">
                  <a:solidFill>
                    <a:srgbClr val="666666"/>
                  </a:solidFill>
                  <a:latin typeface="News Gothic MT" panose="020B0503020103020203" pitchFamily="34" charset="0"/>
                  <a:cs typeface="Calibri Light" charset="0"/>
                </a:rPr>
                <a:t> pour </a:t>
              </a:r>
              <a:r>
                <a:rPr lang="en-US" sz="1400" dirty="0" err="1">
                  <a:solidFill>
                    <a:srgbClr val="666666"/>
                  </a:solidFill>
                  <a:latin typeface="News Gothic MT" panose="020B0503020103020203" pitchFamily="34" charset="0"/>
                  <a:cs typeface="Calibri Light" charset="0"/>
                </a:rPr>
                <a:t>réaliser</a:t>
              </a:r>
              <a:r>
                <a:rPr lang="en-US" sz="1400" dirty="0">
                  <a:solidFill>
                    <a:srgbClr val="666666"/>
                  </a:solidFill>
                  <a:latin typeface="News Gothic MT" panose="020B0503020103020203" pitchFamily="34" charset="0"/>
                  <a:cs typeface="Calibri Light" charset="0"/>
                </a:rPr>
                <a:t> les norms</a:t>
              </a:r>
            </a:p>
          </p:txBody>
        </p:sp>
        <p:grpSp>
          <p:nvGrpSpPr>
            <p:cNvPr id="10" name="Grouper 9"/>
            <p:cNvGrpSpPr/>
            <p:nvPr/>
          </p:nvGrpSpPr>
          <p:grpSpPr>
            <a:xfrm>
              <a:off x="279863" y="2098896"/>
              <a:ext cx="4457795" cy="3560251"/>
              <a:chOff x="279863" y="2098896"/>
              <a:chExt cx="4457795" cy="3560251"/>
            </a:xfrm>
          </p:grpSpPr>
          <p:sp>
            <p:nvSpPr>
              <p:cNvPr id="11" name="Freeform 11"/>
              <p:cNvSpPr/>
              <p:nvPr/>
            </p:nvSpPr>
            <p:spPr>
              <a:xfrm>
                <a:off x="2339279" y="4562559"/>
                <a:ext cx="2398379" cy="1096588"/>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ln>
                <a:solidFill>
                  <a:srgbClr val="B8AA76"/>
                </a:solidFill>
              </a:ln>
            </p:spPr>
            <p:style>
              <a:lnRef idx="2">
                <a:schemeClr val="accent5"/>
              </a:lnRef>
              <a:fillRef idx="1">
                <a:schemeClr val="lt1"/>
              </a:fillRef>
              <a:effectRef idx="0">
                <a:schemeClr val="accent5"/>
              </a:effectRef>
              <a:fontRef idx="minor">
                <a:schemeClr val="dk1"/>
              </a:fontRef>
            </p:style>
            <p:txBody>
              <a:bodyPr spcFirstLastPara="0" vert="horz" wrap="square" lIns="94448" tIns="94448" rIns="94448" bIns="94448" numCol="1" spcCol="1270" anchor="ctr" anchorCtr="0">
                <a:noAutofit/>
              </a:bodyPr>
              <a:lstStyle/>
              <a:p>
                <a:pPr algn="ctr" defTabSz="633413">
                  <a:lnSpc>
                    <a:spcPct val="90000"/>
                  </a:lnSpc>
                  <a:spcBef>
                    <a:spcPct val="0"/>
                  </a:spcBef>
                  <a:spcAft>
                    <a:spcPct val="35000"/>
                  </a:spcAft>
                </a:pPr>
                <a:r>
                  <a:rPr lang="en-US" b="1" kern="0" dirty="0" err="1">
                    <a:ln w="0"/>
                    <a:solidFill>
                      <a:srgbClr val="C00000"/>
                    </a:solidFill>
                    <a:effectLst>
                      <a:outerShdw blurRad="38100" dist="25400" dir="5400000" algn="ctr" rotWithShape="0">
                        <a:srgbClr val="6E747A">
                          <a:alpha val="43000"/>
                        </a:srgbClr>
                      </a:outerShdw>
                    </a:effectLst>
                    <a:latin typeface="+mj-lt"/>
                  </a:rPr>
                  <a:t>Pratiques</a:t>
                </a:r>
                <a:r>
                  <a:rPr lang="en-US" b="1" kern="0" dirty="0">
                    <a:ln w="0"/>
                    <a:solidFill>
                      <a:srgbClr val="C00000"/>
                    </a:solidFill>
                    <a:effectLst>
                      <a:outerShdw blurRad="38100" dist="25400" dir="5400000" algn="ctr" rotWithShape="0">
                        <a:srgbClr val="6E747A">
                          <a:alpha val="43000"/>
                        </a:srgbClr>
                      </a:outerShdw>
                    </a:effectLst>
                    <a:latin typeface="+mj-lt"/>
                  </a:rPr>
                  <a:t> </a:t>
                </a:r>
                <a:r>
                  <a:rPr lang="en-US" b="1" kern="0" dirty="0" err="1">
                    <a:ln w="0"/>
                    <a:solidFill>
                      <a:srgbClr val="C00000"/>
                    </a:solidFill>
                    <a:effectLst>
                      <a:outerShdw blurRad="38100" dist="25400" dir="5400000" algn="ctr" rotWithShape="0">
                        <a:srgbClr val="6E747A">
                          <a:alpha val="43000"/>
                        </a:srgbClr>
                      </a:outerShdw>
                    </a:effectLst>
                    <a:latin typeface="+mj-lt"/>
                  </a:rPr>
                  <a:t>essentielles</a:t>
                </a:r>
                <a:endParaRPr lang="en-US" b="1" kern="0" dirty="0">
                  <a:ln w="0"/>
                  <a:solidFill>
                    <a:srgbClr val="C00000"/>
                  </a:solidFill>
                  <a:effectLst>
                    <a:outerShdw blurRad="38100" dist="25400" dir="5400000" algn="ctr" rotWithShape="0">
                      <a:srgbClr val="6E747A">
                        <a:alpha val="43000"/>
                      </a:srgbClr>
                    </a:outerShdw>
                  </a:effectLst>
                  <a:latin typeface="+mj-lt"/>
                </a:endParaRPr>
              </a:p>
            </p:txBody>
          </p:sp>
          <p:sp>
            <p:nvSpPr>
              <p:cNvPr id="12" name="Bent-Up Arrow 7"/>
              <p:cNvSpPr/>
              <p:nvPr/>
            </p:nvSpPr>
            <p:spPr>
              <a:xfrm rot="5400000">
                <a:off x="1488591" y="4228840"/>
                <a:ext cx="930627" cy="1059486"/>
              </a:xfrm>
              <a:prstGeom prst="bentUpArrow">
                <a:avLst>
                  <a:gd name="adj1" fmla="val 32840"/>
                  <a:gd name="adj2" fmla="val 25000"/>
                  <a:gd name="adj3" fmla="val 35780"/>
                </a:avLst>
              </a:prstGeom>
              <a:solidFill>
                <a:srgbClr val="B8AA76"/>
              </a:solidFill>
              <a:ln>
                <a:noFill/>
              </a:ln>
            </p:spPr>
            <p:style>
              <a:lnRef idx="1">
                <a:schemeClr val="accent4"/>
              </a:lnRef>
              <a:fillRef idx="2">
                <a:schemeClr val="accent4"/>
              </a:fillRef>
              <a:effectRef idx="1">
                <a:schemeClr val="accent4"/>
              </a:effectRef>
              <a:fontRef idx="minor">
                <a:schemeClr val="dk1"/>
              </a:fontRef>
            </p:style>
          </p:sp>
          <p:sp>
            <p:nvSpPr>
              <p:cNvPr id="13" name="Freeform 8"/>
              <p:cNvSpPr/>
              <p:nvPr/>
            </p:nvSpPr>
            <p:spPr>
              <a:xfrm>
                <a:off x="1309572" y="3330727"/>
                <a:ext cx="2398379" cy="1096588"/>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ln>
                <a:solidFill>
                  <a:srgbClr val="B8AA76"/>
                </a:solidFill>
              </a:ln>
            </p:spPr>
            <p:style>
              <a:lnRef idx="2">
                <a:schemeClr val="accent5"/>
              </a:lnRef>
              <a:fillRef idx="1">
                <a:schemeClr val="lt1"/>
              </a:fillRef>
              <a:effectRef idx="0">
                <a:schemeClr val="accent5"/>
              </a:effectRef>
              <a:fontRef idx="minor">
                <a:schemeClr val="dk1"/>
              </a:fontRef>
            </p:style>
            <p:txBody>
              <a:bodyPr spcFirstLastPara="0" vert="horz" wrap="square" lIns="94448" tIns="94448" rIns="94448" bIns="94448" numCol="1" spcCol="1270" anchor="ctr" anchorCtr="0">
                <a:noAutofit/>
              </a:bodyPr>
              <a:lstStyle/>
              <a:p>
                <a:pPr algn="ctr" defTabSz="633413">
                  <a:lnSpc>
                    <a:spcPct val="90000"/>
                  </a:lnSpc>
                  <a:spcBef>
                    <a:spcPct val="0"/>
                  </a:spcBef>
                  <a:spcAft>
                    <a:spcPct val="35000"/>
                  </a:spcAft>
                </a:pPr>
                <a:r>
                  <a:rPr lang="en-US" b="1" kern="0" dirty="0" err="1">
                    <a:ln w="0"/>
                    <a:solidFill>
                      <a:srgbClr val="C00000"/>
                    </a:solidFill>
                    <a:effectLst>
                      <a:outerShdw blurRad="38100" dist="25400" dir="5400000" algn="ctr" rotWithShape="0">
                        <a:srgbClr val="6E747A">
                          <a:alpha val="43000"/>
                        </a:srgbClr>
                      </a:outerShdw>
                    </a:effectLst>
                    <a:latin typeface="+mj-lt"/>
                  </a:rPr>
                  <a:t>Normes</a:t>
                </a:r>
                <a:endParaRPr lang="en-US" b="1" kern="0" dirty="0">
                  <a:ln w="0"/>
                  <a:solidFill>
                    <a:srgbClr val="C00000"/>
                  </a:solidFill>
                  <a:effectLst>
                    <a:outerShdw blurRad="38100" dist="25400" dir="5400000" algn="ctr" rotWithShape="0">
                      <a:srgbClr val="6E747A">
                        <a:alpha val="43000"/>
                      </a:srgbClr>
                    </a:outerShdw>
                  </a:effectLst>
                  <a:latin typeface="+mj-lt"/>
                </a:endParaRPr>
              </a:p>
            </p:txBody>
          </p:sp>
          <p:sp>
            <p:nvSpPr>
              <p:cNvPr id="14" name="Bent-Up Arrow 4"/>
              <p:cNvSpPr/>
              <p:nvPr/>
            </p:nvSpPr>
            <p:spPr>
              <a:xfrm rot="5400000">
                <a:off x="458884" y="2997009"/>
                <a:ext cx="930627" cy="1059486"/>
              </a:xfrm>
              <a:prstGeom prst="bentUpArrow">
                <a:avLst>
                  <a:gd name="adj1" fmla="val 32840"/>
                  <a:gd name="adj2" fmla="val 25000"/>
                  <a:gd name="adj3" fmla="val 35780"/>
                </a:avLst>
              </a:prstGeom>
              <a:solidFill>
                <a:srgbClr val="B8AA76"/>
              </a:solidFill>
              <a:ln>
                <a:noFill/>
              </a:ln>
            </p:spPr>
            <p:style>
              <a:lnRef idx="1">
                <a:schemeClr val="accent4"/>
              </a:lnRef>
              <a:fillRef idx="2">
                <a:schemeClr val="accent4"/>
              </a:fillRef>
              <a:effectRef idx="1">
                <a:schemeClr val="accent4"/>
              </a:effectRef>
              <a:fontRef idx="minor">
                <a:schemeClr val="dk1"/>
              </a:fontRef>
            </p:style>
          </p:sp>
          <p:sp>
            <p:nvSpPr>
              <p:cNvPr id="15" name="Freeform 5"/>
              <p:cNvSpPr/>
              <p:nvPr/>
            </p:nvSpPr>
            <p:spPr>
              <a:xfrm>
                <a:off x="279863" y="2098896"/>
                <a:ext cx="2398379" cy="1096588"/>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ln>
                <a:solidFill>
                  <a:srgbClr val="B8AA76"/>
                </a:solidFill>
              </a:ln>
            </p:spPr>
            <p:style>
              <a:lnRef idx="2">
                <a:schemeClr val="accent5"/>
              </a:lnRef>
              <a:fillRef idx="1">
                <a:schemeClr val="lt1"/>
              </a:fillRef>
              <a:effectRef idx="0">
                <a:schemeClr val="accent5"/>
              </a:effectRef>
              <a:fontRef idx="minor">
                <a:schemeClr val="dk1"/>
              </a:fontRef>
            </p:style>
            <p:txBody>
              <a:bodyPr spcFirstLastPara="0" vert="horz" wrap="square" lIns="94448" tIns="94448" rIns="94448" bIns="94448" numCol="1" spcCol="1270" anchor="ctr" anchorCtr="0">
                <a:noAutofit/>
              </a:bodyPr>
              <a:lstStyle/>
              <a:p>
                <a:pPr algn="ctr" defTabSz="633413">
                  <a:lnSpc>
                    <a:spcPct val="90000"/>
                  </a:lnSpc>
                  <a:spcBef>
                    <a:spcPct val="0"/>
                  </a:spcBef>
                  <a:spcAft>
                    <a:spcPct val="35000"/>
                  </a:spcAft>
                </a:pPr>
                <a:r>
                  <a:rPr lang="en-US" b="1" kern="0" dirty="0">
                    <a:ln w="0"/>
                    <a:solidFill>
                      <a:srgbClr val="C00000"/>
                    </a:solidFill>
                    <a:effectLst>
                      <a:outerShdw blurRad="38100" dist="25400" dir="5400000" algn="ctr" rotWithShape="0">
                        <a:srgbClr val="6E747A">
                          <a:alpha val="43000"/>
                        </a:srgbClr>
                      </a:outerShdw>
                    </a:effectLst>
                    <a:latin typeface="+mj-lt"/>
                  </a:rPr>
                  <a:t>Dimensions</a:t>
                </a:r>
              </a:p>
            </p:txBody>
          </p:sp>
        </p:grpSp>
      </p:grpSp>
    </p:spTree>
    <p:extLst>
      <p:ext uri="{BB962C8B-B14F-4D97-AF65-F5344CB8AC3E}">
        <p14:creationId xmlns:p14="http://schemas.microsoft.com/office/powerpoint/2010/main" val="156330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nt-Up Arrow 15"/>
          <p:cNvSpPr/>
          <p:nvPr/>
        </p:nvSpPr>
        <p:spPr>
          <a:xfrm rot="5400000">
            <a:off x="3069112" y="4652836"/>
            <a:ext cx="697970" cy="794615"/>
          </a:xfrm>
          <a:prstGeom prst="bentUpArrow">
            <a:avLst>
              <a:gd name="adj1" fmla="val 32840"/>
              <a:gd name="adj2" fmla="val 25000"/>
              <a:gd name="adj3" fmla="val 35780"/>
            </a:avLst>
          </a:prstGeom>
          <a:solidFill>
            <a:srgbClr val="B8AA76"/>
          </a:solidFill>
          <a:ln>
            <a:noFill/>
          </a:ln>
        </p:spPr>
        <p:style>
          <a:lnRef idx="1">
            <a:schemeClr val="accent4"/>
          </a:lnRef>
          <a:fillRef idx="2">
            <a:schemeClr val="accent4"/>
          </a:fillRef>
          <a:effectRef idx="1">
            <a:schemeClr val="accent4"/>
          </a:effectRef>
          <a:fontRef idx="minor">
            <a:schemeClr val="dk1"/>
          </a:fontRef>
        </p:style>
      </p:sp>
      <p:sp>
        <p:nvSpPr>
          <p:cNvPr id="4" name="Freeform 16"/>
          <p:cNvSpPr/>
          <p:nvPr/>
        </p:nvSpPr>
        <p:spPr>
          <a:xfrm>
            <a:off x="3785440" y="4691534"/>
            <a:ext cx="1351061" cy="822441"/>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solidFill>
            <a:srgbClr val="B8AA76"/>
          </a:soli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94448" tIns="94448" rIns="94448" bIns="94448" numCol="1" spcCol="1270" anchor="ctr" anchorCtr="0">
            <a:noAutofit/>
          </a:bodyPr>
          <a:lstStyle/>
          <a:p>
            <a:pPr algn="ctr" defTabSz="633413">
              <a:lnSpc>
                <a:spcPct val="90000"/>
              </a:lnSpc>
              <a:spcBef>
                <a:spcPct val="0"/>
              </a:spcBef>
              <a:spcAft>
                <a:spcPct val="35000"/>
              </a:spcAft>
            </a:pPr>
            <a:r>
              <a:rPr lang="en-US" kern="0" dirty="0" err="1">
                <a:solidFill>
                  <a:schemeClr val="bg1"/>
                </a:solidFill>
                <a:latin typeface="+mj-lt"/>
              </a:rPr>
              <a:t>Indicateurs</a:t>
            </a:r>
            <a:endParaRPr lang="en-US" kern="0" dirty="0">
              <a:solidFill>
                <a:schemeClr val="bg1"/>
              </a:solidFill>
              <a:latin typeface="+mj-lt"/>
            </a:endParaRPr>
          </a:p>
        </p:txBody>
      </p:sp>
      <p:pic>
        <p:nvPicPr>
          <p:cNvPr id="5" name="Picture 1"/>
          <p:cNvPicPr>
            <a:picLocks noChangeAspect="1" noChangeArrowheads="1"/>
          </p:cNvPicPr>
          <p:nvPr/>
        </p:nvPicPr>
        <p:blipFill>
          <a:blip r:embed="rId2"/>
          <a:srcRect l="674" t="27008" r="11847" b="17343"/>
          <a:stretch>
            <a:fillRect/>
          </a:stretch>
        </p:blipFill>
        <p:spPr bwMode="auto">
          <a:xfrm>
            <a:off x="1128148" y="2036009"/>
            <a:ext cx="7179662" cy="2567831"/>
          </a:xfrm>
          <a:prstGeom prst="rect">
            <a:avLst/>
          </a:prstGeom>
          <a:noFill/>
          <a:ln w="9525">
            <a:noFill/>
            <a:miter lim="800000"/>
            <a:headEnd/>
            <a:tailEnd/>
          </a:ln>
        </p:spPr>
      </p:pic>
      <p:grpSp>
        <p:nvGrpSpPr>
          <p:cNvPr id="7" name="Grouper 6"/>
          <p:cNvGrpSpPr/>
          <p:nvPr/>
        </p:nvGrpSpPr>
        <p:grpSpPr>
          <a:xfrm>
            <a:off x="756139" y="2093511"/>
            <a:ext cx="2984742" cy="2670188"/>
            <a:chOff x="279864" y="2098896"/>
            <a:chExt cx="3979656" cy="3560251"/>
          </a:xfrm>
        </p:grpSpPr>
        <p:sp>
          <p:nvSpPr>
            <p:cNvPr id="8" name="Freeform 11"/>
            <p:cNvSpPr/>
            <p:nvPr/>
          </p:nvSpPr>
          <p:spPr>
            <a:xfrm>
              <a:off x="2339280" y="4562559"/>
              <a:ext cx="1920240" cy="1096588"/>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ln>
              <a:solidFill>
                <a:srgbClr val="B8AA76"/>
              </a:solidFill>
            </a:ln>
          </p:spPr>
          <p:style>
            <a:lnRef idx="2">
              <a:schemeClr val="accent5"/>
            </a:lnRef>
            <a:fillRef idx="1">
              <a:schemeClr val="lt1"/>
            </a:fillRef>
            <a:effectRef idx="0">
              <a:schemeClr val="accent5"/>
            </a:effectRef>
            <a:fontRef idx="minor">
              <a:schemeClr val="dk1"/>
            </a:fontRef>
          </p:style>
          <p:txBody>
            <a:bodyPr spcFirstLastPara="0" vert="horz" wrap="square" lIns="94448" tIns="94448" rIns="94448" bIns="94448" numCol="1" spcCol="1270" anchor="ctr" anchorCtr="0">
              <a:noAutofit/>
            </a:bodyPr>
            <a:lstStyle/>
            <a:p>
              <a:pPr algn="ctr" defTabSz="633413">
                <a:lnSpc>
                  <a:spcPct val="90000"/>
                </a:lnSpc>
                <a:spcBef>
                  <a:spcPct val="0"/>
                </a:spcBef>
                <a:spcAft>
                  <a:spcPct val="35000"/>
                </a:spcAft>
              </a:pPr>
              <a:r>
                <a:rPr lang="en-US" b="1" kern="0" dirty="0" err="1">
                  <a:ln w="0"/>
                  <a:solidFill>
                    <a:srgbClr val="B91A1B"/>
                  </a:solidFill>
                  <a:effectLst>
                    <a:outerShdw blurRad="38100" dist="25400" dir="5400000" algn="ctr" rotWithShape="0">
                      <a:srgbClr val="6E747A">
                        <a:alpha val="43000"/>
                      </a:srgbClr>
                    </a:outerShdw>
                  </a:effectLst>
                  <a:latin typeface="+mj-lt"/>
                </a:rPr>
                <a:t>Pratiques</a:t>
              </a:r>
              <a:r>
                <a:rPr lang="en-US" b="1" kern="0" dirty="0">
                  <a:ln w="0"/>
                  <a:solidFill>
                    <a:srgbClr val="B91A1B"/>
                  </a:solidFill>
                  <a:effectLst>
                    <a:outerShdw blurRad="38100" dist="25400" dir="5400000" algn="ctr" rotWithShape="0">
                      <a:srgbClr val="6E747A">
                        <a:alpha val="43000"/>
                      </a:srgbClr>
                    </a:outerShdw>
                  </a:effectLst>
                  <a:latin typeface="+mj-lt"/>
                </a:rPr>
                <a:t> </a:t>
              </a:r>
              <a:r>
                <a:rPr lang="en-US" b="1" kern="0" dirty="0" err="1">
                  <a:ln w="0"/>
                  <a:solidFill>
                    <a:srgbClr val="B91A1B"/>
                  </a:solidFill>
                  <a:effectLst>
                    <a:outerShdw blurRad="38100" dist="25400" dir="5400000" algn="ctr" rotWithShape="0">
                      <a:srgbClr val="6E747A">
                        <a:alpha val="43000"/>
                      </a:srgbClr>
                    </a:outerShdw>
                  </a:effectLst>
                  <a:latin typeface="+mj-lt"/>
                </a:rPr>
                <a:t>essentielles</a:t>
              </a:r>
              <a:endParaRPr lang="en-US" b="1" kern="0" dirty="0">
                <a:ln w="0"/>
                <a:solidFill>
                  <a:srgbClr val="B91A1B"/>
                </a:solidFill>
                <a:effectLst>
                  <a:outerShdw blurRad="38100" dist="25400" dir="5400000" algn="ctr" rotWithShape="0">
                    <a:srgbClr val="6E747A">
                      <a:alpha val="43000"/>
                    </a:srgbClr>
                  </a:outerShdw>
                </a:effectLst>
                <a:latin typeface="+mj-lt"/>
              </a:endParaRPr>
            </a:p>
          </p:txBody>
        </p:sp>
        <p:sp>
          <p:nvSpPr>
            <p:cNvPr id="9" name="Bent-Up Arrow 7"/>
            <p:cNvSpPr/>
            <p:nvPr/>
          </p:nvSpPr>
          <p:spPr>
            <a:xfrm rot="5400000">
              <a:off x="1488591" y="4228840"/>
              <a:ext cx="930627" cy="1059486"/>
            </a:xfrm>
            <a:prstGeom prst="bentUpArrow">
              <a:avLst>
                <a:gd name="adj1" fmla="val 32840"/>
                <a:gd name="adj2" fmla="val 25000"/>
                <a:gd name="adj3" fmla="val 35780"/>
              </a:avLst>
            </a:prstGeom>
            <a:solidFill>
              <a:srgbClr val="B8AA76"/>
            </a:solidFill>
            <a:ln>
              <a:noFill/>
            </a:ln>
          </p:spPr>
          <p:style>
            <a:lnRef idx="1">
              <a:schemeClr val="accent4"/>
            </a:lnRef>
            <a:fillRef idx="2">
              <a:schemeClr val="accent4"/>
            </a:fillRef>
            <a:effectRef idx="1">
              <a:schemeClr val="accent4"/>
            </a:effectRef>
            <a:fontRef idx="minor">
              <a:schemeClr val="dk1"/>
            </a:fontRef>
          </p:style>
        </p:sp>
        <p:sp>
          <p:nvSpPr>
            <p:cNvPr id="10" name="Freeform 8"/>
            <p:cNvSpPr/>
            <p:nvPr/>
          </p:nvSpPr>
          <p:spPr>
            <a:xfrm>
              <a:off x="1309573" y="3330727"/>
              <a:ext cx="1920240" cy="1096588"/>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ln>
              <a:solidFill>
                <a:srgbClr val="B8AA76"/>
              </a:solidFill>
            </a:ln>
          </p:spPr>
          <p:style>
            <a:lnRef idx="2">
              <a:schemeClr val="accent5"/>
            </a:lnRef>
            <a:fillRef idx="1">
              <a:schemeClr val="lt1"/>
            </a:fillRef>
            <a:effectRef idx="0">
              <a:schemeClr val="accent5"/>
            </a:effectRef>
            <a:fontRef idx="minor">
              <a:schemeClr val="dk1"/>
            </a:fontRef>
          </p:style>
          <p:txBody>
            <a:bodyPr spcFirstLastPara="0" vert="horz" wrap="square" lIns="94448" tIns="94448" rIns="94448" bIns="94448" numCol="1" spcCol="1270" anchor="ctr" anchorCtr="0">
              <a:noAutofit/>
            </a:bodyPr>
            <a:lstStyle/>
            <a:p>
              <a:pPr algn="ctr" defTabSz="633413">
                <a:lnSpc>
                  <a:spcPct val="90000"/>
                </a:lnSpc>
                <a:spcBef>
                  <a:spcPct val="0"/>
                </a:spcBef>
                <a:spcAft>
                  <a:spcPct val="35000"/>
                </a:spcAft>
              </a:pPr>
              <a:br>
                <a:rPr lang="en-US" b="1" kern="0" dirty="0">
                  <a:ln w="0"/>
                  <a:solidFill>
                    <a:srgbClr val="B91A1B"/>
                  </a:solidFill>
                  <a:effectLst>
                    <a:outerShdw blurRad="38100" dist="25400" dir="5400000" algn="ctr" rotWithShape="0">
                      <a:srgbClr val="6E747A">
                        <a:alpha val="43000"/>
                      </a:srgbClr>
                    </a:outerShdw>
                  </a:effectLst>
                  <a:latin typeface="+mj-lt"/>
                </a:rPr>
              </a:br>
              <a:r>
                <a:rPr lang="en-US" b="1" kern="0" dirty="0" err="1">
                  <a:ln w="0"/>
                  <a:solidFill>
                    <a:srgbClr val="B91A1B"/>
                  </a:solidFill>
                  <a:effectLst>
                    <a:outerShdw blurRad="38100" dist="25400" dir="5400000" algn="ctr" rotWithShape="0">
                      <a:srgbClr val="6E747A">
                        <a:alpha val="43000"/>
                      </a:srgbClr>
                    </a:outerShdw>
                  </a:effectLst>
                  <a:latin typeface="+mj-lt"/>
                </a:rPr>
                <a:t>Normes</a:t>
              </a:r>
              <a:endParaRPr lang="en-US" b="1" kern="0" dirty="0">
                <a:ln w="0"/>
                <a:solidFill>
                  <a:srgbClr val="B91A1B"/>
                </a:solidFill>
                <a:effectLst>
                  <a:outerShdw blurRad="38100" dist="25400" dir="5400000" algn="ctr" rotWithShape="0">
                    <a:srgbClr val="6E747A">
                      <a:alpha val="43000"/>
                    </a:srgbClr>
                  </a:outerShdw>
                </a:effectLst>
                <a:latin typeface="+mj-lt"/>
              </a:endParaRPr>
            </a:p>
          </p:txBody>
        </p:sp>
        <p:sp>
          <p:nvSpPr>
            <p:cNvPr id="11" name="Bent-Up Arrow 4"/>
            <p:cNvSpPr/>
            <p:nvPr/>
          </p:nvSpPr>
          <p:spPr>
            <a:xfrm rot="5400000">
              <a:off x="458884" y="2997009"/>
              <a:ext cx="930627" cy="1059486"/>
            </a:xfrm>
            <a:prstGeom prst="bentUpArrow">
              <a:avLst>
                <a:gd name="adj1" fmla="val 32840"/>
                <a:gd name="adj2" fmla="val 25000"/>
                <a:gd name="adj3" fmla="val 35780"/>
              </a:avLst>
            </a:prstGeom>
            <a:solidFill>
              <a:srgbClr val="B8AA76"/>
            </a:solidFill>
            <a:ln>
              <a:noFill/>
            </a:ln>
          </p:spPr>
          <p:style>
            <a:lnRef idx="1">
              <a:schemeClr val="accent4"/>
            </a:lnRef>
            <a:fillRef idx="2">
              <a:schemeClr val="accent4"/>
            </a:fillRef>
            <a:effectRef idx="1">
              <a:schemeClr val="accent4"/>
            </a:effectRef>
            <a:fontRef idx="minor">
              <a:schemeClr val="dk1"/>
            </a:fontRef>
          </p:style>
        </p:sp>
        <p:sp>
          <p:nvSpPr>
            <p:cNvPr id="12" name="Freeform 5"/>
            <p:cNvSpPr/>
            <p:nvPr/>
          </p:nvSpPr>
          <p:spPr>
            <a:xfrm>
              <a:off x="279864" y="2098896"/>
              <a:ext cx="1920240" cy="1096588"/>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ln>
              <a:solidFill>
                <a:srgbClr val="B8AA76"/>
              </a:solidFill>
            </a:ln>
          </p:spPr>
          <p:style>
            <a:lnRef idx="2">
              <a:schemeClr val="accent5"/>
            </a:lnRef>
            <a:fillRef idx="1">
              <a:schemeClr val="lt1"/>
            </a:fillRef>
            <a:effectRef idx="0">
              <a:schemeClr val="accent5"/>
            </a:effectRef>
            <a:fontRef idx="minor">
              <a:schemeClr val="dk1"/>
            </a:fontRef>
          </p:style>
          <p:txBody>
            <a:bodyPr spcFirstLastPara="0" vert="horz" wrap="square" lIns="94448" tIns="94448" rIns="94448" bIns="94448" numCol="1" spcCol="1270" anchor="ctr" anchorCtr="0">
              <a:noAutofit/>
            </a:bodyPr>
            <a:lstStyle/>
            <a:p>
              <a:pPr algn="ctr" defTabSz="633413">
                <a:lnSpc>
                  <a:spcPct val="90000"/>
                </a:lnSpc>
                <a:spcBef>
                  <a:spcPct val="0"/>
                </a:spcBef>
                <a:spcAft>
                  <a:spcPct val="35000"/>
                </a:spcAft>
              </a:pPr>
              <a:r>
                <a:rPr lang="en-US" b="1" kern="0" dirty="0">
                  <a:ln w="0"/>
                  <a:solidFill>
                    <a:srgbClr val="B91A1B"/>
                  </a:solidFill>
                  <a:effectLst>
                    <a:outerShdw blurRad="38100" dist="25400" dir="5400000" algn="ctr" rotWithShape="0">
                      <a:srgbClr val="6E747A">
                        <a:alpha val="43000"/>
                      </a:srgbClr>
                    </a:outerShdw>
                  </a:effectLst>
                  <a:latin typeface="+mj-lt"/>
                </a:rPr>
                <a:t>Dimensions</a:t>
              </a:r>
            </a:p>
          </p:txBody>
        </p:sp>
      </p:grpSp>
      <p:pic>
        <p:nvPicPr>
          <p:cNvPr id="16" name="Picture 15">
            <a:extLst>
              <a:ext uri="{FF2B5EF4-FFF2-40B4-BE49-F238E27FC236}">
                <a16:creationId xmlns:a16="http://schemas.microsoft.com/office/drawing/2014/main" id="{850E4965-85BF-A04E-854D-34A2DAD17FCF}"/>
              </a:ext>
            </a:extLst>
          </p:cNvPr>
          <p:cNvPicPr>
            <a:picLocks noChangeAspect="1"/>
          </p:cNvPicPr>
          <p:nvPr/>
        </p:nvPicPr>
        <p:blipFill>
          <a:blip r:embed="rId3"/>
          <a:stretch>
            <a:fillRect/>
          </a:stretch>
        </p:blipFill>
        <p:spPr>
          <a:xfrm>
            <a:off x="5901150" y="4763699"/>
            <a:ext cx="1924050" cy="752475"/>
          </a:xfrm>
          <a:prstGeom prst="rect">
            <a:avLst/>
          </a:prstGeom>
        </p:spPr>
      </p:pic>
      <p:sp>
        <p:nvSpPr>
          <p:cNvPr id="14" name="1 Título">
            <a:extLst>
              <a:ext uri="{FF2B5EF4-FFF2-40B4-BE49-F238E27FC236}">
                <a16:creationId xmlns:a16="http://schemas.microsoft.com/office/drawing/2014/main" id="{60D693A5-E806-4C4D-8BA6-A11B00100978}"/>
              </a:ext>
            </a:extLst>
          </p:cNvPr>
          <p:cNvSpPr txBox="1">
            <a:spLocks/>
          </p:cNvSpPr>
          <p:nvPr/>
        </p:nvSpPr>
        <p:spPr>
          <a:xfrm>
            <a:off x="872280" y="727444"/>
            <a:ext cx="7357320" cy="857250"/>
          </a:xfrm>
          <a:prstGeom prst="rect">
            <a:avLst/>
          </a:prstGeom>
        </p:spPr>
        <p:txBody>
          <a:bodyPr>
            <a:noAutofit/>
          </a:bodyPr>
          <a:lstStyle>
            <a:lvl1pPr algn="l" defTabSz="685800" rtl="0" eaLnBrk="1" latinLnBrk="0" hangingPunct="1">
              <a:lnSpc>
                <a:spcPct val="85000"/>
              </a:lnSpc>
              <a:spcBef>
                <a:spcPct val="0"/>
              </a:spcBef>
              <a:buNone/>
              <a:defRPr sz="3600" b="0" i="0" kern="1200" spc="-38" baseline="0">
                <a:solidFill>
                  <a:srgbClr val="666666"/>
                </a:solidFill>
                <a:latin typeface="Franklin Gothic Medium" panose="020B0603020102020204" pitchFamily="34" charset="0"/>
                <a:ea typeface="+mj-ea"/>
                <a:cs typeface="+mj-cs"/>
              </a:defRPr>
            </a:lvl1pPr>
          </a:lstStyle>
          <a:p>
            <a:r>
              <a:rPr lang="en-US" sz="2800">
                <a:ea typeface="Malgun Gothic Semilight" charset="-127"/>
                <a:cs typeface="Malgun Gothic Semilight" charset="-127"/>
              </a:rPr>
              <a:t>O</a:t>
            </a:r>
            <a:r>
              <a:rPr lang="fr-FR" sz="2800">
                <a:ea typeface="Malgun Gothic Semilight" charset="-127"/>
                <a:cs typeface="Malgun Gothic Semilight" charset="-127"/>
              </a:rPr>
              <a:t>util d’évaluation de la Gestion de la Performance Sociale </a:t>
            </a:r>
            <a:endParaRPr lang="en-US" sz="2800" dirty="0">
              <a:ea typeface="Malgun Gothic Semilight" charset="-127"/>
              <a:cs typeface="Malgun Gothic Semilight" charset="-127"/>
            </a:endParaRPr>
          </a:p>
        </p:txBody>
      </p:sp>
    </p:spTree>
    <p:extLst>
      <p:ext uri="{BB962C8B-B14F-4D97-AF65-F5344CB8AC3E}">
        <p14:creationId xmlns:p14="http://schemas.microsoft.com/office/powerpoint/2010/main" val="154529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D0B15-7D91-4C92-B327-6752D58702ED}"/>
              </a:ext>
            </a:extLst>
          </p:cNvPr>
          <p:cNvSpPr>
            <a:spLocks noGrp="1"/>
          </p:cNvSpPr>
          <p:nvPr>
            <p:ph type="title"/>
          </p:nvPr>
        </p:nvSpPr>
        <p:spPr/>
        <p:txBody>
          <a:bodyPr/>
          <a:lstStyle/>
          <a:p>
            <a:r>
              <a:rPr lang="fr-FR" dirty="0"/>
              <a:t>Vos perceptions </a:t>
            </a:r>
          </a:p>
        </p:txBody>
      </p:sp>
      <p:sp>
        <p:nvSpPr>
          <p:cNvPr id="3" name="Espace réservé du contenu 2">
            <a:extLst>
              <a:ext uri="{FF2B5EF4-FFF2-40B4-BE49-F238E27FC236}">
                <a16:creationId xmlns:a16="http://schemas.microsoft.com/office/drawing/2014/main" id="{31692436-D744-4C44-A195-E2BCEC61F092}"/>
              </a:ext>
            </a:extLst>
          </p:cNvPr>
          <p:cNvSpPr>
            <a:spLocks noGrp="1"/>
          </p:cNvSpPr>
          <p:nvPr>
            <p:ph idx="1"/>
          </p:nvPr>
        </p:nvSpPr>
        <p:spPr>
          <a:xfrm>
            <a:off x="822960" y="2390020"/>
            <a:ext cx="7543800" cy="4023360"/>
          </a:xfrm>
        </p:spPr>
        <p:txBody>
          <a:bodyPr/>
          <a:lstStyle/>
          <a:p>
            <a:pPr>
              <a:buClr>
                <a:schemeClr val="tx2">
                  <a:lumMod val="60000"/>
                  <a:lumOff val="40000"/>
                </a:schemeClr>
              </a:buClr>
              <a:buFont typeface="Wingdings" panose="05000000000000000000" pitchFamily="2" charset="2"/>
              <a:buChar char="§"/>
            </a:pPr>
            <a:r>
              <a:rPr lang="fr-FR" sz="2800" dirty="0">
                <a:solidFill>
                  <a:schemeClr val="tx1">
                    <a:lumMod val="65000"/>
                    <a:lumOff val="35000"/>
                  </a:schemeClr>
                </a:solidFill>
                <a:latin typeface="+mj-lt"/>
              </a:rPr>
              <a:t>Quelle est la mission sociale de [NOM IMF]?</a:t>
            </a:r>
          </a:p>
          <a:p>
            <a:pPr>
              <a:buClr>
                <a:schemeClr val="tx2">
                  <a:lumMod val="60000"/>
                  <a:lumOff val="40000"/>
                </a:schemeClr>
              </a:buClr>
              <a:buFont typeface="Wingdings" panose="05000000000000000000" pitchFamily="2" charset="2"/>
              <a:buChar char="§"/>
            </a:pPr>
            <a:r>
              <a:rPr lang="fr-FR" sz="2800" dirty="0">
                <a:solidFill>
                  <a:schemeClr val="tx1">
                    <a:lumMod val="65000"/>
                    <a:lumOff val="35000"/>
                  </a:schemeClr>
                </a:solidFill>
                <a:latin typeface="+mj-lt"/>
              </a:rPr>
              <a:t>D’après vous, quels sont les plus grands défis de [NOM IMF] en ce qui concerne la mise en œuvre de cette mission? </a:t>
            </a:r>
          </a:p>
          <a:p>
            <a:pPr>
              <a:buClr>
                <a:schemeClr val="tx2">
                  <a:lumMod val="60000"/>
                  <a:lumOff val="40000"/>
                </a:schemeClr>
              </a:buClr>
              <a:buFont typeface="Wingdings" panose="05000000000000000000" pitchFamily="2" charset="2"/>
              <a:buChar char="§"/>
            </a:pPr>
            <a:r>
              <a:rPr lang="fr-FR" sz="2800" dirty="0">
                <a:solidFill>
                  <a:schemeClr val="tx1">
                    <a:lumMod val="65000"/>
                    <a:lumOff val="35000"/>
                  </a:schemeClr>
                </a:solidFill>
                <a:latin typeface="+mj-lt"/>
              </a:rPr>
              <a:t>Qu’attendez-vous de l’audit SPI4? </a:t>
            </a:r>
          </a:p>
          <a:p>
            <a:endParaRPr lang="fr-FR" dirty="0"/>
          </a:p>
        </p:txBody>
      </p:sp>
    </p:spTree>
    <p:extLst>
      <p:ext uri="{BB962C8B-B14F-4D97-AF65-F5344CB8AC3E}">
        <p14:creationId xmlns:p14="http://schemas.microsoft.com/office/powerpoint/2010/main" val="228899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5F7580-5E8F-4483-9E29-327D12F5B71C}"/>
              </a:ext>
            </a:extLst>
          </p:cNvPr>
          <p:cNvSpPr>
            <a:spLocks noGrp="1"/>
          </p:cNvSpPr>
          <p:nvPr>
            <p:ph type="title"/>
          </p:nvPr>
        </p:nvSpPr>
        <p:spPr>
          <a:xfrm>
            <a:off x="822960" y="161706"/>
            <a:ext cx="8179150" cy="1450757"/>
          </a:xfrm>
        </p:spPr>
        <p:txBody>
          <a:bodyPr/>
          <a:lstStyle/>
          <a:p>
            <a:r>
              <a:rPr lang="fr-FR" dirty="0"/>
              <a:t>Présentation du partenaire et de l’auditeur</a:t>
            </a:r>
          </a:p>
        </p:txBody>
      </p:sp>
      <p:sp>
        <p:nvSpPr>
          <p:cNvPr id="3" name="Content Placeholder 2">
            <a:extLst>
              <a:ext uri="{FF2B5EF4-FFF2-40B4-BE49-F238E27FC236}">
                <a16:creationId xmlns:a16="http://schemas.microsoft.com/office/drawing/2014/main" id="{64C4FCF3-C8F5-7443-A636-D378668F528A}"/>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93705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A499C-1EA0-4F0F-96E9-EE6555A7D8FF}"/>
              </a:ext>
            </a:extLst>
          </p:cNvPr>
          <p:cNvSpPr>
            <a:spLocks noGrp="1"/>
          </p:cNvSpPr>
          <p:nvPr>
            <p:ph type="title"/>
          </p:nvPr>
        </p:nvSpPr>
        <p:spPr>
          <a:xfrm>
            <a:off x="2318546" y="1254002"/>
            <a:ext cx="7543800" cy="522104"/>
          </a:xfrm>
        </p:spPr>
        <p:txBody>
          <a:bodyPr>
            <a:normAutofit/>
          </a:bodyPr>
          <a:lstStyle/>
          <a:p>
            <a:pPr>
              <a:spcBef>
                <a:spcPts val="0"/>
              </a:spcBef>
            </a:pPr>
            <a:r>
              <a:rPr lang="fr-FR" sz="3200" dirty="0">
                <a:ea typeface="Malgun Gothic Semilight" charset="-127"/>
                <a:cs typeface="Malgun Gothic Semilight" charset="-127"/>
              </a:rPr>
              <a:t>Comment a-t-il été développé ?</a:t>
            </a:r>
          </a:p>
        </p:txBody>
      </p:sp>
      <p:pic>
        <p:nvPicPr>
          <p:cNvPr id="16" name="Picture 1">
            <a:extLst>
              <a:ext uri="{FF2B5EF4-FFF2-40B4-BE49-F238E27FC236}">
                <a16:creationId xmlns:a16="http://schemas.microsoft.com/office/drawing/2014/main" id="{D6CBBBF8-E522-47D7-B4C8-0D1C34B5B8F1}"/>
              </a:ext>
            </a:extLst>
          </p:cNvPr>
          <p:cNvPicPr>
            <a:picLocks noChangeAspect="1" noChangeArrowheads="1"/>
          </p:cNvPicPr>
          <p:nvPr/>
        </p:nvPicPr>
        <p:blipFill>
          <a:blip r:embed="rId3" cstate="print"/>
          <a:srcRect/>
          <a:stretch>
            <a:fillRect/>
          </a:stretch>
        </p:blipFill>
        <p:spPr bwMode="auto">
          <a:xfrm>
            <a:off x="4959579" y="2900359"/>
            <a:ext cx="4055403" cy="2127440"/>
          </a:xfrm>
          <a:prstGeom prst="rect">
            <a:avLst/>
          </a:prstGeom>
          <a:noFill/>
          <a:ln w="9525">
            <a:noFill/>
            <a:miter lim="800000"/>
            <a:headEnd/>
            <a:tailEnd/>
          </a:ln>
          <a:effectLst/>
        </p:spPr>
      </p:pic>
      <p:sp>
        <p:nvSpPr>
          <p:cNvPr id="18" name="Rectangle 17">
            <a:extLst>
              <a:ext uri="{FF2B5EF4-FFF2-40B4-BE49-F238E27FC236}">
                <a16:creationId xmlns:a16="http://schemas.microsoft.com/office/drawing/2014/main" id="{04672572-7DED-4448-80AD-A2C6CA502051}"/>
              </a:ext>
            </a:extLst>
          </p:cNvPr>
          <p:cNvSpPr/>
          <p:nvPr/>
        </p:nvSpPr>
        <p:spPr>
          <a:xfrm>
            <a:off x="822960" y="2636793"/>
            <a:ext cx="3863340" cy="3000821"/>
          </a:xfrm>
          <a:prstGeom prst="rect">
            <a:avLst/>
          </a:prstGeom>
        </p:spPr>
        <p:txBody>
          <a:bodyPr wrap="square">
            <a:spAutoFit/>
          </a:bodyPr>
          <a:lstStyle/>
          <a:p>
            <a:pPr marL="342900" indent="-342900" defTabSz="685800">
              <a:buClr>
                <a:srgbClr val="B91A1B"/>
              </a:buClr>
              <a:buFont typeface="Wingdings" panose="05000000000000000000" pitchFamily="2" charset="2"/>
              <a:buChar char="§"/>
              <a:defRPr/>
            </a:pPr>
            <a:r>
              <a:rPr lang="fr-FR" sz="2100" dirty="0">
                <a:solidFill>
                  <a:srgbClr val="666666"/>
                </a:solidFill>
                <a:latin typeface="Calibri Light" panose="020F0302020204030204"/>
              </a:rPr>
              <a:t>A travers un processus consultatif d’un an , avec des IMF, réseaux, prestataires d’AT, investisseurs, agences de notation (sur la base de 3 années de travail sur les Standards Universels &amp; leurs Indicateurs)</a:t>
            </a:r>
          </a:p>
          <a:p>
            <a:pPr marL="342900" indent="-342900" defTabSz="685800">
              <a:buClr>
                <a:srgbClr val="B91A1B"/>
              </a:buClr>
              <a:buFont typeface="Wingdings" panose="05000000000000000000" pitchFamily="2" charset="2"/>
              <a:buChar char="Ø"/>
              <a:defRPr/>
            </a:pPr>
            <a:endParaRPr lang="fr-FR" sz="2100" dirty="0">
              <a:solidFill>
                <a:srgbClr val="666666"/>
              </a:solidFill>
              <a:latin typeface="Calibri Light" panose="020F0302020204030204"/>
            </a:endParaRPr>
          </a:p>
        </p:txBody>
      </p:sp>
      <p:pic>
        <p:nvPicPr>
          <p:cNvPr id="8" name="Picture 7">
            <a:extLst>
              <a:ext uri="{FF2B5EF4-FFF2-40B4-BE49-F238E27FC236}">
                <a16:creationId xmlns:a16="http://schemas.microsoft.com/office/drawing/2014/main" id="{580BDBD8-8005-3149-9005-7FC758A2B8A3}"/>
              </a:ext>
            </a:extLst>
          </p:cNvPr>
          <p:cNvPicPr>
            <a:picLocks noChangeAspect="1"/>
          </p:cNvPicPr>
          <p:nvPr/>
        </p:nvPicPr>
        <p:blipFill rotWithShape="1">
          <a:blip r:embed="rId4"/>
          <a:srcRect l="41651" t="50551"/>
          <a:stretch/>
        </p:blipFill>
        <p:spPr>
          <a:xfrm>
            <a:off x="675076" y="1254002"/>
            <a:ext cx="1833299" cy="607622"/>
          </a:xfrm>
          <a:prstGeom prst="rect">
            <a:avLst/>
          </a:prstGeom>
        </p:spPr>
      </p:pic>
    </p:spTree>
    <p:extLst>
      <p:ext uri="{BB962C8B-B14F-4D97-AF65-F5344CB8AC3E}">
        <p14:creationId xmlns:p14="http://schemas.microsoft.com/office/powerpoint/2010/main" val="169826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28865" y="2228850"/>
            <a:ext cx="184731" cy="248209"/>
          </a:xfrm>
          <a:prstGeom prst="rect">
            <a:avLst/>
          </a:prstGeom>
          <a:noFill/>
        </p:spPr>
        <p:txBody>
          <a:bodyPr wrap="none" rtlCol="0">
            <a:spAutoFit/>
          </a:bodyPr>
          <a:lstStyle/>
          <a:p>
            <a:pPr defTabSz="685800">
              <a:defRPr/>
            </a:pPr>
            <a:endParaRPr lang="fr-FR" sz="1013" dirty="0">
              <a:solidFill>
                <a:srgbClr val="000000"/>
              </a:solidFill>
              <a:latin typeface="Calibri" panose="020F0502020204030204"/>
            </a:endParaRPr>
          </a:p>
        </p:txBody>
      </p:sp>
      <p:sp>
        <p:nvSpPr>
          <p:cNvPr id="4" name="ZoneTexte 3"/>
          <p:cNvSpPr txBox="1"/>
          <p:nvPr/>
        </p:nvSpPr>
        <p:spPr>
          <a:xfrm>
            <a:off x="3257552" y="7329488"/>
            <a:ext cx="184731" cy="248209"/>
          </a:xfrm>
          <a:prstGeom prst="rect">
            <a:avLst/>
          </a:prstGeom>
          <a:noFill/>
        </p:spPr>
        <p:txBody>
          <a:bodyPr wrap="none" rtlCol="0">
            <a:spAutoFit/>
          </a:bodyPr>
          <a:lstStyle/>
          <a:p>
            <a:pPr defTabSz="685800">
              <a:defRPr/>
            </a:pPr>
            <a:endParaRPr lang="fr-FR" sz="1013" dirty="0">
              <a:solidFill>
                <a:srgbClr val="000000"/>
              </a:solidFill>
              <a:latin typeface="Calibri" panose="020F0502020204030204"/>
            </a:endParaRPr>
          </a:p>
        </p:txBody>
      </p:sp>
      <p:grpSp>
        <p:nvGrpSpPr>
          <p:cNvPr id="5" name="Grouper 4"/>
          <p:cNvGrpSpPr/>
          <p:nvPr/>
        </p:nvGrpSpPr>
        <p:grpSpPr>
          <a:xfrm>
            <a:off x="1119622" y="2193536"/>
            <a:ext cx="7510028" cy="3864363"/>
            <a:chOff x="184952" y="620220"/>
            <a:chExt cx="11430359" cy="3987894"/>
          </a:xfrm>
        </p:grpSpPr>
        <p:grpSp>
          <p:nvGrpSpPr>
            <p:cNvPr id="6" name="Grouper 5"/>
            <p:cNvGrpSpPr/>
            <p:nvPr/>
          </p:nvGrpSpPr>
          <p:grpSpPr>
            <a:xfrm>
              <a:off x="548618" y="2402566"/>
              <a:ext cx="11066693" cy="962768"/>
              <a:chOff x="639010" y="2807811"/>
              <a:chExt cx="11066693" cy="962768"/>
            </a:xfrm>
          </p:grpSpPr>
          <p:pic>
            <p:nvPicPr>
              <p:cNvPr id="24" name="Image 23" descr="choice.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9010" y="2846151"/>
                <a:ext cx="1072638" cy="757804"/>
              </a:xfrm>
              <a:prstGeom prst="rect">
                <a:avLst/>
              </a:prstGeom>
            </p:spPr>
          </p:pic>
          <p:sp>
            <p:nvSpPr>
              <p:cNvPr id="25" name="Content Placeholder 2"/>
              <p:cNvSpPr txBox="1">
                <a:spLocks/>
              </p:cNvSpPr>
              <p:nvPr/>
            </p:nvSpPr>
            <p:spPr bwMode="auto">
              <a:xfrm>
                <a:off x="2782744" y="2807811"/>
                <a:ext cx="8922959" cy="962768"/>
              </a:xfrm>
              <a:prstGeom prst="rect">
                <a:avLst/>
              </a:prstGeom>
              <a:noFill/>
              <a:ln w="9525">
                <a:noFill/>
                <a:miter lim="800000"/>
                <a:headEnd/>
                <a:tailEnd/>
              </a:ln>
            </p:spPr>
            <p:txBody>
              <a:bodyPr vert="horz" wrap="square" lIns="52366" tIns="26183" rIns="52366" bIns="26183" numCol="1" anchor="t" anchorCtr="0" compatLnSpc="1">
                <a:prstTxWarp prst="textNoShape">
                  <a:avLst/>
                </a:prstTxWarp>
                <a:noAutofit/>
              </a:bodyPr>
              <a:lstStyle>
                <a:lvl1pPr marL="349106" indent="-349106" algn="l" rtl="0" eaLnBrk="0" fontAlgn="base" hangingPunct="0">
                  <a:spcBef>
                    <a:spcPct val="20000"/>
                  </a:spcBef>
                  <a:spcAft>
                    <a:spcPct val="0"/>
                  </a:spcAft>
                  <a:buClr>
                    <a:schemeClr val="accent1"/>
                  </a:buClr>
                  <a:buSzPct val="65000"/>
                  <a:buFont typeface="Wingdings" pitchFamily="2" charset="2"/>
                  <a:buChar char="n"/>
                  <a:defRPr sz="3100">
                    <a:solidFill>
                      <a:schemeClr val="tx1"/>
                    </a:solidFill>
                    <a:latin typeface="+mn-lt"/>
                    <a:ea typeface="ＭＳ Ｐゴシック" pitchFamily="-107" charset="-128"/>
                    <a:cs typeface="ＭＳ Ｐゴシック" pitchFamily="-107" charset="-128"/>
                  </a:defRPr>
                </a:lvl1pPr>
                <a:lvl2pPr marL="682051" indent="-33132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ＭＳ Ｐゴシック" charset="-128"/>
                  </a:defRPr>
                </a:lvl2pPr>
                <a:lvl3pPr marL="1040855" indent="-35718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ＭＳ Ｐゴシック" charset="-128"/>
                  </a:defRPr>
                </a:lvl3pPr>
                <a:lvl4pPr marL="1364101" indent="-321631"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ＭＳ Ｐゴシック" charset="-128"/>
                  </a:defRPr>
                </a:lvl4pPr>
                <a:lvl5pPr marL="1711592" indent="-345874"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ＭＳ Ｐゴシック" charset="-128"/>
                  </a:defRPr>
                </a:lvl5pPr>
                <a:lvl6pPr marL="2177067" indent="-345874"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6pPr>
                <a:lvl7pPr marL="2642543" indent="-345874"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7pPr>
                <a:lvl8pPr marL="3108018" indent="-345874"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8pPr>
                <a:lvl9pPr marL="3573493" indent="-345874"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9pPr>
              </a:lstStyle>
              <a:p>
                <a:pPr marL="0" indent="0" defTabSz="342900" eaLnBrk="1" hangingPunct="1">
                  <a:lnSpc>
                    <a:spcPct val="90000"/>
                  </a:lnSpc>
                  <a:spcAft>
                    <a:spcPts val="150"/>
                  </a:spcAft>
                  <a:buClr>
                    <a:srgbClr val="38732E"/>
                  </a:buClr>
                  <a:buSzPct val="100000"/>
                  <a:buNone/>
                  <a:defRPr/>
                </a:pPr>
                <a:r>
                  <a:rPr lang="fr-FR" sz="2000" dirty="0">
                    <a:solidFill>
                      <a:srgbClr val="000000"/>
                    </a:solidFill>
                    <a:latin typeface="Calibri Light" panose="020F0302020204030204"/>
                    <a:cs typeface="+mn-cs"/>
                  </a:rPr>
                  <a:t>Un outil qui peut être personnalisé avec des modules optionnels (femmes, pauvreté, une dimension Environnement)</a:t>
                </a:r>
              </a:p>
              <a:p>
                <a:pPr marL="0" indent="0" defTabSz="685800">
                  <a:buClr>
                    <a:srgbClr val="38732E"/>
                  </a:buClr>
                  <a:buNone/>
                  <a:defRPr/>
                </a:pPr>
                <a:endParaRPr lang="en-US" sz="1350" dirty="0">
                  <a:solidFill>
                    <a:srgbClr val="1F497D"/>
                  </a:solidFill>
                  <a:latin typeface="Calibri" panose="020F0502020204030204"/>
                </a:endParaRPr>
              </a:p>
              <a:p>
                <a:pPr marL="197282" lvl="1" indent="0" defTabSz="685800">
                  <a:buClr>
                    <a:srgbClr val="2D5F2D"/>
                  </a:buClr>
                  <a:buNone/>
                  <a:defRPr/>
                </a:pPr>
                <a:endParaRPr lang="en-US" sz="1350" dirty="0">
                  <a:solidFill>
                    <a:srgbClr val="1F497D"/>
                  </a:solidFill>
                  <a:latin typeface="Calibri" panose="020F0502020204030204"/>
                </a:endParaRPr>
              </a:p>
            </p:txBody>
          </p:sp>
        </p:grpSp>
        <p:grpSp>
          <p:nvGrpSpPr>
            <p:cNvPr id="8" name="Grouper 7"/>
            <p:cNvGrpSpPr/>
            <p:nvPr/>
          </p:nvGrpSpPr>
          <p:grpSpPr>
            <a:xfrm>
              <a:off x="184952" y="620220"/>
              <a:ext cx="11146971" cy="1178622"/>
              <a:chOff x="184952" y="620220"/>
              <a:chExt cx="11146971" cy="1178622"/>
            </a:xfrm>
          </p:grpSpPr>
          <p:grpSp>
            <p:nvGrpSpPr>
              <p:cNvPr id="15" name="Grouper 14"/>
              <p:cNvGrpSpPr/>
              <p:nvPr/>
            </p:nvGrpSpPr>
            <p:grpSpPr>
              <a:xfrm>
                <a:off x="184952" y="875247"/>
                <a:ext cx="1972082" cy="908933"/>
                <a:chOff x="844647" y="1100428"/>
                <a:chExt cx="1867355" cy="947197"/>
              </a:xfrm>
            </p:grpSpPr>
            <p:pic>
              <p:nvPicPr>
                <p:cNvPr id="17" name="Picture 8" descr="USSPM EnglishWhe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2419" y="1126889"/>
                  <a:ext cx="748841" cy="716079"/>
                </a:xfrm>
                <a:prstGeom prst="rect">
                  <a:avLst/>
                </a:prstGeom>
              </p:spPr>
            </p:pic>
            <p:pic>
              <p:nvPicPr>
                <p:cNvPr id="18" name="Picture 2"/>
                <p:cNvPicPr>
                  <a:picLocks noChangeAspect="1" noChangeArrowheads="1"/>
                </p:cNvPicPr>
                <p:nvPr/>
              </p:nvPicPr>
              <p:blipFill>
                <a:blip r:embed="rId5"/>
                <a:srcRect/>
                <a:stretch>
                  <a:fillRect/>
                </a:stretch>
              </p:blipFill>
              <p:spPr bwMode="auto">
                <a:xfrm>
                  <a:off x="2108624" y="1729497"/>
                  <a:ext cx="430007" cy="318128"/>
                </a:xfrm>
                <a:prstGeom prst="rect">
                  <a:avLst/>
                </a:prstGeom>
                <a:noFill/>
                <a:ln w="9525">
                  <a:noFill/>
                  <a:miter lim="800000"/>
                  <a:headEnd/>
                  <a:tailEnd/>
                </a:ln>
              </p:spPr>
            </p:pic>
            <p:pic>
              <p:nvPicPr>
                <p:cNvPr id="19" name="Picture 7" descr="http://laurentlamothe.com/wp-content/uploads/2013/10/ILO_logo-2.jpg"/>
                <p:cNvPicPr/>
                <p:nvPr/>
              </p:nvPicPr>
              <p:blipFill rotWithShape="1">
                <a:blip r:embed="rId6">
                  <a:extLst>
                    <a:ext uri="{28A0092B-C50C-407E-A947-70E740481C1C}">
                      <a14:useLocalDpi xmlns:a14="http://schemas.microsoft.com/office/drawing/2010/main" val="0"/>
                    </a:ext>
                  </a:extLst>
                </a:blip>
                <a:srcRect l="13500" t="2689" r="12000" b="29569"/>
                <a:stretch/>
              </p:blipFill>
              <p:spPr bwMode="auto">
                <a:xfrm>
                  <a:off x="844647" y="1100428"/>
                  <a:ext cx="353357" cy="283465"/>
                </a:xfrm>
                <a:prstGeom prst="rect">
                  <a:avLst/>
                </a:prstGeom>
                <a:noFill/>
                <a:ln>
                  <a:noFill/>
                </a:ln>
                <a:extLst>
                  <a:ext uri="{53640926-AAD7-44d8-BBD7-CCE9431645EC}">
                    <a14:shadowObscured xmlns:a14="http://schemas.microsoft.com/office/drawing/2010/main" xmlns=""/>
                  </a:ext>
                </a:extLst>
              </p:spPr>
            </p:pic>
            <p:pic>
              <p:nvPicPr>
                <p:cNvPr id="20" name="Image 19"/>
                <p:cNvPicPr>
                  <a:picLocks noChangeAspect="1"/>
                </p:cNvPicPr>
                <p:nvPr/>
              </p:nvPicPr>
              <p:blipFill>
                <a:blip r:embed="rId7"/>
                <a:stretch>
                  <a:fillRect/>
                </a:stretch>
              </p:blipFill>
              <p:spPr>
                <a:xfrm>
                  <a:off x="2244662" y="1228280"/>
                  <a:ext cx="467340" cy="195587"/>
                </a:xfrm>
                <a:prstGeom prst="rect">
                  <a:avLst/>
                </a:prstGeom>
              </p:spPr>
            </p:pic>
            <p:pic>
              <p:nvPicPr>
                <p:cNvPr id="21" name="Image 20"/>
                <p:cNvPicPr>
                  <a:picLocks noChangeAspect="1"/>
                </p:cNvPicPr>
                <p:nvPr/>
              </p:nvPicPr>
              <p:blipFill>
                <a:blip r:embed="rId8"/>
                <a:stretch>
                  <a:fillRect/>
                </a:stretch>
              </p:blipFill>
              <p:spPr>
                <a:xfrm>
                  <a:off x="881760" y="1779394"/>
                  <a:ext cx="351551" cy="193024"/>
                </a:xfrm>
                <a:prstGeom prst="rect">
                  <a:avLst/>
                </a:prstGeom>
              </p:spPr>
            </p:pic>
          </p:grpSp>
          <p:sp>
            <p:nvSpPr>
              <p:cNvPr id="16" name="Content Placeholder 2"/>
              <p:cNvSpPr txBox="1">
                <a:spLocks/>
              </p:cNvSpPr>
              <p:nvPr/>
            </p:nvSpPr>
            <p:spPr>
              <a:xfrm>
                <a:off x="2692353" y="620220"/>
                <a:ext cx="8639570" cy="117862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1722" indent="0" defTabSz="685800">
                  <a:spcBef>
                    <a:spcPts val="900"/>
                  </a:spcBef>
                  <a:spcAft>
                    <a:spcPts val="150"/>
                  </a:spcAft>
                  <a:buClr>
                    <a:srgbClr val="38732E"/>
                  </a:buClr>
                  <a:buNone/>
                  <a:defRPr/>
                </a:pPr>
                <a:endParaRPr lang="en-US" dirty="0">
                  <a:solidFill>
                    <a:srgbClr val="1F497D"/>
                  </a:solidFill>
                  <a:latin typeface="Calibri" panose="020F0502020204030204"/>
                </a:endParaRPr>
              </a:p>
              <a:p>
                <a:pPr marL="0" indent="0" defTabSz="342900">
                  <a:spcBef>
                    <a:spcPct val="20000"/>
                  </a:spcBef>
                  <a:spcAft>
                    <a:spcPts val="150"/>
                  </a:spcAft>
                  <a:buClr>
                    <a:srgbClr val="38732E"/>
                  </a:buClr>
                  <a:buNone/>
                  <a:defRPr/>
                </a:pPr>
                <a:r>
                  <a:rPr lang="en-US" dirty="0">
                    <a:solidFill>
                      <a:srgbClr val="000000"/>
                    </a:solidFill>
                    <a:latin typeface="Calibri Light" panose="020F0302020204030204"/>
                  </a:rPr>
                  <a:t>Le premier et le </a:t>
                </a:r>
                <a:r>
                  <a:rPr lang="en-US" dirty="0" err="1">
                    <a:solidFill>
                      <a:srgbClr val="000000"/>
                    </a:solidFill>
                    <a:latin typeface="Calibri Light" panose="020F0302020204030204"/>
                  </a:rPr>
                  <a:t>seul</a:t>
                </a:r>
                <a:r>
                  <a:rPr lang="en-US" dirty="0">
                    <a:solidFill>
                      <a:srgbClr val="000000"/>
                    </a:solidFill>
                    <a:latin typeface="Calibri Light" panose="020F0302020204030204"/>
                  </a:rPr>
                  <a:t> </a:t>
                </a:r>
                <a:r>
                  <a:rPr lang="en-US" dirty="0" err="1">
                    <a:solidFill>
                      <a:srgbClr val="000000"/>
                    </a:solidFill>
                    <a:latin typeface="Calibri Light" panose="020F0302020204030204"/>
                  </a:rPr>
                  <a:t>outil</a:t>
                </a:r>
                <a:r>
                  <a:rPr lang="en-US" dirty="0">
                    <a:solidFill>
                      <a:srgbClr val="000000"/>
                    </a:solidFill>
                    <a:latin typeface="Calibri Light" panose="020F0302020204030204"/>
                  </a:rPr>
                  <a:t> </a:t>
                </a:r>
                <a:r>
                  <a:rPr lang="en-US" dirty="0" err="1">
                    <a:solidFill>
                      <a:srgbClr val="000000"/>
                    </a:solidFill>
                    <a:latin typeface="Calibri Light" panose="020F0302020204030204"/>
                  </a:rPr>
                  <a:t>d’audit</a:t>
                </a:r>
                <a:r>
                  <a:rPr lang="en-US" dirty="0">
                    <a:solidFill>
                      <a:srgbClr val="000000"/>
                    </a:solidFill>
                    <a:latin typeface="Calibri Light" panose="020F0302020204030204"/>
                  </a:rPr>
                  <a:t> social </a:t>
                </a:r>
                <a:r>
                  <a:rPr lang="en-US" dirty="0" err="1">
                    <a:solidFill>
                      <a:srgbClr val="000000"/>
                    </a:solidFill>
                    <a:latin typeface="Calibri Light" panose="020F0302020204030204"/>
                  </a:rPr>
                  <a:t>entièrement</a:t>
                </a:r>
                <a:r>
                  <a:rPr lang="en-US" dirty="0">
                    <a:solidFill>
                      <a:srgbClr val="000000"/>
                    </a:solidFill>
                    <a:latin typeface="Calibri Light" panose="020F0302020204030204"/>
                  </a:rPr>
                  <a:t> </a:t>
                </a:r>
                <a:r>
                  <a:rPr lang="en-US" dirty="0" err="1">
                    <a:solidFill>
                      <a:srgbClr val="000000"/>
                    </a:solidFill>
                    <a:latin typeface="Calibri Light" panose="020F0302020204030204"/>
                  </a:rPr>
                  <a:t>aligné</a:t>
                </a:r>
                <a:r>
                  <a:rPr lang="en-US" dirty="0">
                    <a:solidFill>
                      <a:srgbClr val="000000"/>
                    </a:solidFill>
                    <a:latin typeface="Calibri Light" panose="020F0302020204030204"/>
                  </a:rPr>
                  <a:t> sur les </a:t>
                </a:r>
                <a:r>
                  <a:rPr lang="en-US" dirty="0" err="1">
                    <a:solidFill>
                      <a:srgbClr val="000000"/>
                    </a:solidFill>
                    <a:latin typeface="Calibri Light" panose="020F0302020204030204"/>
                  </a:rPr>
                  <a:t>Normes</a:t>
                </a:r>
                <a:r>
                  <a:rPr lang="en-US" dirty="0">
                    <a:solidFill>
                      <a:srgbClr val="000000"/>
                    </a:solidFill>
                    <a:latin typeface="Calibri Light" panose="020F0302020204030204"/>
                  </a:rPr>
                  <a:t> </a:t>
                </a:r>
                <a:r>
                  <a:rPr lang="en-US" dirty="0" err="1">
                    <a:solidFill>
                      <a:srgbClr val="000000"/>
                    </a:solidFill>
                    <a:latin typeface="Calibri Light" panose="020F0302020204030204"/>
                  </a:rPr>
                  <a:t>Universelles</a:t>
                </a:r>
                <a:endParaRPr lang="en-US" dirty="0">
                  <a:solidFill>
                    <a:srgbClr val="000000"/>
                  </a:solidFill>
                  <a:latin typeface="Calibri Light" panose="020F0302020204030204"/>
                </a:endParaRPr>
              </a:p>
            </p:txBody>
          </p:sp>
        </p:grpSp>
        <p:sp>
          <p:nvSpPr>
            <p:cNvPr id="12" name="Content Placeholder 2"/>
            <p:cNvSpPr txBox="1">
              <a:spLocks/>
            </p:cNvSpPr>
            <p:nvPr/>
          </p:nvSpPr>
          <p:spPr bwMode="auto">
            <a:xfrm>
              <a:off x="2686888" y="3901446"/>
              <a:ext cx="8871592" cy="706668"/>
            </a:xfrm>
            <a:prstGeom prst="rect">
              <a:avLst/>
            </a:prstGeom>
            <a:noFill/>
            <a:ln w="9525">
              <a:noFill/>
              <a:miter lim="800000"/>
              <a:headEnd/>
              <a:tailEnd/>
            </a:ln>
          </p:spPr>
          <p:txBody>
            <a:bodyPr vert="horz" wrap="square" lIns="52366" tIns="26183" rIns="52366" bIns="26183" numCol="1" anchor="t" anchorCtr="0" compatLnSpc="1">
              <a:prstTxWarp prst="textNoShape">
                <a:avLst/>
              </a:prstTxWarp>
              <a:noAutofit/>
            </a:bodyPr>
            <a:lstStyle>
              <a:lvl1pPr marL="349106" indent="-349106" algn="l" rtl="0" eaLnBrk="0" fontAlgn="base" hangingPunct="0">
                <a:spcBef>
                  <a:spcPct val="20000"/>
                </a:spcBef>
                <a:spcAft>
                  <a:spcPct val="0"/>
                </a:spcAft>
                <a:buClr>
                  <a:schemeClr val="accent1"/>
                </a:buClr>
                <a:buSzPct val="65000"/>
                <a:buFont typeface="Wingdings" pitchFamily="2" charset="2"/>
                <a:buChar char="n"/>
                <a:defRPr sz="3100">
                  <a:solidFill>
                    <a:schemeClr val="tx1"/>
                  </a:solidFill>
                  <a:latin typeface="+mn-lt"/>
                  <a:ea typeface="ＭＳ Ｐゴシック" pitchFamily="-107" charset="-128"/>
                  <a:cs typeface="ＭＳ Ｐゴシック" pitchFamily="-107" charset="-128"/>
                </a:defRPr>
              </a:lvl1pPr>
              <a:lvl2pPr marL="682051" indent="-33132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ＭＳ Ｐゴシック" charset="-128"/>
                </a:defRPr>
              </a:lvl2pPr>
              <a:lvl3pPr marL="1040855" indent="-35718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ＭＳ Ｐゴシック" charset="-128"/>
                </a:defRPr>
              </a:lvl3pPr>
              <a:lvl4pPr marL="1364101" indent="-321631"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ＭＳ Ｐゴシック" charset="-128"/>
                </a:defRPr>
              </a:lvl4pPr>
              <a:lvl5pPr marL="1711592" indent="-345874"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ＭＳ Ｐゴシック" charset="-128"/>
                </a:defRPr>
              </a:lvl5pPr>
              <a:lvl6pPr marL="2177067" indent="-345874"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6pPr>
              <a:lvl7pPr marL="2642543" indent="-345874"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7pPr>
              <a:lvl8pPr marL="3108018" indent="-345874"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8pPr>
              <a:lvl9pPr marL="3573493" indent="-345874"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9pPr>
            </a:lstStyle>
            <a:p>
              <a:pPr marL="0" indent="0" defTabSz="342900" eaLnBrk="1" hangingPunct="1">
                <a:lnSpc>
                  <a:spcPct val="90000"/>
                </a:lnSpc>
                <a:spcAft>
                  <a:spcPts val="150"/>
                </a:spcAft>
                <a:buClr>
                  <a:srgbClr val="38732E"/>
                </a:buClr>
                <a:buSzPct val="100000"/>
                <a:buNone/>
                <a:defRPr/>
              </a:pPr>
              <a:r>
                <a:rPr lang="en-US" sz="2000" dirty="0">
                  <a:solidFill>
                    <a:srgbClr val="000000"/>
                  </a:solidFill>
                  <a:latin typeface="+mj-lt"/>
                  <a:cs typeface="+mn-cs"/>
                </a:rPr>
                <a:t>Un </a:t>
              </a:r>
              <a:r>
                <a:rPr lang="en-US" sz="2000" dirty="0" err="1">
                  <a:solidFill>
                    <a:srgbClr val="000000"/>
                  </a:solidFill>
                  <a:latin typeface="+mj-lt"/>
                  <a:cs typeface="+mn-cs"/>
                </a:rPr>
                <a:t>outil</a:t>
              </a:r>
              <a:r>
                <a:rPr lang="en-US" sz="2000" dirty="0">
                  <a:solidFill>
                    <a:srgbClr val="000000"/>
                  </a:solidFill>
                  <a:latin typeface="+mj-lt"/>
                  <a:cs typeface="+mn-cs"/>
                </a:rPr>
                <a:t> de pilotage – tableau de </a:t>
              </a:r>
              <a:r>
                <a:rPr lang="en-US" sz="2000" dirty="0" err="1">
                  <a:solidFill>
                    <a:srgbClr val="000000"/>
                  </a:solidFill>
                  <a:latin typeface="+mj-lt"/>
                  <a:cs typeface="+mn-cs"/>
                </a:rPr>
                <a:t>bord</a:t>
              </a:r>
              <a:r>
                <a:rPr lang="en-US" sz="2000" dirty="0">
                  <a:solidFill>
                    <a:srgbClr val="000000"/>
                  </a:solidFill>
                  <a:latin typeface="+mj-lt"/>
                  <a:cs typeface="+mn-cs"/>
                </a:rPr>
                <a:t>, </a:t>
              </a:r>
              <a:r>
                <a:rPr lang="en-US" sz="2000" dirty="0" err="1">
                  <a:solidFill>
                    <a:srgbClr val="000000"/>
                  </a:solidFill>
                  <a:latin typeface="+mj-lt"/>
                  <a:cs typeface="+mn-cs"/>
                </a:rPr>
                <a:t>graphiques</a:t>
              </a:r>
              <a:r>
                <a:rPr lang="en-US" sz="2000" dirty="0">
                  <a:solidFill>
                    <a:srgbClr val="000000"/>
                  </a:solidFill>
                  <a:latin typeface="+mj-lt"/>
                  <a:cs typeface="+mn-cs"/>
                </a:rPr>
                <a:t> – </a:t>
              </a:r>
              <a:r>
                <a:rPr lang="en-US" sz="2000" dirty="0" err="1">
                  <a:solidFill>
                    <a:srgbClr val="000000"/>
                  </a:solidFill>
                  <a:latin typeface="+mj-lt"/>
                  <a:cs typeface="+mn-cs"/>
                </a:rPr>
                <a:t>lié</a:t>
              </a:r>
              <a:r>
                <a:rPr lang="en-US" sz="2000" dirty="0">
                  <a:solidFill>
                    <a:srgbClr val="000000"/>
                  </a:solidFill>
                  <a:latin typeface="+mj-lt"/>
                  <a:cs typeface="+mn-cs"/>
                </a:rPr>
                <a:t> à des </a:t>
              </a:r>
              <a:r>
                <a:rPr lang="en-US" sz="2000" dirty="0" err="1">
                  <a:solidFill>
                    <a:srgbClr val="000000"/>
                  </a:solidFill>
                  <a:latin typeface="+mj-lt"/>
                  <a:cs typeface="+mn-cs"/>
                </a:rPr>
                <a:t>ressources</a:t>
              </a:r>
              <a:r>
                <a:rPr lang="en-US" sz="2000" dirty="0">
                  <a:solidFill>
                    <a:srgbClr val="000000"/>
                  </a:solidFill>
                  <a:latin typeface="+mj-lt"/>
                  <a:cs typeface="+mn-cs"/>
                </a:rPr>
                <a:t> techniques  (Smart, SPTF, etc.)</a:t>
              </a:r>
            </a:p>
            <a:p>
              <a:pPr marL="197282" lvl="1" indent="0" defTabSz="685800">
                <a:buClr>
                  <a:srgbClr val="2D5F2D"/>
                </a:buClr>
                <a:buNone/>
                <a:defRPr/>
              </a:pPr>
              <a:endParaRPr lang="en-US" sz="1350" dirty="0">
                <a:solidFill>
                  <a:srgbClr val="1F497D"/>
                </a:solidFill>
                <a:latin typeface="Calibri" panose="020F0502020204030204"/>
              </a:endParaRPr>
            </a:p>
          </p:txBody>
        </p:sp>
      </p:grpSp>
      <p:pic>
        <p:nvPicPr>
          <p:cNvPr id="27" name="Picture 26">
            <a:extLst>
              <a:ext uri="{FF2B5EF4-FFF2-40B4-BE49-F238E27FC236}">
                <a16:creationId xmlns:a16="http://schemas.microsoft.com/office/drawing/2014/main" id="{CDDA0E17-2E16-48AD-AC9A-793E55608D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6456" y="5328536"/>
            <a:ext cx="443305" cy="554750"/>
          </a:xfrm>
          <a:prstGeom prst="rect">
            <a:avLst/>
          </a:prstGeom>
        </p:spPr>
      </p:pic>
      <p:sp>
        <p:nvSpPr>
          <p:cNvPr id="9" name="Content Placeholder 8">
            <a:extLst>
              <a:ext uri="{FF2B5EF4-FFF2-40B4-BE49-F238E27FC236}">
                <a16:creationId xmlns:a16="http://schemas.microsoft.com/office/drawing/2014/main" id="{223D2005-FF05-AD48-B378-E88739AA7FF1}"/>
              </a:ext>
            </a:extLst>
          </p:cNvPr>
          <p:cNvSpPr>
            <a:spLocks noGrp="1"/>
          </p:cNvSpPr>
          <p:nvPr>
            <p:ph idx="1"/>
          </p:nvPr>
        </p:nvSpPr>
        <p:spPr/>
        <p:txBody>
          <a:bodyPr/>
          <a:lstStyle/>
          <a:p>
            <a:endParaRPr lang="fr-FR"/>
          </a:p>
        </p:txBody>
      </p:sp>
      <p:pic>
        <p:nvPicPr>
          <p:cNvPr id="22" name="Picture 21">
            <a:extLst>
              <a:ext uri="{FF2B5EF4-FFF2-40B4-BE49-F238E27FC236}">
                <a16:creationId xmlns:a16="http://schemas.microsoft.com/office/drawing/2014/main" id="{5D1582C1-70EC-3C43-8C05-9B8CF185BFD7}"/>
              </a:ext>
            </a:extLst>
          </p:cNvPr>
          <p:cNvPicPr>
            <a:picLocks noChangeAspect="1"/>
          </p:cNvPicPr>
          <p:nvPr/>
        </p:nvPicPr>
        <p:blipFill rotWithShape="1">
          <a:blip r:embed="rId10"/>
          <a:srcRect l="41651" t="50551"/>
          <a:stretch/>
        </p:blipFill>
        <p:spPr>
          <a:xfrm>
            <a:off x="675076" y="1254002"/>
            <a:ext cx="1833299" cy="607622"/>
          </a:xfrm>
          <a:prstGeom prst="rect">
            <a:avLst/>
          </a:prstGeom>
        </p:spPr>
      </p:pic>
      <p:sp>
        <p:nvSpPr>
          <p:cNvPr id="26" name="Shape 238">
            <a:extLst>
              <a:ext uri="{FF2B5EF4-FFF2-40B4-BE49-F238E27FC236}">
                <a16:creationId xmlns:a16="http://schemas.microsoft.com/office/drawing/2014/main" id="{CF12B5C6-99C7-4944-8A81-4F0E218710D7}"/>
              </a:ext>
            </a:extLst>
          </p:cNvPr>
          <p:cNvSpPr txBox="1">
            <a:spLocks/>
          </p:cNvSpPr>
          <p:nvPr/>
        </p:nvSpPr>
        <p:spPr>
          <a:xfrm>
            <a:off x="2394517" y="1280762"/>
            <a:ext cx="6172200" cy="800100"/>
          </a:xfrm>
          <a:prstGeom prst="rect">
            <a:avLst/>
          </a:prstGeom>
          <a:noFill/>
          <a:ln>
            <a:noFill/>
          </a:ln>
        </p:spPr>
        <p:txBody>
          <a:bodyPr lIns="69810" tIns="34895" rIns="69810" bIns="34895"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buSzPct val="25000"/>
              <a:defRPr/>
            </a:pPr>
            <a:r>
              <a:rPr lang="en-US" sz="3000" spc="-38" dirty="0">
                <a:solidFill>
                  <a:srgbClr val="666666"/>
                </a:solidFill>
                <a:latin typeface="Franklin Gothic Medium" panose="020B0603020102020204"/>
                <a:ea typeface="Malgun Gothic Semilight" charset="-127"/>
                <a:cs typeface="Malgun Gothic Semilight" charset="-127"/>
                <a:sym typeface="Garamond"/>
              </a:rPr>
              <a:t>Un </a:t>
            </a:r>
            <a:r>
              <a:rPr lang="en-US" sz="3000" spc="-38" dirty="0" err="1">
                <a:solidFill>
                  <a:srgbClr val="666666"/>
                </a:solidFill>
                <a:latin typeface="Franklin Gothic Medium" panose="020B0603020102020204"/>
                <a:ea typeface="Malgun Gothic Semilight" charset="-127"/>
                <a:cs typeface="Malgun Gothic Semilight" charset="-127"/>
                <a:sym typeface="Garamond"/>
              </a:rPr>
              <a:t>outil</a:t>
            </a:r>
            <a:r>
              <a:rPr lang="en-US" sz="3000" spc="-38" dirty="0">
                <a:solidFill>
                  <a:srgbClr val="666666"/>
                </a:solidFill>
                <a:latin typeface="Franklin Gothic Medium" panose="020B0603020102020204"/>
                <a:ea typeface="Malgun Gothic Semilight" charset="-127"/>
                <a:cs typeface="Malgun Gothic Semilight" charset="-127"/>
                <a:sym typeface="Garamond"/>
              </a:rPr>
              <a:t> de </a:t>
            </a:r>
            <a:r>
              <a:rPr lang="en-US" sz="3000" spc="-38" dirty="0" err="1">
                <a:solidFill>
                  <a:srgbClr val="666666"/>
                </a:solidFill>
                <a:latin typeface="Franklin Gothic Medium" panose="020B0603020102020204"/>
                <a:ea typeface="Malgun Gothic Semilight" charset="-127"/>
                <a:cs typeface="Malgun Gothic Semilight" charset="-127"/>
                <a:sym typeface="Garamond"/>
              </a:rPr>
              <a:t>gestion</a:t>
            </a:r>
            <a:endParaRPr lang="en" sz="3000" spc="-38" dirty="0">
              <a:solidFill>
                <a:srgbClr val="666666"/>
              </a:solidFill>
              <a:latin typeface="Franklin Gothic Medium" panose="020B0603020102020204"/>
              <a:ea typeface="Malgun Gothic Semilight" charset="-127"/>
              <a:cs typeface="Malgun Gothic Semilight" charset="-127"/>
              <a:sym typeface="Garamond"/>
            </a:endParaRPr>
          </a:p>
        </p:txBody>
      </p:sp>
    </p:spTree>
    <p:extLst>
      <p:ext uri="{BB962C8B-B14F-4D97-AF65-F5344CB8AC3E}">
        <p14:creationId xmlns:p14="http://schemas.microsoft.com/office/powerpoint/2010/main" val="169303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ightbulb.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08325" y="4212472"/>
            <a:ext cx="817317" cy="755650"/>
          </a:xfrm>
          <a:prstGeom prst="rect">
            <a:avLst/>
          </a:prstGeom>
        </p:spPr>
      </p:pic>
      <p:grpSp>
        <p:nvGrpSpPr>
          <p:cNvPr id="6" name="Grouper 5"/>
          <p:cNvGrpSpPr/>
          <p:nvPr/>
        </p:nvGrpSpPr>
        <p:grpSpPr>
          <a:xfrm>
            <a:off x="792454" y="2407214"/>
            <a:ext cx="2260550" cy="2717012"/>
            <a:chOff x="370655" y="0"/>
            <a:chExt cx="3216246" cy="3903920"/>
          </a:xfrm>
        </p:grpSpPr>
        <p:pic>
          <p:nvPicPr>
            <p:cNvPr id="7" name="Image 6"/>
            <p:cNvPicPr>
              <a:picLocks noChangeAspect="1"/>
            </p:cNvPicPr>
            <p:nvPr/>
          </p:nvPicPr>
          <p:blipFill rotWithShape="1">
            <a:blip r:embed="rId4">
              <a:extLst>
                <a:ext uri="{BEBA8EAE-BF5A-486C-A8C5-ECC9F3942E4B}">
                  <a14:imgProps xmlns:a14="http://schemas.microsoft.com/office/drawing/2010/main">
                    <a14:imgLayer r:embed="rId5">
                      <a14:imgEffect>
                        <a14:backgroundRemoval t="847" b="96186" l="3543" r="97638">
                          <a14:foregroundMark x1="54331" y1="40254" x2="54331" y2="40254"/>
                          <a14:foregroundMark x1="65748" y1="39831" x2="65748" y2="39831"/>
                        </a14:backgroundRemoval>
                      </a14:imgEffect>
                    </a14:imgLayer>
                  </a14:imgProps>
                </a:ext>
              </a:extLst>
            </a:blip>
            <a:srcRect l="3894" t="3873" r="923" b="3708"/>
            <a:stretch/>
          </p:blipFill>
          <p:spPr>
            <a:xfrm>
              <a:off x="1211320" y="2369577"/>
              <a:ext cx="1700770" cy="1534343"/>
            </a:xfrm>
            <a:prstGeom prst="rect">
              <a:avLst/>
            </a:prstGeom>
            <a:ln>
              <a:noFill/>
            </a:ln>
          </p:spPr>
        </p:pic>
        <p:grpSp>
          <p:nvGrpSpPr>
            <p:cNvPr id="9" name="Grouper 8"/>
            <p:cNvGrpSpPr/>
            <p:nvPr/>
          </p:nvGrpSpPr>
          <p:grpSpPr>
            <a:xfrm>
              <a:off x="370655" y="0"/>
              <a:ext cx="3216246" cy="2156347"/>
              <a:chOff x="3431477" y="1518560"/>
              <a:chExt cx="3216246" cy="2156347"/>
            </a:xfrm>
          </p:grpSpPr>
          <p:pic>
            <p:nvPicPr>
              <p:cNvPr id="10" name="Image 9" descr="Screen Shot 2015-11-04 at 23.41.35.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31477" y="1518560"/>
                <a:ext cx="3216246" cy="2156347"/>
              </a:xfrm>
              <a:prstGeom prst="rect">
                <a:avLst/>
              </a:prstGeom>
            </p:spPr>
          </p:pic>
          <p:grpSp>
            <p:nvGrpSpPr>
              <p:cNvPr id="11" name="Grouper 10"/>
              <p:cNvGrpSpPr/>
              <p:nvPr/>
            </p:nvGrpSpPr>
            <p:grpSpPr>
              <a:xfrm>
                <a:off x="4147461" y="1954468"/>
                <a:ext cx="1922929" cy="1451400"/>
                <a:chOff x="2676295" y="3278496"/>
                <a:chExt cx="2973650" cy="2508072"/>
              </a:xfrm>
            </p:grpSpPr>
            <p:pic>
              <p:nvPicPr>
                <p:cNvPr id="12" name="Image 11"/>
                <p:cNvPicPr>
                  <a:picLocks noChangeAspect="1"/>
                </p:cNvPicPr>
                <p:nvPr/>
              </p:nvPicPr>
              <p:blipFill rotWithShape="1">
                <a:blip r:embed="rId7"/>
                <a:srcRect t="26978" b="20425"/>
                <a:stretch/>
              </p:blipFill>
              <p:spPr>
                <a:xfrm>
                  <a:off x="3532789" y="5267098"/>
                  <a:ext cx="987633" cy="519470"/>
                </a:xfrm>
                <a:prstGeom prst="rect">
                  <a:avLst/>
                </a:prstGeom>
              </p:spPr>
            </p:pic>
            <p:pic>
              <p:nvPicPr>
                <p:cNvPr id="13" name="Image 12"/>
                <p:cNvPicPr>
                  <a:picLocks noChangeAspect="1"/>
                </p:cNvPicPr>
                <p:nvPr/>
              </p:nvPicPr>
              <p:blipFill rotWithShape="1">
                <a:blip r:embed="rId8"/>
                <a:srcRect r="41367" b="-13494"/>
                <a:stretch/>
              </p:blipFill>
              <p:spPr>
                <a:xfrm>
                  <a:off x="3032739" y="3278496"/>
                  <a:ext cx="1293195" cy="640511"/>
                </a:xfrm>
                <a:prstGeom prst="rect">
                  <a:avLst/>
                </a:prstGeom>
              </p:spPr>
            </p:pic>
            <p:pic>
              <p:nvPicPr>
                <p:cNvPr id="14" name="Image 13"/>
                <p:cNvPicPr>
                  <a:picLocks noChangeAspect="1"/>
                </p:cNvPicPr>
                <p:nvPr/>
              </p:nvPicPr>
              <p:blipFill>
                <a:blip r:embed="rId9"/>
                <a:stretch>
                  <a:fillRect/>
                </a:stretch>
              </p:blipFill>
              <p:spPr>
                <a:xfrm>
                  <a:off x="2869104" y="3776631"/>
                  <a:ext cx="2436833" cy="785879"/>
                </a:xfrm>
                <a:prstGeom prst="rect">
                  <a:avLst/>
                </a:prstGeom>
              </p:spPr>
            </p:pic>
            <p:pic>
              <p:nvPicPr>
                <p:cNvPr id="15" name="Image 14"/>
                <p:cNvPicPr>
                  <a:picLocks noChangeAspect="1"/>
                </p:cNvPicPr>
                <p:nvPr/>
              </p:nvPicPr>
              <p:blipFill>
                <a:blip r:embed="rId10"/>
                <a:stretch>
                  <a:fillRect/>
                </a:stretch>
              </p:blipFill>
              <p:spPr>
                <a:xfrm>
                  <a:off x="3679337" y="4400347"/>
                  <a:ext cx="771041" cy="763698"/>
                </a:xfrm>
                <a:prstGeom prst="rect">
                  <a:avLst/>
                </a:prstGeom>
              </p:spPr>
            </p:pic>
            <p:pic>
              <p:nvPicPr>
                <p:cNvPr id="16" name="Image 15"/>
                <p:cNvPicPr>
                  <a:picLocks noChangeAspect="1"/>
                </p:cNvPicPr>
                <p:nvPr/>
              </p:nvPicPr>
              <p:blipFill>
                <a:blip r:embed="rId11"/>
                <a:stretch>
                  <a:fillRect/>
                </a:stretch>
              </p:blipFill>
              <p:spPr>
                <a:xfrm>
                  <a:off x="2676295" y="4582666"/>
                  <a:ext cx="818762" cy="753462"/>
                </a:xfrm>
                <a:prstGeom prst="rect">
                  <a:avLst/>
                </a:prstGeom>
              </p:spPr>
            </p:pic>
            <p:pic>
              <p:nvPicPr>
                <p:cNvPr id="17" name="Image 16"/>
                <p:cNvPicPr>
                  <a:picLocks noChangeAspect="1"/>
                </p:cNvPicPr>
                <p:nvPr/>
              </p:nvPicPr>
              <p:blipFill>
                <a:blip r:embed="rId12"/>
                <a:stretch>
                  <a:fillRect/>
                </a:stretch>
              </p:blipFill>
              <p:spPr>
                <a:xfrm>
                  <a:off x="4558674" y="4603069"/>
                  <a:ext cx="1091271" cy="633104"/>
                </a:xfrm>
                <a:prstGeom prst="rect">
                  <a:avLst/>
                </a:prstGeom>
              </p:spPr>
            </p:pic>
            <p:pic>
              <p:nvPicPr>
                <p:cNvPr id="18" name="Image 17"/>
                <p:cNvPicPr>
                  <a:picLocks noChangeAspect="1"/>
                </p:cNvPicPr>
                <p:nvPr/>
              </p:nvPicPr>
              <p:blipFill>
                <a:blip r:embed="rId13"/>
                <a:stretch>
                  <a:fillRect/>
                </a:stretch>
              </p:blipFill>
              <p:spPr>
                <a:xfrm>
                  <a:off x="4308496" y="3368599"/>
                  <a:ext cx="997441" cy="495184"/>
                </a:xfrm>
                <a:prstGeom prst="rect">
                  <a:avLst/>
                </a:prstGeom>
              </p:spPr>
            </p:pic>
          </p:grpSp>
        </p:grpSp>
      </p:grpSp>
      <p:grpSp>
        <p:nvGrpSpPr>
          <p:cNvPr id="19" name="Group 5"/>
          <p:cNvGrpSpPr/>
          <p:nvPr/>
        </p:nvGrpSpPr>
        <p:grpSpPr>
          <a:xfrm>
            <a:off x="5224993" y="2520304"/>
            <a:ext cx="2583983" cy="1431092"/>
            <a:chOff x="4940377" y="735728"/>
            <a:chExt cx="4084291" cy="2170929"/>
          </a:xfrm>
        </p:grpSpPr>
        <p:pic>
          <p:nvPicPr>
            <p:cNvPr id="20" name="Picture 2"/>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4940377" y="735728"/>
              <a:ext cx="4084291" cy="21709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Image 13" descr="logo-CERISE.jpg"/>
            <p:cNvPicPr>
              <a:picLocks noChangeAspect="1"/>
            </p:cNvPicPr>
            <p:nvPr/>
          </p:nvPicPr>
          <p:blipFill>
            <a:blip r:embed="rId15">
              <a:alphaModFix amt="99000"/>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7713616" y="1408066"/>
              <a:ext cx="583324" cy="228754"/>
            </a:xfrm>
            <a:prstGeom prst="rect">
              <a:avLst/>
            </a:prstGeom>
          </p:spPr>
        </p:pic>
      </p:grpSp>
      <p:sp>
        <p:nvSpPr>
          <p:cNvPr id="22" name="TextBox 15"/>
          <p:cNvSpPr txBox="1"/>
          <p:nvPr/>
        </p:nvSpPr>
        <p:spPr>
          <a:xfrm>
            <a:off x="883578" y="5516641"/>
            <a:ext cx="2948683" cy="553998"/>
          </a:xfrm>
          <a:prstGeom prst="rect">
            <a:avLst/>
          </a:prstGeom>
          <a:solidFill>
            <a:srgbClr val="B8AA76"/>
          </a:solidFill>
          <a:ln>
            <a:noFill/>
          </a:ln>
        </p:spPr>
        <p:txBody>
          <a:bodyPr wrap="square" rtlCol="0">
            <a:spAutoFit/>
          </a:bodyPr>
          <a:lstStyle/>
          <a:p>
            <a:pPr algn="ctr" defTabSz="685800">
              <a:defRPr/>
            </a:pPr>
            <a:r>
              <a:rPr lang="fr-FR" sz="1500" dirty="0">
                <a:solidFill>
                  <a:schemeClr val="bg1"/>
                </a:solidFill>
                <a:latin typeface="Calibri Light" panose="020F0302020204030204"/>
              </a:rPr>
              <a:t>Chaque initiative = un format de </a:t>
            </a:r>
            <a:r>
              <a:rPr lang="fr-FR" sz="1500" dirty="0" err="1">
                <a:solidFill>
                  <a:schemeClr val="bg1"/>
                </a:solidFill>
                <a:latin typeface="Calibri Light" panose="020F0302020204030204"/>
              </a:rPr>
              <a:t>reporting</a:t>
            </a:r>
            <a:r>
              <a:rPr lang="fr-FR" sz="1500" dirty="0">
                <a:solidFill>
                  <a:schemeClr val="bg1"/>
                </a:solidFill>
                <a:latin typeface="Calibri Light" panose="020F0302020204030204"/>
              </a:rPr>
              <a:t> différent</a:t>
            </a:r>
          </a:p>
        </p:txBody>
      </p:sp>
      <p:sp>
        <p:nvSpPr>
          <p:cNvPr id="23" name="TextBox 22"/>
          <p:cNvSpPr txBox="1"/>
          <p:nvPr/>
        </p:nvSpPr>
        <p:spPr>
          <a:xfrm>
            <a:off x="4972692" y="5516641"/>
            <a:ext cx="2836284" cy="553998"/>
          </a:xfrm>
          <a:prstGeom prst="rect">
            <a:avLst/>
          </a:prstGeom>
          <a:solidFill>
            <a:srgbClr val="B8AA76"/>
          </a:solidFill>
          <a:ln>
            <a:noFill/>
          </a:ln>
        </p:spPr>
        <p:txBody>
          <a:bodyPr wrap="square" rtlCol="0">
            <a:spAutoFit/>
          </a:bodyPr>
          <a:lstStyle/>
          <a:p>
            <a:pPr algn="ctr" defTabSz="685800">
              <a:defRPr/>
            </a:pPr>
            <a:r>
              <a:rPr lang="fr-FR" sz="1500" dirty="0">
                <a:solidFill>
                  <a:schemeClr val="bg1"/>
                </a:solidFill>
                <a:latin typeface="Calibri Light" panose="020F0302020204030204"/>
              </a:rPr>
              <a:t>SPI4 </a:t>
            </a:r>
            <a:r>
              <a:rPr lang="fr-FR" sz="1500" b="1" dirty="0">
                <a:solidFill>
                  <a:schemeClr val="bg1"/>
                </a:solidFill>
                <a:latin typeface="Calibri Light" panose="020F0302020204030204"/>
              </a:rPr>
              <a:t>harmonise le </a:t>
            </a:r>
            <a:r>
              <a:rPr lang="fr-FR" sz="1500" b="1" dirty="0" err="1">
                <a:solidFill>
                  <a:schemeClr val="bg1"/>
                </a:solidFill>
                <a:latin typeface="Calibri Light" panose="020F0302020204030204"/>
              </a:rPr>
              <a:t>reporting</a:t>
            </a:r>
            <a:r>
              <a:rPr lang="fr-FR" sz="1500" b="1" dirty="0">
                <a:solidFill>
                  <a:schemeClr val="bg1"/>
                </a:solidFill>
                <a:latin typeface="Calibri Light" panose="020F0302020204030204"/>
              </a:rPr>
              <a:t> des différents acteurs</a:t>
            </a:r>
            <a:endParaRPr lang="fr-FR" sz="1500" dirty="0">
              <a:solidFill>
                <a:schemeClr val="bg1"/>
              </a:solidFill>
              <a:latin typeface="Calibri Light" panose="020F0302020204030204"/>
            </a:endParaRPr>
          </a:p>
        </p:txBody>
      </p:sp>
      <p:sp>
        <p:nvSpPr>
          <p:cNvPr id="24" name="TextBox 4"/>
          <p:cNvSpPr txBox="1"/>
          <p:nvPr/>
        </p:nvSpPr>
        <p:spPr>
          <a:xfrm>
            <a:off x="3013930" y="3038912"/>
            <a:ext cx="1180400" cy="553998"/>
          </a:xfrm>
          <a:prstGeom prst="rect">
            <a:avLst/>
          </a:prstGeom>
          <a:noFill/>
        </p:spPr>
        <p:txBody>
          <a:bodyPr wrap="square" rtlCol="0">
            <a:spAutoFit/>
          </a:bodyPr>
          <a:lstStyle/>
          <a:p>
            <a:pPr defTabSz="685800">
              <a:defRPr/>
            </a:pPr>
            <a:r>
              <a:rPr lang="en-US" sz="1500" b="1" dirty="0">
                <a:solidFill>
                  <a:srgbClr val="2D5F2D"/>
                </a:solidFill>
                <a:latin typeface="Calibri Light" panose="020F0302020204030204"/>
                <a:cs typeface="Avenir Black"/>
              </a:rPr>
              <a:t>Et</a:t>
            </a:r>
            <a:r>
              <a:rPr lang="is-IS" sz="1500" b="1" dirty="0">
                <a:solidFill>
                  <a:srgbClr val="2D5F2D"/>
                </a:solidFill>
                <a:latin typeface="Calibri Light" panose="020F0302020204030204"/>
                <a:cs typeface="Avenir Black"/>
              </a:rPr>
              <a:t>…</a:t>
            </a:r>
            <a:r>
              <a:rPr lang="en-US" sz="1500" b="1" dirty="0">
                <a:solidFill>
                  <a:srgbClr val="2D5F2D"/>
                </a:solidFill>
                <a:latin typeface="Calibri Light" panose="020F0302020204030204"/>
                <a:cs typeface="Avenir Black"/>
              </a:rPr>
              <a:t>Investors due dill!</a:t>
            </a:r>
          </a:p>
        </p:txBody>
      </p:sp>
      <p:pic>
        <p:nvPicPr>
          <p:cNvPr id="27" name="Picture 26">
            <a:extLst>
              <a:ext uri="{FF2B5EF4-FFF2-40B4-BE49-F238E27FC236}">
                <a16:creationId xmlns:a16="http://schemas.microsoft.com/office/drawing/2014/main" id="{723FFB1C-9FE4-3E41-AE9C-B3EA62FE4B0A}"/>
              </a:ext>
            </a:extLst>
          </p:cNvPr>
          <p:cNvPicPr>
            <a:picLocks noChangeAspect="1"/>
          </p:cNvPicPr>
          <p:nvPr/>
        </p:nvPicPr>
        <p:blipFill rotWithShape="1">
          <a:blip r:embed="rId17"/>
          <a:srcRect l="41651" t="50551"/>
          <a:stretch/>
        </p:blipFill>
        <p:spPr>
          <a:xfrm>
            <a:off x="675076" y="1254002"/>
            <a:ext cx="1833299" cy="607622"/>
          </a:xfrm>
          <a:prstGeom prst="rect">
            <a:avLst/>
          </a:prstGeom>
        </p:spPr>
      </p:pic>
      <p:sp>
        <p:nvSpPr>
          <p:cNvPr id="28" name="Shape 238">
            <a:extLst>
              <a:ext uri="{FF2B5EF4-FFF2-40B4-BE49-F238E27FC236}">
                <a16:creationId xmlns:a16="http://schemas.microsoft.com/office/drawing/2014/main" id="{2F8D3757-8FDC-4341-81DD-1CCF56251E91}"/>
              </a:ext>
            </a:extLst>
          </p:cNvPr>
          <p:cNvSpPr txBox="1">
            <a:spLocks/>
          </p:cNvSpPr>
          <p:nvPr/>
        </p:nvSpPr>
        <p:spPr>
          <a:xfrm>
            <a:off x="2394517" y="1280762"/>
            <a:ext cx="6172200" cy="800100"/>
          </a:xfrm>
          <a:prstGeom prst="rect">
            <a:avLst/>
          </a:prstGeom>
          <a:noFill/>
          <a:ln>
            <a:noFill/>
          </a:ln>
        </p:spPr>
        <p:txBody>
          <a:bodyPr lIns="69810" tIns="34895" rIns="69810" bIns="34895"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buSzPct val="25000"/>
              <a:defRPr/>
            </a:pPr>
            <a:r>
              <a:rPr lang="en-US" sz="3000" spc="-38" dirty="0">
                <a:solidFill>
                  <a:srgbClr val="666666"/>
                </a:solidFill>
                <a:latin typeface="Franklin Gothic Medium" panose="020B0603020102020204"/>
                <a:ea typeface="Malgun Gothic Semilight" charset="-127"/>
                <a:cs typeface="Malgun Gothic Semilight" charset="-127"/>
                <a:sym typeface="Garamond"/>
              </a:rPr>
              <a:t>Un </a:t>
            </a:r>
            <a:r>
              <a:rPr lang="en-US" sz="3000" spc="-38" dirty="0" err="1">
                <a:solidFill>
                  <a:srgbClr val="666666"/>
                </a:solidFill>
                <a:latin typeface="Franklin Gothic Medium" panose="020B0603020102020204"/>
                <a:ea typeface="Malgun Gothic Semilight" charset="-127"/>
                <a:cs typeface="Malgun Gothic Semilight" charset="-127"/>
                <a:sym typeface="Garamond"/>
              </a:rPr>
              <a:t>outil</a:t>
            </a:r>
            <a:r>
              <a:rPr lang="en-US" sz="3000" spc="-38" dirty="0">
                <a:solidFill>
                  <a:srgbClr val="666666"/>
                </a:solidFill>
                <a:latin typeface="Franklin Gothic Medium" panose="020B0603020102020204"/>
                <a:ea typeface="Malgun Gothic Semilight" charset="-127"/>
                <a:cs typeface="Malgun Gothic Semilight" charset="-127"/>
                <a:sym typeface="Garamond"/>
              </a:rPr>
              <a:t> pour simplifier le reporting</a:t>
            </a:r>
            <a:endParaRPr lang="en" sz="3000" spc="-38" dirty="0">
              <a:solidFill>
                <a:srgbClr val="666666"/>
              </a:solidFill>
              <a:latin typeface="Franklin Gothic Medium" panose="020B0603020102020204"/>
              <a:ea typeface="Malgun Gothic Semilight" charset="-127"/>
              <a:cs typeface="Malgun Gothic Semilight" charset="-127"/>
              <a:sym typeface="Garamond"/>
            </a:endParaRPr>
          </a:p>
        </p:txBody>
      </p:sp>
    </p:spTree>
    <p:extLst>
      <p:ext uri="{BB962C8B-B14F-4D97-AF65-F5344CB8AC3E}">
        <p14:creationId xmlns:p14="http://schemas.microsoft.com/office/powerpoint/2010/main" val="2195140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7468" y="1186071"/>
            <a:ext cx="6605561" cy="600077"/>
          </a:xfrm>
        </p:spPr>
        <p:txBody>
          <a:bodyPr>
            <a:normAutofit/>
          </a:bodyPr>
          <a:lstStyle/>
          <a:p>
            <a:pPr>
              <a:spcBef>
                <a:spcPts val="0"/>
              </a:spcBef>
              <a:buSzPct val="25000"/>
            </a:pPr>
            <a:r>
              <a:rPr lang="fr-FR" sz="3200" dirty="0">
                <a:ea typeface="Malgun Gothic Semilight" charset="-127"/>
                <a:cs typeface="Malgun Gothic Semilight" charset="-127"/>
                <a:sym typeface="Arial"/>
              </a:rPr>
              <a:t>Pourquoi l’utiliser? </a:t>
            </a:r>
          </a:p>
        </p:txBody>
      </p:sp>
      <p:sp>
        <p:nvSpPr>
          <p:cNvPr id="6" name="Espace réservé du contenu 2"/>
          <p:cNvSpPr>
            <a:spLocks noGrp="1"/>
          </p:cNvSpPr>
          <p:nvPr>
            <p:ph idx="1"/>
          </p:nvPr>
        </p:nvSpPr>
        <p:spPr>
          <a:xfrm>
            <a:off x="4756878" y="2277736"/>
            <a:ext cx="1800000" cy="14400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fr-FR" sz="1800" dirty="0">
                <a:solidFill>
                  <a:schemeClr val="tx1">
                    <a:lumMod val="85000"/>
                    <a:lumOff val="15000"/>
                  </a:schemeClr>
                </a:solidFill>
                <a:latin typeface="News Gothic MT" panose="020B0503020103020203" pitchFamily="34" charset="0"/>
                <a:ea typeface="Calibri Light" charset="0"/>
                <a:cs typeface="Calibri Light" charset="0"/>
              </a:rPr>
              <a:t>Réduire la charge de </a:t>
            </a:r>
            <a:r>
              <a:rPr lang="fr-FR" sz="1800" dirty="0" err="1">
                <a:solidFill>
                  <a:schemeClr val="tx1">
                    <a:lumMod val="85000"/>
                    <a:lumOff val="15000"/>
                  </a:schemeClr>
                </a:solidFill>
                <a:latin typeface="News Gothic MT" panose="020B0503020103020203" pitchFamily="34" charset="0"/>
                <a:ea typeface="Calibri Light" charset="0"/>
                <a:cs typeface="Calibri Light" charset="0"/>
              </a:rPr>
              <a:t>reporting</a:t>
            </a:r>
            <a:r>
              <a:rPr lang="fr-FR" sz="1800" dirty="0">
                <a:solidFill>
                  <a:schemeClr val="tx1">
                    <a:lumMod val="85000"/>
                    <a:lumOff val="15000"/>
                  </a:schemeClr>
                </a:solidFill>
                <a:latin typeface="News Gothic MT" panose="020B0503020103020203" pitchFamily="34" charset="0"/>
                <a:ea typeface="Calibri Light" charset="0"/>
                <a:cs typeface="Calibri Light" charset="0"/>
              </a:rPr>
              <a:t> des IMF</a:t>
            </a:r>
          </a:p>
          <a:p>
            <a:pPr marL="0" indent="0" algn="ctr">
              <a:buNone/>
            </a:pPr>
            <a:endParaRPr lang="fr-FR" sz="1400" dirty="0">
              <a:solidFill>
                <a:schemeClr val="tx1">
                  <a:lumMod val="85000"/>
                  <a:lumOff val="15000"/>
                </a:schemeClr>
              </a:solidFill>
              <a:latin typeface="News Gothic MT" panose="020B0503020103020203" pitchFamily="34" charset="0"/>
              <a:ea typeface="Calibri Light" charset="0"/>
              <a:cs typeface="Calibri Light" charset="0"/>
            </a:endParaRPr>
          </a:p>
          <a:p>
            <a:pPr marL="0" indent="0" algn="ctr">
              <a:buNone/>
            </a:pPr>
            <a:endParaRPr lang="fr-FR" sz="1400" dirty="0">
              <a:solidFill>
                <a:schemeClr val="tx1">
                  <a:lumMod val="85000"/>
                  <a:lumOff val="15000"/>
                </a:schemeClr>
              </a:solidFill>
              <a:latin typeface="News Gothic MT" panose="020B0503020103020203" pitchFamily="34" charset="0"/>
              <a:ea typeface="Calibri Light" charset="0"/>
              <a:cs typeface="Calibri Light" charset="0"/>
            </a:endParaRPr>
          </a:p>
          <a:p>
            <a:pPr marL="0" indent="0" algn="ctr">
              <a:buNone/>
            </a:pPr>
            <a:endParaRPr lang="fr-FR" sz="1400" dirty="0">
              <a:solidFill>
                <a:schemeClr val="tx1">
                  <a:lumMod val="85000"/>
                  <a:lumOff val="15000"/>
                </a:schemeClr>
              </a:solidFill>
              <a:latin typeface="News Gothic MT" panose="020B0503020103020203" pitchFamily="34" charset="0"/>
              <a:ea typeface="Calibri Light" charset="0"/>
              <a:cs typeface="Calibri Light" charset="0"/>
            </a:endParaRPr>
          </a:p>
        </p:txBody>
      </p:sp>
      <p:sp>
        <p:nvSpPr>
          <p:cNvPr id="7" name="ZoneTexte 6"/>
          <p:cNvSpPr txBox="1"/>
          <p:nvPr/>
        </p:nvSpPr>
        <p:spPr>
          <a:xfrm>
            <a:off x="4756878" y="3994214"/>
            <a:ext cx="1800000" cy="1440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685800">
              <a:defRPr/>
            </a:pPr>
            <a:r>
              <a:rPr lang="fr-FR" dirty="0">
                <a:solidFill>
                  <a:srgbClr val="000000">
                    <a:lumMod val="85000"/>
                    <a:lumOff val="15000"/>
                  </a:srgbClr>
                </a:solidFill>
                <a:latin typeface="News Gothic MT" panose="020B0503020103020203" pitchFamily="34" charset="0"/>
                <a:ea typeface="Calibri Light" charset="0"/>
                <a:cs typeface="Calibri Light" charset="0"/>
              </a:rPr>
              <a:t>Améliorer les analyses comparatives (benchmarks)</a:t>
            </a:r>
          </a:p>
        </p:txBody>
      </p:sp>
      <p:sp>
        <p:nvSpPr>
          <p:cNvPr id="8" name="Espace réservé du contenu 2"/>
          <p:cNvSpPr txBox="1">
            <a:spLocks/>
          </p:cNvSpPr>
          <p:nvPr/>
        </p:nvSpPr>
        <p:spPr>
          <a:xfrm>
            <a:off x="2112338" y="3918739"/>
            <a:ext cx="1800000" cy="1440000"/>
          </a:xfrm>
          <a:prstGeom prst="rect">
            <a:avLst/>
          </a:prstGeom>
        </p:spPr>
        <p:style>
          <a:lnRef idx="1">
            <a:schemeClr val="accent3"/>
          </a:lnRef>
          <a:fillRef idx="2">
            <a:schemeClr val="accent3"/>
          </a:fillRef>
          <a:effectRef idx="1">
            <a:schemeClr val="accent3"/>
          </a:effectRef>
          <a:fontRef idx="minor">
            <a:schemeClr val="dk1"/>
          </a:fontRef>
        </p:style>
        <p:txBody>
          <a:bodyPr vert="horz" lIns="51435" tIns="25718" rIns="51435" bIns="25718"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a:buNone/>
              <a:defRPr/>
            </a:pPr>
            <a:endParaRPr lang="fr-FR" sz="1200" dirty="0">
              <a:solidFill>
                <a:srgbClr val="000000">
                  <a:lumMod val="85000"/>
                  <a:lumOff val="15000"/>
                </a:srgbClr>
              </a:solidFill>
              <a:latin typeface="News Gothic MT" panose="020B0503020103020203" pitchFamily="34" charset="0"/>
              <a:ea typeface="Calibri Light" charset="0"/>
              <a:cs typeface="Calibri Light" charset="0"/>
            </a:endParaRPr>
          </a:p>
          <a:p>
            <a:pPr marL="0" indent="0" algn="ctr" defTabSz="342900">
              <a:buNone/>
              <a:defRPr/>
            </a:pPr>
            <a:r>
              <a:rPr lang="fr-FR" sz="1800" dirty="0">
                <a:solidFill>
                  <a:srgbClr val="000000">
                    <a:lumMod val="85000"/>
                    <a:lumOff val="15000"/>
                  </a:srgbClr>
                </a:solidFill>
                <a:latin typeface="News Gothic MT" panose="020B0503020103020203" pitchFamily="34" charset="0"/>
                <a:ea typeface="Calibri Light" charset="0"/>
                <a:cs typeface="Calibri Light" charset="0"/>
              </a:rPr>
              <a:t>Améliorer la qualité des données de PS</a:t>
            </a:r>
          </a:p>
          <a:p>
            <a:pPr marL="257175" indent="-257175" algn="ctr" defTabSz="342900">
              <a:defRPr/>
            </a:pPr>
            <a:endParaRPr lang="fr-FR" sz="1200" dirty="0">
              <a:solidFill>
                <a:srgbClr val="000000">
                  <a:lumMod val="85000"/>
                  <a:lumOff val="15000"/>
                </a:srgbClr>
              </a:solidFill>
              <a:latin typeface="News Gothic MT" panose="020B0503020103020203" pitchFamily="34" charset="0"/>
              <a:ea typeface="Calibri Light" charset="0"/>
              <a:cs typeface="Calibri Light" charset="0"/>
            </a:endParaRPr>
          </a:p>
        </p:txBody>
      </p:sp>
      <p:sp>
        <p:nvSpPr>
          <p:cNvPr id="9" name="ZoneTexte 8"/>
          <p:cNvSpPr txBox="1"/>
          <p:nvPr/>
        </p:nvSpPr>
        <p:spPr>
          <a:xfrm>
            <a:off x="2112338" y="2277736"/>
            <a:ext cx="1800000" cy="1440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defTabSz="685800">
              <a:defRPr/>
            </a:pPr>
            <a:r>
              <a:rPr lang="fr-FR" dirty="0">
                <a:solidFill>
                  <a:srgbClr val="000000">
                    <a:lumMod val="85000"/>
                    <a:lumOff val="15000"/>
                  </a:srgbClr>
                </a:solidFill>
                <a:latin typeface="News Gothic MT" panose="020B0503020103020203" pitchFamily="34" charset="0"/>
                <a:ea typeface="Calibri Light" charset="0"/>
                <a:cs typeface="Calibri Light" charset="0"/>
              </a:rPr>
              <a:t>Apprendre et Améliorer</a:t>
            </a:r>
          </a:p>
          <a:p>
            <a:pPr algn="ctr" defTabSz="685800">
              <a:defRPr/>
            </a:pPr>
            <a:endParaRPr lang="fr-FR" dirty="0">
              <a:solidFill>
                <a:srgbClr val="000000">
                  <a:lumMod val="85000"/>
                  <a:lumOff val="15000"/>
                </a:srgbClr>
              </a:solidFill>
              <a:latin typeface="News Gothic MT" panose="020B0503020103020203" pitchFamily="34" charset="0"/>
              <a:ea typeface="Calibri Light" charset="0"/>
              <a:cs typeface="Calibri Light" charset="0"/>
            </a:endParaRPr>
          </a:p>
          <a:p>
            <a:pPr algn="ctr" defTabSz="685800">
              <a:defRPr/>
            </a:pPr>
            <a:endParaRPr lang="fr-FR" sz="1400" dirty="0">
              <a:solidFill>
                <a:srgbClr val="000000">
                  <a:lumMod val="85000"/>
                  <a:lumOff val="15000"/>
                </a:srgbClr>
              </a:solidFill>
              <a:latin typeface="News Gothic MT" panose="020B0503020103020203" pitchFamily="34" charset="0"/>
              <a:ea typeface="Calibri Light" charset="0"/>
              <a:cs typeface="Calibri Light" charset="0"/>
            </a:endParaRPr>
          </a:p>
        </p:txBody>
      </p:sp>
      <p:pic>
        <p:nvPicPr>
          <p:cNvPr id="10" name="Picture 9">
            <a:extLst>
              <a:ext uri="{FF2B5EF4-FFF2-40B4-BE49-F238E27FC236}">
                <a16:creationId xmlns:a16="http://schemas.microsoft.com/office/drawing/2014/main" id="{0A09F49A-7E7B-5F46-8C09-F15D87D27425}"/>
              </a:ext>
            </a:extLst>
          </p:cNvPr>
          <p:cNvPicPr>
            <a:picLocks noChangeAspect="1"/>
          </p:cNvPicPr>
          <p:nvPr/>
        </p:nvPicPr>
        <p:blipFill rotWithShape="1">
          <a:blip r:embed="rId3"/>
          <a:srcRect l="41651" t="50551"/>
          <a:stretch/>
        </p:blipFill>
        <p:spPr>
          <a:xfrm>
            <a:off x="675076" y="1254002"/>
            <a:ext cx="1833299" cy="607622"/>
          </a:xfrm>
          <a:prstGeom prst="rect">
            <a:avLst/>
          </a:prstGeom>
        </p:spPr>
      </p:pic>
    </p:spTree>
    <p:extLst>
      <p:ext uri="{BB962C8B-B14F-4D97-AF65-F5344CB8AC3E}">
        <p14:creationId xmlns:p14="http://schemas.microsoft.com/office/powerpoint/2010/main" val="324307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2611695"/>
            <a:ext cx="7801847" cy="2563081"/>
          </a:xfrm>
        </p:spPr>
        <p:txBody>
          <a:bodyPr numCol="2">
            <a:noAutofit/>
          </a:bodyPr>
          <a:lstStyle/>
          <a:p>
            <a:pPr marL="0" indent="0">
              <a:buNone/>
            </a:pPr>
            <a:r>
              <a:rPr lang="fr-FR" sz="2000" dirty="0"/>
              <a:t> </a:t>
            </a:r>
            <a:r>
              <a:rPr lang="fr-FR" sz="2000" b="1" dirty="0"/>
              <a:t>Interne</a:t>
            </a:r>
          </a:p>
          <a:p>
            <a:pPr>
              <a:buFont typeface="Wingdings" charset="2"/>
              <a:buChar char="§"/>
            </a:pPr>
            <a:endParaRPr lang="fr-FR" sz="2000" dirty="0"/>
          </a:p>
          <a:p>
            <a:pPr lvl="1">
              <a:buFont typeface="Wingdings" charset="2"/>
              <a:buChar char="§"/>
            </a:pPr>
            <a:r>
              <a:rPr lang="fr-FR" sz="2000" dirty="0"/>
              <a:t>Priorisation et plan d’action</a:t>
            </a:r>
          </a:p>
          <a:p>
            <a:pPr lvl="1">
              <a:buFont typeface="Wingdings" charset="2"/>
              <a:buChar char="§"/>
            </a:pPr>
            <a:r>
              <a:rPr lang="fr-FR" sz="2000" dirty="0" err="1"/>
              <a:t>Reporting</a:t>
            </a:r>
            <a:r>
              <a:rPr lang="fr-FR" sz="2000" dirty="0"/>
              <a:t> au CA (tableau de bord social)</a:t>
            </a:r>
          </a:p>
          <a:p>
            <a:pPr lvl="1">
              <a:buFont typeface="Wingdings" charset="2"/>
              <a:buChar char="§"/>
            </a:pPr>
            <a:r>
              <a:rPr lang="fr-FR" sz="2000" dirty="0"/>
              <a:t>Comparer au benchmarks (base de données CERISE)</a:t>
            </a:r>
          </a:p>
          <a:p>
            <a:pPr lvl="1">
              <a:buFont typeface="Wingdings" charset="2"/>
              <a:buChar char="§"/>
            </a:pPr>
            <a:endParaRPr lang="fr-FR" sz="2000" dirty="0"/>
          </a:p>
          <a:p>
            <a:pPr marL="0" indent="0">
              <a:buNone/>
            </a:pPr>
            <a:r>
              <a:rPr lang="fr-FR" sz="2000" dirty="0"/>
              <a:t> </a:t>
            </a:r>
            <a:r>
              <a:rPr lang="fr-FR" sz="2000" b="1" dirty="0"/>
              <a:t>Externe</a:t>
            </a:r>
          </a:p>
          <a:p>
            <a:pPr>
              <a:buFont typeface="Wingdings" charset="2"/>
              <a:buChar char="§"/>
            </a:pPr>
            <a:endParaRPr lang="fr-FR" sz="2000" dirty="0"/>
          </a:p>
          <a:p>
            <a:pPr lvl="1">
              <a:buSzPct val="90000"/>
              <a:buFont typeface="Wingdings" charset="2"/>
              <a:buChar char="§"/>
            </a:pPr>
            <a:r>
              <a:rPr lang="fr-FR" sz="2000" dirty="0" err="1"/>
              <a:t>Reporting</a:t>
            </a:r>
            <a:r>
              <a:rPr lang="fr-FR" sz="2000" dirty="0"/>
              <a:t> au MIX (peut se faire directement par CERISE)</a:t>
            </a:r>
          </a:p>
          <a:p>
            <a:pPr lvl="1">
              <a:buSzPct val="90000"/>
              <a:buFont typeface="Wingdings" charset="2"/>
              <a:buChar char="§"/>
            </a:pPr>
            <a:r>
              <a:rPr lang="fr-FR" sz="2000" dirty="0" err="1"/>
              <a:t>Reporting</a:t>
            </a:r>
            <a:r>
              <a:rPr lang="fr-FR" sz="2000" dirty="0"/>
              <a:t> aux investisseurs : ALINUS</a:t>
            </a:r>
          </a:p>
          <a:p>
            <a:pPr lvl="1">
              <a:buSzPct val="90000"/>
              <a:buFont typeface="Wingdings" charset="2"/>
              <a:buChar char="§"/>
            </a:pPr>
            <a:r>
              <a:rPr lang="fr-FR" sz="2000" dirty="0"/>
              <a:t>Résumés/ communication</a:t>
            </a:r>
            <a:endParaRPr lang="en-US" sz="2000" dirty="0"/>
          </a:p>
          <a:p>
            <a:pPr>
              <a:buFont typeface="Wingdings" charset="2"/>
              <a:buChar char="§"/>
            </a:pPr>
            <a:endParaRPr lang="fr-FR" sz="1600" dirty="0"/>
          </a:p>
        </p:txBody>
      </p:sp>
      <p:sp>
        <p:nvSpPr>
          <p:cNvPr id="6" name="Titre 1"/>
          <p:cNvSpPr txBox="1">
            <a:spLocks/>
          </p:cNvSpPr>
          <p:nvPr/>
        </p:nvSpPr>
        <p:spPr>
          <a:xfrm>
            <a:off x="926199" y="887085"/>
            <a:ext cx="7543800" cy="796139"/>
          </a:xfrm>
          <a:prstGeom prst="rect">
            <a:avLst/>
          </a:prstGeom>
        </p:spPr>
        <p:txBody>
          <a:bodyPr vert="horz" lIns="68580" tIns="34290" rIns="68580" bIns="3429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defRPr/>
            </a:pPr>
            <a:r>
              <a:rPr lang="fr-FR" sz="3600" spc="-38" dirty="0">
                <a:solidFill>
                  <a:srgbClr val="666666"/>
                </a:solidFill>
                <a:latin typeface="Franklin Gothic Medium" panose="020B0603020102020204" pitchFamily="34" charset="0"/>
                <a:ea typeface="Malgun Gothic Semilight" charset="-127"/>
                <a:cs typeface="Malgun Gothic Semilight" charset="-127"/>
              </a:rPr>
              <a:t>Que faire avec vos résultats de l’audit ? </a:t>
            </a:r>
          </a:p>
        </p:txBody>
      </p:sp>
    </p:spTree>
    <p:extLst>
      <p:ext uri="{BB962C8B-B14F-4D97-AF65-F5344CB8AC3E}">
        <p14:creationId xmlns:p14="http://schemas.microsoft.com/office/powerpoint/2010/main" val="394425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08CBB-425F-4D3B-8E8B-B86006E721A9}"/>
              </a:ext>
            </a:extLst>
          </p:cNvPr>
          <p:cNvSpPr>
            <a:spLocks noGrp="1"/>
          </p:cNvSpPr>
          <p:nvPr>
            <p:ph type="title"/>
          </p:nvPr>
        </p:nvSpPr>
        <p:spPr/>
        <p:txBody>
          <a:bodyPr>
            <a:normAutofit/>
          </a:bodyPr>
          <a:lstStyle/>
          <a:p>
            <a:r>
              <a:rPr lang="fr-FR" sz="3200" dirty="0" err="1">
                <a:ea typeface="Malgun Gothic Semilight" charset="-127"/>
                <a:cs typeface="Malgun Gothic Semilight" charset="-127"/>
              </a:rPr>
              <a:t>Benchmarker</a:t>
            </a:r>
            <a:r>
              <a:rPr lang="fr-FR" sz="3200" dirty="0">
                <a:ea typeface="Malgun Gothic Semilight" charset="-127"/>
                <a:cs typeface="Malgun Gothic Semilight" charset="-127"/>
              </a:rPr>
              <a:t> votre organisation (exemple) </a:t>
            </a:r>
            <a:endParaRPr lang="es-419" sz="3200" dirty="0"/>
          </a:p>
        </p:txBody>
      </p:sp>
      <p:sp>
        <p:nvSpPr>
          <p:cNvPr id="3" name="Espace réservé du contenu 2">
            <a:extLst>
              <a:ext uri="{FF2B5EF4-FFF2-40B4-BE49-F238E27FC236}">
                <a16:creationId xmlns:a16="http://schemas.microsoft.com/office/drawing/2014/main" id="{D4882479-2569-4489-8D02-4706CF5D9266}"/>
              </a:ext>
            </a:extLst>
          </p:cNvPr>
          <p:cNvSpPr>
            <a:spLocks noGrp="1"/>
          </p:cNvSpPr>
          <p:nvPr>
            <p:ph idx="1"/>
          </p:nvPr>
        </p:nvSpPr>
        <p:spPr>
          <a:xfrm>
            <a:off x="1662545" y="4726131"/>
            <a:ext cx="5174672" cy="1634837"/>
          </a:xfrm>
        </p:spPr>
        <p:txBody>
          <a:bodyPr>
            <a:normAutofit fontScale="55000" lnSpcReduction="20000"/>
          </a:bodyPr>
          <a:lstStyle/>
          <a:p>
            <a:endParaRPr lang="es-419" dirty="0"/>
          </a:p>
          <a:p>
            <a:endParaRPr lang="es-419" dirty="0"/>
          </a:p>
          <a:p>
            <a:endParaRPr lang="es-419" dirty="0"/>
          </a:p>
          <a:p>
            <a:endParaRPr lang="es-419" sz="2900" dirty="0">
              <a:latin typeface="+mj-lt"/>
            </a:endParaRPr>
          </a:p>
          <a:p>
            <a:r>
              <a:rPr lang="es-419" sz="3600" spc="-38" dirty="0" err="1">
                <a:solidFill>
                  <a:srgbClr val="000000">
                    <a:lumMod val="75000"/>
                    <a:lumOff val="25000"/>
                  </a:srgbClr>
                </a:solidFill>
                <a:latin typeface="+mj-lt"/>
                <a:ea typeface="Malgun Gothic Semilight" charset="-127"/>
                <a:cs typeface="Malgun Gothic Semilight" charset="-127"/>
              </a:rPr>
              <a:t>Téléchargez</a:t>
            </a:r>
            <a:r>
              <a:rPr lang="es-419" sz="3600" spc="-38" dirty="0">
                <a:solidFill>
                  <a:srgbClr val="000000">
                    <a:lumMod val="75000"/>
                    <a:lumOff val="25000"/>
                  </a:srgbClr>
                </a:solidFill>
                <a:latin typeface="+mj-lt"/>
                <a:ea typeface="Malgun Gothic Semilight" charset="-127"/>
                <a:cs typeface="Malgun Gothic Semilight" charset="-127"/>
              </a:rPr>
              <a:t> la table </a:t>
            </a:r>
            <a:r>
              <a:rPr lang="es-419" sz="3600" spc="-38" dirty="0" err="1">
                <a:solidFill>
                  <a:srgbClr val="000000">
                    <a:lumMod val="75000"/>
                    <a:lumOff val="25000"/>
                  </a:srgbClr>
                </a:solidFill>
                <a:latin typeface="+mj-lt"/>
                <a:ea typeface="Malgun Gothic Semilight" charset="-127"/>
                <a:cs typeface="Malgun Gothic Semilight" charset="-127"/>
              </a:rPr>
              <a:t>benchmarks</a:t>
            </a:r>
            <a:endParaRPr lang="es-419" sz="2900" dirty="0">
              <a:latin typeface="+mj-lt"/>
            </a:endParaRPr>
          </a:p>
          <a:p>
            <a:r>
              <a:rPr lang="es-419" sz="2900" dirty="0">
                <a:latin typeface="+mj-lt"/>
              </a:rPr>
              <a:t>https://cerise-spm.org/spi4</a:t>
            </a:r>
          </a:p>
          <a:p>
            <a:endParaRPr lang="es-419" sz="2900" dirty="0">
              <a:latin typeface="+mj-lt"/>
            </a:endParaRPr>
          </a:p>
          <a:p>
            <a:endParaRPr lang="es-419" dirty="0"/>
          </a:p>
        </p:txBody>
      </p:sp>
      <p:graphicFrame>
        <p:nvGraphicFramePr>
          <p:cNvPr id="5" name="Tableau 4">
            <a:extLst>
              <a:ext uri="{FF2B5EF4-FFF2-40B4-BE49-F238E27FC236}">
                <a16:creationId xmlns:a16="http://schemas.microsoft.com/office/drawing/2014/main" id="{A32386DA-42D2-46C3-BB2C-EE577DDDBE38}"/>
              </a:ext>
            </a:extLst>
          </p:cNvPr>
          <p:cNvGraphicFramePr>
            <a:graphicFrameLocks noGrp="1"/>
          </p:cNvGraphicFramePr>
          <p:nvPr>
            <p:extLst/>
          </p:nvPr>
        </p:nvGraphicFramePr>
        <p:xfrm>
          <a:off x="96982" y="1981199"/>
          <a:ext cx="4638096" cy="3562350"/>
        </p:xfrm>
        <a:graphic>
          <a:graphicData uri="http://schemas.openxmlformats.org/drawingml/2006/table">
            <a:tbl>
              <a:tblPr/>
              <a:tblGrid>
                <a:gridCol w="1625100">
                  <a:extLst>
                    <a:ext uri="{9D8B030D-6E8A-4147-A177-3AD203B41FA5}">
                      <a16:colId xmlns:a16="http://schemas.microsoft.com/office/drawing/2014/main" val="2807002123"/>
                    </a:ext>
                  </a:extLst>
                </a:gridCol>
                <a:gridCol w="961434">
                  <a:extLst>
                    <a:ext uri="{9D8B030D-6E8A-4147-A177-3AD203B41FA5}">
                      <a16:colId xmlns:a16="http://schemas.microsoft.com/office/drawing/2014/main" val="3014850047"/>
                    </a:ext>
                  </a:extLst>
                </a:gridCol>
                <a:gridCol w="1052277">
                  <a:extLst>
                    <a:ext uri="{9D8B030D-6E8A-4147-A177-3AD203B41FA5}">
                      <a16:colId xmlns:a16="http://schemas.microsoft.com/office/drawing/2014/main" val="2851592393"/>
                    </a:ext>
                  </a:extLst>
                </a:gridCol>
                <a:gridCol w="999285">
                  <a:extLst>
                    <a:ext uri="{9D8B030D-6E8A-4147-A177-3AD203B41FA5}">
                      <a16:colId xmlns:a16="http://schemas.microsoft.com/office/drawing/2014/main" val="1063123554"/>
                    </a:ext>
                  </a:extLst>
                </a:gridCol>
              </a:tblGrid>
              <a:tr h="419100">
                <a:tc gridSpan="4">
                  <a:txBody>
                    <a:bodyPr/>
                    <a:lstStyle/>
                    <a:p>
                      <a:pPr algn="ctr" fontAlgn="ctr"/>
                      <a:r>
                        <a:rPr lang="fr-FR" sz="1400" b="1" i="0" u="none" strike="noStrike" dirty="0">
                          <a:solidFill>
                            <a:srgbClr val="FFFFFF"/>
                          </a:solidFill>
                          <a:effectLst/>
                          <a:latin typeface="Calibri" panose="020F0502020204030204" pitchFamily="34" charset="0"/>
                        </a:rPr>
                        <a:t>Score moyen par dimension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98231"/>
                    </a:solidFill>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861520945"/>
                  </a:ext>
                </a:extLst>
              </a:tr>
              <a:tr h="771525">
                <a:tc>
                  <a:txBody>
                    <a:bodyPr/>
                    <a:lstStyle/>
                    <a:p>
                      <a:pPr algn="l" fontAlgn="ctr"/>
                      <a:r>
                        <a:rPr lang="fr-FR" sz="1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1100" b="1" i="0" u="none" strike="noStrike" dirty="0">
                          <a:solidFill>
                            <a:srgbClr val="000000"/>
                          </a:solidFill>
                          <a:effectLst/>
                          <a:latin typeface="Calibri" panose="020F0502020204030204" pitchFamily="34" charset="0"/>
                        </a:rPr>
                        <a:t>Moyenne de XX</a:t>
                      </a:r>
                    </a:p>
                  </a:txBody>
                  <a:tcPr marL="9525" marR="9525" marT="9525" marB="0" anchor="ctr">
                    <a:lnL>
                      <a:noFill/>
                    </a:lnL>
                    <a:lnR>
                      <a:noFill/>
                    </a:lnR>
                    <a:lnT>
                      <a:noFill/>
                    </a:lnT>
                    <a:lnB>
                      <a:noFill/>
                    </a:lnB>
                  </a:tcPr>
                </a:tc>
                <a:tc>
                  <a:txBody>
                    <a:bodyPr/>
                    <a:lstStyle/>
                    <a:p>
                      <a:pPr algn="ctr" fontAlgn="ctr"/>
                      <a:r>
                        <a:rPr lang="fr-FR" sz="1100" b="1" i="0" u="none" strike="noStrike" dirty="0">
                          <a:solidFill>
                            <a:srgbClr val="000000"/>
                          </a:solidFill>
                          <a:effectLst/>
                          <a:latin typeface="Calibri" panose="020F0502020204030204" pitchFamily="34" charset="0"/>
                        </a:rPr>
                        <a:t>Moyenne du Nicaragua</a:t>
                      </a:r>
                    </a:p>
                  </a:txBody>
                  <a:tcPr marL="9525" marR="9525" marT="9525" marB="0" anchor="ctr">
                    <a:lnL>
                      <a:noFill/>
                    </a:lnL>
                    <a:lnR>
                      <a:noFill/>
                    </a:lnR>
                    <a:lnT>
                      <a:noFill/>
                    </a:lnT>
                    <a:lnB>
                      <a:noFill/>
                    </a:lnB>
                  </a:tcPr>
                </a:tc>
                <a:tc>
                  <a:txBody>
                    <a:bodyPr/>
                    <a:lstStyle/>
                    <a:p>
                      <a:pPr algn="ctr" fontAlgn="ctr"/>
                      <a:r>
                        <a:rPr lang="fr-FR" sz="1100" b="1" i="0" u="none" strike="noStrike" dirty="0">
                          <a:solidFill>
                            <a:srgbClr val="000000"/>
                          </a:solidFill>
                          <a:effectLst/>
                          <a:latin typeface="Calibri" panose="020F0502020204030204" pitchFamily="34" charset="0"/>
                        </a:rPr>
                        <a:t>Moyenne de la région Amérique Latine</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1075921"/>
                  </a:ext>
                </a:extLst>
              </a:tr>
              <a:tr h="190500">
                <a:tc>
                  <a:txBody>
                    <a:bodyPr/>
                    <a:lstStyle/>
                    <a:p>
                      <a:pPr algn="just" fontAlgn="ctr"/>
                      <a:r>
                        <a:rPr lang="fr-FR" sz="1000" b="0" i="0" u="none" strike="noStrike">
                          <a:solidFill>
                            <a:srgbClr val="000000"/>
                          </a:solidFill>
                          <a:effectLst/>
                          <a:latin typeface="Calibri" panose="020F0502020204030204" pitchFamily="34" charset="0"/>
                        </a:rPr>
                        <a:t>Number of audits</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7F7F7F"/>
                      </a:solidFill>
                      <a:prstDash val="dot"/>
                      <a:round/>
                      <a:headEnd type="none" w="med" len="med"/>
                      <a:tailEnd type="none" w="med" len="med"/>
                    </a:lnB>
                    <a:solidFill>
                      <a:srgbClr val="F2F2F2"/>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w="6350" cap="flat" cmpd="sng" algn="ctr">
                      <a:solidFill>
                        <a:srgbClr val="7F7F7F"/>
                      </a:solidFill>
                      <a:prstDash val="dot"/>
                      <a:round/>
                      <a:headEnd type="none" w="med" len="med"/>
                      <a:tailEnd type="none" w="med" len="med"/>
                    </a:lnB>
                    <a:solidFill>
                      <a:srgbClr val="F2F2F2"/>
                    </a:solidFill>
                  </a:tcPr>
                </a:tc>
                <a:tc>
                  <a:txBody>
                    <a:bodyPr/>
                    <a:lstStyle/>
                    <a:p>
                      <a:pPr algn="ctr" fontAlgn="b"/>
                      <a:r>
                        <a:rPr lang="fr-FR" sz="10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w="6350" cap="flat" cmpd="sng" algn="ctr">
                      <a:solidFill>
                        <a:srgbClr val="6F6F6F"/>
                      </a:solidFill>
                      <a:prstDash val="dot"/>
                      <a:round/>
                      <a:headEnd type="none" w="med" len="med"/>
                      <a:tailEnd type="none" w="med" len="med"/>
                    </a:lnB>
                    <a:solidFill>
                      <a:srgbClr val="F2F2F2"/>
                    </a:solidFill>
                  </a:tcPr>
                </a:tc>
                <a:tc>
                  <a:txBody>
                    <a:bodyPr/>
                    <a:lstStyle/>
                    <a:p>
                      <a:pPr algn="ctr" fontAlgn="b"/>
                      <a:r>
                        <a:rPr lang="fr-FR" sz="1000" b="0" i="0" u="none" strike="noStrike">
                          <a:solidFill>
                            <a:srgbClr val="000000"/>
                          </a:solidFill>
                          <a:effectLst/>
                          <a:latin typeface="Calibri" panose="020F0502020204030204" pitchFamily="34" charset="0"/>
                        </a:rPr>
                        <a:t>98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6F6F6F"/>
                      </a:solidFill>
                      <a:prstDash val="dot"/>
                      <a:round/>
                      <a:headEnd type="none" w="med" len="med"/>
                      <a:tailEnd type="none" w="med" len="med"/>
                    </a:lnB>
                    <a:solidFill>
                      <a:srgbClr val="F2F2F2"/>
                    </a:solidFill>
                  </a:tcPr>
                </a:tc>
                <a:extLst>
                  <a:ext uri="{0D108BD9-81ED-4DB2-BD59-A6C34878D82A}">
                    <a16:rowId xmlns:a16="http://schemas.microsoft.com/office/drawing/2014/main" val="728038121"/>
                  </a:ext>
                </a:extLst>
              </a:tr>
              <a:tr h="323850">
                <a:tc>
                  <a:txBody>
                    <a:bodyPr/>
                    <a:lstStyle/>
                    <a:p>
                      <a:pPr algn="l" fontAlgn="t"/>
                      <a:r>
                        <a:rPr lang="en-US" sz="1000" b="1" i="0" u="none" strike="noStrike">
                          <a:solidFill>
                            <a:srgbClr val="000000"/>
                          </a:solidFill>
                          <a:effectLst/>
                          <a:latin typeface="Calibri" panose="020F0502020204030204" pitchFamily="34" charset="0"/>
                        </a:rPr>
                        <a:t>DIM 1- DEFINE AND MONITOR SOCIAL GOALS</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7F7F7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62%</a:t>
                      </a:r>
                    </a:p>
                  </a:txBody>
                  <a:tcPr marL="9525" marR="9525" marT="9525" marB="0" anchor="ctr">
                    <a:lnL>
                      <a:noFill/>
                    </a:lnL>
                    <a:lnR>
                      <a:noFill/>
                    </a:lnR>
                    <a:lnT w="6350" cap="flat" cmpd="sng" algn="ctr">
                      <a:solidFill>
                        <a:srgbClr val="7F7F7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66%</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64%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extLst>
                  <a:ext uri="{0D108BD9-81ED-4DB2-BD59-A6C34878D82A}">
                    <a16:rowId xmlns:a16="http://schemas.microsoft.com/office/drawing/2014/main" val="2399183450"/>
                  </a:ext>
                </a:extLst>
              </a:tr>
              <a:tr h="333375">
                <a:tc>
                  <a:txBody>
                    <a:bodyPr/>
                    <a:lstStyle/>
                    <a:p>
                      <a:pPr algn="l" fontAlgn="ctr"/>
                      <a:r>
                        <a:rPr lang="en-US" sz="1000" b="1" i="0" u="none" strike="noStrike">
                          <a:solidFill>
                            <a:srgbClr val="000000"/>
                          </a:solidFill>
                          <a:effectLst/>
                          <a:latin typeface="Calibri" panose="020F0502020204030204" pitchFamily="34" charset="0"/>
                        </a:rPr>
                        <a:t>DIM 2- COMMITMENT TO SOCIAL GOALS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53%</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54%</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57%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extLst>
                  <a:ext uri="{0D108BD9-81ED-4DB2-BD59-A6C34878D82A}">
                    <a16:rowId xmlns:a16="http://schemas.microsoft.com/office/drawing/2014/main" val="4162185689"/>
                  </a:ext>
                </a:extLst>
              </a:tr>
              <a:tr h="323850">
                <a:tc>
                  <a:txBody>
                    <a:bodyPr/>
                    <a:lstStyle/>
                    <a:p>
                      <a:pPr algn="l" fontAlgn="ctr"/>
                      <a:r>
                        <a:rPr lang="en-US" sz="1000" b="1" i="0" u="none" strike="noStrike">
                          <a:solidFill>
                            <a:srgbClr val="000000"/>
                          </a:solidFill>
                          <a:effectLst/>
                          <a:latin typeface="Calibri" panose="020F0502020204030204" pitchFamily="34" charset="0"/>
                        </a:rPr>
                        <a:t>DIM 3- DESIGN PRODUCTS THAT MEET CLIENT'S NEEDS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65%</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66%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extLst>
                  <a:ext uri="{0D108BD9-81ED-4DB2-BD59-A6C34878D82A}">
                    <a16:rowId xmlns:a16="http://schemas.microsoft.com/office/drawing/2014/main" val="1400525382"/>
                  </a:ext>
                </a:extLst>
              </a:tr>
              <a:tr h="200025">
                <a:tc>
                  <a:txBody>
                    <a:bodyPr/>
                    <a:lstStyle/>
                    <a:p>
                      <a:pPr algn="l" fontAlgn="ctr"/>
                      <a:r>
                        <a:rPr lang="en-US" sz="1000" b="1" i="0" u="none" strike="noStrike">
                          <a:solidFill>
                            <a:srgbClr val="000000"/>
                          </a:solidFill>
                          <a:effectLst/>
                          <a:latin typeface="Calibri" panose="020F0502020204030204" pitchFamily="34" charset="0"/>
                        </a:rPr>
                        <a:t>DIM 4 - TREAT CLIENTS RESPONSIBLY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82%</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83%</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76%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extLst>
                  <a:ext uri="{0D108BD9-81ED-4DB2-BD59-A6C34878D82A}">
                    <a16:rowId xmlns:a16="http://schemas.microsoft.com/office/drawing/2014/main" val="3754661131"/>
                  </a:ext>
                </a:extLst>
              </a:tr>
              <a:tr h="323850">
                <a:tc>
                  <a:txBody>
                    <a:bodyPr/>
                    <a:lstStyle/>
                    <a:p>
                      <a:pPr algn="l" fontAlgn="ctr"/>
                      <a:r>
                        <a:rPr lang="en-US" sz="1000" b="1" i="0" u="none" strike="noStrike">
                          <a:solidFill>
                            <a:srgbClr val="000000"/>
                          </a:solidFill>
                          <a:effectLst/>
                          <a:latin typeface="Calibri" panose="020F0502020204030204" pitchFamily="34" charset="0"/>
                        </a:rPr>
                        <a:t>DIM 5 - TREAT EMPLOYEES RESPONSIBLY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46%</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71%</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71%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extLst>
                  <a:ext uri="{0D108BD9-81ED-4DB2-BD59-A6C34878D82A}">
                    <a16:rowId xmlns:a16="http://schemas.microsoft.com/office/drawing/2014/main" val="1584051632"/>
                  </a:ext>
                </a:extLst>
              </a:tr>
              <a:tr h="323850">
                <a:tc>
                  <a:txBody>
                    <a:bodyPr/>
                    <a:lstStyle/>
                    <a:p>
                      <a:pPr algn="l" fontAlgn="ctr"/>
                      <a:r>
                        <a:rPr lang="fr-FR" sz="1000" b="1" i="0" u="none" strike="noStrike">
                          <a:solidFill>
                            <a:srgbClr val="000000"/>
                          </a:solidFill>
                          <a:effectLst/>
                          <a:latin typeface="Calibri" panose="020F0502020204030204" pitchFamily="34" charset="0"/>
                        </a:rPr>
                        <a:t>DIM 6 - BALANCE FINANCIAL AND SOCIAL PERFORMANCE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76%</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79%</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tc>
                  <a:txBody>
                    <a:bodyPr/>
                    <a:lstStyle/>
                    <a:p>
                      <a:pPr algn="ctr" fontAlgn="ctr"/>
                      <a:r>
                        <a:rPr lang="fr-FR" sz="1000" b="0" i="0" u="none" strike="noStrike">
                          <a:solidFill>
                            <a:srgbClr val="262626"/>
                          </a:solidFill>
                          <a:effectLst/>
                          <a:latin typeface="Calibri" panose="020F0502020204030204" pitchFamily="34" charset="0"/>
                        </a:rPr>
                        <a:t>78%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6F6F6F"/>
                      </a:solidFill>
                      <a:prstDash val="dot"/>
                      <a:round/>
                      <a:headEnd type="none" w="med" len="med"/>
                      <a:tailEnd type="none" w="med" len="med"/>
                    </a:lnT>
                    <a:lnB w="6350" cap="flat" cmpd="sng" algn="ctr">
                      <a:solidFill>
                        <a:srgbClr val="6F6F6F"/>
                      </a:solidFill>
                      <a:prstDash val="dot"/>
                      <a:round/>
                      <a:headEnd type="none" w="med" len="med"/>
                      <a:tailEnd type="none" w="med" len="med"/>
                    </a:lnB>
                  </a:tcPr>
                </a:tc>
                <a:extLst>
                  <a:ext uri="{0D108BD9-81ED-4DB2-BD59-A6C34878D82A}">
                    <a16:rowId xmlns:a16="http://schemas.microsoft.com/office/drawing/2014/main" val="344950040"/>
                  </a:ext>
                </a:extLst>
              </a:tr>
              <a:tr h="238125">
                <a:tc>
                  <a:txBody>
                    <a:bodyPr/>
                    <a:lstStyle/>
                    <a:p>
                      <a:pPr algn="l" fontAlgn="ctr"/>
                      <a:r>
                        <a:rPr lang="fr-FR" sz="10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6F6F6F"/>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262626"/>
                          </a:solidFill>
                          <a:effectLst/>
                          <a:latin typeface="Calibri" panose="020F0502020204030204" pitchFamily="34" charset="0"/>
                        </a:rPr>
                        <a:t>59%</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262626"/>
                          </a:solidFill>
                          <a:effectLst/>
                          <a:latin typeface="Calibri" panose="020F0502020204030204" pitchFamily="34" charset="0"/>
                        </a:rPr>
                        <a:t>70%</a:t>
                      </a:r>
                    </a:p>
                  </a:txBody>
                  <a:tcPr marL="9525" marR="9525" marT="9525" marB="0" anchor="ctr">
                    <a:lnL>
                      <a:noFill/>
                    </a:lnL>
                    <a:lnR>
                      <a:noFill/>
                    </a:lnR>
                    <a:lnT w="6350" cap="flat" cmpd="sng" algn="ctr">
                      <a:solidFill>
                        <a:srgbClr val="6F6F6F"/>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262626"/>
                          </a:solidFill>
                          <a:effectLst/>
                          <a:latin typeface="Calibri" panose="020F0502020204030204" pitchFamily="34" charset="0"/>
                        </a:rPr>
                        <a:t>69%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6F6F6F"/>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338446"/>
                  </a:ext>
                </a:extLst>
              </a:tr>
            </a:tbl>
          </a:graphicData>
        </a:graphic>
      </p:graphicFrame>
      <p:pic>
        <p:nvPicPr>
          <p:cNvPr id="7" name="Image 6">
            <a:extLst>
              <a:ext uri="{FF2B5EF4-FFF2-40B4-BE49-F238E27FC236}">
                <a16:creationId xmlns:a16="http://schemas.microsoft.com/office/drawing/2014/main" id="{927B9C18-308D-46FD-84BE-51F406D73F34}"/>
              </a:ext>
            </a:extLst>
          </p:cNvPr>
          <p:cNvPicPr>
            <a:picLocks noChangeAspect="1"/>
          </p:cNvPicPr>
          <p:nvPr/>
        </p:nvPicPr>
        <p:blipFill>
          <a:blip r:embed="rId2"/>
          <a:stretch>
            <a:fillRect/>
          </a:stretch>
        </p:blipFill>
        <p:spPr>
          <a:xfrm>
            <a:off x="4862944" y="1853911"/>
            <a:ext cx="4524375" cy="4286250"/>
          </a:xfrm>
          <a:prstGeom prst="rect">
            <a:avLst/>
          </a:prstGeom>
        </p:spPr>
      </p:pic>
    </p:spTree>
    <p:extLst>
      <p:ext uri="{BB962C8B-B14F-4D97-AF65-F5344CB8AC3E}">
        <p14:creationId xmlns:p14="http://schemas.microsoft.com/office/powerpoint/2010/main" val="2742329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E7DB7-ACDC-49C9-97C2-1EA9CDB2A7B7}"/>
              </a:ext>
            </a:extLst>
          </p:cNvPr>
          <p:cNvSpPr>
            <a:spLocks noGrp="1"/>
          </p:cNvSpPr>
          <p:nvPr>
            <p:ph type="title"/>
          </p:nvPr>
        </p:nvSpPr>
        <p:spPr/>
        <p:txBody>
          <a:bodyPr/>
          <a:lstStyle/>
          <a:p>
            <a:r>
              <a:rPr lang="fr-FR" dirty="0"/>
              <a:t>Objectifs de l’audit SPI4 et expectatives </a:t>
            </a:r>
          </a:p>
        </p:txBody>
      </p:sp>
      <p:sp>
        <p:nvSpPr>
          <p:cNvPr id="3" name="Espace réservé du contenu 2">
            <a:extLst>
              <a:ext uri="{FF2B5EF4-FFF2-40B4-BE49-F238E27FC236}">
                <a16:creationId xmlns:a16="http://schemas.microsoft.com/office/drawing/2014/main" id="{B850BE15-B252-406E-AEF7-2D856CB2DC84}"/>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269789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E7DB7-ACDC-49C9-97C2-1EA9CDB2A7B7}"/>
              </a:ext>
            </a:extLst>
          </p:cNvPr>
          <p:cNvSpPr>
            <a:spLocks noGrp="1"/>
          </p:cNvSpPr>
          <p:nvPr>
            <p:ph type="title"/>
          </p:nvPr>
        </p:nvSpPr>
        <p:spPr/>
        <p:txBody>
          <a:bodyPr/>
          <a:lstStyle/>
          <a:p>
            <a:r>
              <a:rPr lang="fr-FR" dirty="0"/>
              <a:t>Agenda de l’audit </a:t>
            </a:r>
          </a:p>
        </p:txBody>
      </p:sp>
      <p:sp>
        <p:nvSpPr>
          <p:cNvPr id="3" name="Espace réservé du contenu 2">
            <a:extLst>
              <a:ext uri="{FF2B5EF4-FFF2-40B4-BE49-F238E27FC236}">
                <a16:creationId xmlns:a16="http://schemas.microsoft.com/office/drawing/2014/main" id="{B850BE15-B252-406E-AEF7-2D856CB2DC84}"/>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4113295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E7DB7-ACDC-49C9-97C2-1EA9CDB2A7B7}"/>
              </a:ext>
            </a:extLst>
          </p:cNvPr>
          <p:cNvSpPr>
            <a:spLocks noGrp="1"/>
          </p:cNvSpPr>
          <p:nvPr>
            <p:ph type="title"/>
          </p:nvPr>
        </p:nvSpPr>
        <p:spPr/>
        <p:txBody>
          <a:bodyPr/>
          <a:lstStyle/>
          <a:p>
            <a:r>
              <a:rPr lang="fr-FR" dirty="0"/>
              <a:t>Echanger sur vos attentes (IMF – partenaire/auditeur)</a:t>
            </a:r>
          </a:p>
        </p:txBody>
      </p:sp>
      <p:sp>
        <p:nvSpPr>
          <p:cNvPr id="3" name="Espace réservé du contenu 2">
            <a:extLst>
              <a:ext uri="{FF2B5EF4-FFF2-40B4-BE49-F238E27FC236}">
                <a16:creationId xmlns:a16="http://schemas.microsoft.com/office/drawing/2014/main" id="{B850BE15-B252-406E-AEF7-2D856CB2DC84}"/>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889296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6FE297-5B6E-4A7F-9E75-35E34CB625D5}"/>
              </a:ext>
            </a:extLst>
          </p:cNvPr>
          <p:cNvSpPr>
            <a:spLocks noGrp="1"/>
          </p:cNvSpPr>
          <p:nvPr>
            <p:ph idx="4294967295"/>
          </p:nvPr>
        </p:nvSpPr>
        <p:spPr>
          <a:xfrm>
            <a:off x="800100" y="2185988"/>
            <a:ext cx="7543800" cy="4022725"/>
          </a:xfrm>
        </p:spPr>
        <p:txBody>
          <a:bodyPr>
            <a:normAutofit/>
          </a:bodyPr>
          <a:lstStyle/>
          <a:p>
            <a:pPr algn="ctr"/>
            <a:r>
              <a:rPr lang="fr-FR" sz="3600" dirty="0">
                <a:latin typeface="+mj-lt"/>
              </a:rPr>
              <a:t>Merci pour votre attention</a:t>
            </a:r>
            <a:br>
              <a:rPr lang="fr-FR" sz="3600" dirty="0">
                <a:latin typeface="+mj-lt"/>
              </a:rPr>
            </a:br>
            <a:br>
              <a:rPr lang="fr-FR" sz="3600" dirty="0">
                <a:latin typeface="+mj-lt"/>
              </a:rPr>
            </a:br>
            <a:r>
              <a:rPr lang="fr-FR" sz="3600" dirty="0">
                <a:latin typeface="+mj-lt"/>
              </a:rPr>
              <a:t>Nom</a:t>
            </a:r>
            <a:br>
              <a:rPr lang="fr-FR" sz="3600" dirty="0">
                <a:latin typeface="+mj-lt"/>
              </a:rPr>
            </a:br>
            <a:r>
              <a:rPr lang="fr-FR" sz="3600" dirty="0">
                <a:latin typeface="+mj-lt"/>
              </a:rPr>
              <a:t>email</a:t>
            </a:r>
          </a:p>
        </p:txBody>
      </p:sp>
      <p:pic>
        <p:nvPicPr>
          <p:cNvPr id="5" name="Image 4">
            <a:extLst>
              <a:ext uri="{FF2B5EF4-FFF2-40B4-BE49-F238E27FC236}">
                <a16:creationId xmlns:a16="http://schemas.microsoft.com/office/drawing/2014/main" id="{DA1EFD06-FDA1-4A6B-ABCB-33AF4D0F3EA6}"/>
              </a:ext>
            </a:extLst>
          </p:cNvPr>
          <p:cNvPicPr>
            <a:picLocks noChangeAspect="1"/>
          </p:cNvPicPr>
          <p:nvPr/>
        </p:nvPicPr>
        <p:blipFill>
          <a:blip r:embed="rId3"/>
          <a:stretch>
            <a:fillRect/>
          </a:stretch>
        </p:blipFill>
        <p:spPr>
          <a:xfrm>
            <a:off x="183294" y="5469694"/>
            <a:ext cx="1811111" cy="737616"/>
          </a:xfrm>
          <a:prstGeom prst="rect">
            <a:avLst/>
          </a:prstGeom>
        </p:spPr>
      </p:pic>
      <p:sp>
        <p:nvSpPr>
          <p:cNvPr id="7" name="ZoneTexte 6">
            <a:extLst>
              <a:ext uri="{FF2B5EF4-FFF2-40B4-BE49-F238E27FC236}">
                <a16:creationId xmlns:a16="http://schemas.microsoft.com/office/drawing/2014/main" id="{505252BC-1AAD-465C-9137-6B1587F889CF}"/>
              </a:ext>
            </a:extLst>
          </p:cNvPr>
          <p:cNvSpPr txBox="1"/>
          <p:nvPr/>
        </p:nvSpPr>
        <p:spPr>
          <a:xfrm>
            <a:off x="3537679" y="5696262"/>
            <a:ext cx="2473377" cy="369332"/>
          </a:xfrm>
          <a:prstGeom prst="rect">
            <a:avLst/>
          </a:prstGeom>
          <a:noFill/>
        </p:spPr>
        <p:txBody>
          <a:bodyPr wrap="square" rtlCol="0">
            <a:spAutoFit/>
          </a:bodyPr>
          <a:lstStyle/>
          <a:p>
            <a:r>
              <a:rPr lang="fr-FR" dirty="0"/>
              <a:t>LOGO PARTENAIRE</a:t>
            </a:r>
          </a:p>
        </p:txBody>
      </p:sp>
      <p:pic>
        <p:nvPicPr>
          <p:cNvPr id="4" name="Picture 3">
            <a:extLst>
              <a:ext uri="{FF2B5EF4-FFF2-40B4-BE49-F238E27FC236}">
                <a16:creationId xmlns:a16="http://schemas.microsoft.com/office/drawing/2014/main" id="{3E8A6686-5385-E54F-B98E-10EC031242AA}"/>
              </a:ext>
            </a:extLst>
          </p:cNvPr>
          <p:cNvPicPr>
            <a:picLocks noChangeAspect="1"/>
          </p:cNvPicPr>
          <p:nvPr/>
        </p:nvPicPr>
        <p:blipFill>
          <a:blip r:embed="rId4"/>
          <a:stretch>
            <a:fillRect/>
          </a:stretch>
        </p:blipFill>
        <p:spPr>
          <a:xfrm>
            <a:off x="7034587" y="5469694"/>
            <a:ext cx="2016945" cy="791838"/>
          </a:xfrm>
          <a:prstGeom prst="rect">
            <a:avLst/>
          </a:prstGeom>
        </p:spPr>
      </p:pic>
    </p:spTree>
    <p:extLst>
      <p:ext uri="{BB962C8B-B14F-4D97-AF65-F5344CB8AC3E}">
        <p14:creationId xmlns:p14="http://schemas.microsoft.com/office/powerpoint/2010/main" val="247864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5F7580-5E8F-4483-9E29-327D12F5B71C}"/>
              </a:ext>
            </a:extLst>
          </p:cNvPr>
          <p:cNvSpPr>
            <a:spLocks noGrp="1"/>
          </p:cNvSpPr>
          <p:nvPr>
            <p:ph type="title"/>
          </p:nvPr>
        </p:nvSpPr>
        <p:spPr/>
        <p:txBody>
          <a:bodyPr/>
          <a:lstStyle/>
          <a:p>
            <a:r>
              <a:rPr lang="fr-FR" dirty="0"/>
              <a:t>Présentation de CERISE</a:t>
            </a:r>
          </a:p>
        </p:txBody>
      </p:sp>
      <p:sp>
        <p:nvSpPr>
          <p:cNvPr id="2" name="Rectangle 1">
            <a:extLst>
              <a:ext uri="{FF2B5EF4-FFF2-40B4-BE49-F238E27FC236}">
                <a16:creationId xmlns:a16="http://schemas.microsoft.com/office/drawing/2014/main" id="{557CEC04-19AB-4347-81BD-B4F4B5DDBB73}"/>
              </a:ext>
            </a:extLst>
          </p:cNvPr>
          <p:cNvSpPr/>
          <p:nvPr/>
        </p:nvSpPr>
        <p:spPr>
          <a:xfrm>
            <a:off x="822960" y="1387366"/>
            <a:ext cx="7543800" cy="4573560"/>
          </a:xfrm>
          <a:prstGeom prst="rect">
            <a:avLst/>
          </a:prstGeom>
        </p:spPr>
        <p:txBody>
          <a:bodyPr wrap="square">
            <a:spAutoFit/>
          </a:bodyPr>
          <a:lstStyle/>
          <a:p>
            <a:pPr marL="360592" indent="-367937">
              <a:lnSpc>
                <a:spcPct val="80000"/>
              </a:lnSpc>
              <a:spcBef>
                <a:spcPts val="1809"/>
              </a:spcBef>
              <a:buClr>
                <a:srgbClr val="000000"/>
              </a:buClr>
              <a:buFont typeface="Arial"/>
              <a:buChar char="■"/>
            </a:pPr>
            <a:endParaRPr lang="en-US" sz="2400" dirty="0">
              <a:latin typeface="+mj-lt"/>
              <a:cs typeface="Helvetica Neue"/>
            </a:endParaRPr>
          </a:p>
          <a:p>
            <a:pPr marL="360592" indent="-367937">
              <a:lnSpc>
                <a:spcPct val="80000"/>
              </a:lnSpc>
              <a:spcBef>
                <a:spcPts val="1809"/>
              </a:spcBef>
              <a:buClr>
                <a:schemeClr val="tx2">
                  <a:lumMod val="60000"/>
                  <a:lumOff val="40000"/>
                </a:schemeClr>
              </a:buClr>
              <a:buSzPct val="70000"/>
              <a:buFont typeface="Arial"/>
              <a:buChar char="■"/>
            </a:pPr>
            <a:r>
              <a:rPr lang="fr-FR" sz="2400" dirty="0">
                <a:solidFill>
                  <a:schemeClr val="accent2"/>
                </a:solidFill>
                <a:latin typeface="+mj-lt"/>
                <a:cs typeface="Helvetica Neue"/>
              </a:rPr>
              <a:t>Association</a:t>
            </a:r>
            <a:r>
              <a:rPr lang="fr-FR" sz="2400" dirty="0">
                <a:latin typeface="+mj-lt"/>
                <a:cs typeface="Helvetica Neue"/>
              </a:rPr>
              <a:t> </a:t>
            </a:r>
            <a:r>
              <a:rPr lang="fr-FR" sz="2400" dirty="0">
                <a:solidFill>
                  <a:srgbClr val="434343"/>
                </a:solidFill>
                <a:latin typeface="+mj-lt"/>
                <a:cs typeface="Helvetica Neue"/>
              </a:rPr>
              <a:t>œuvrant au partage des savoirs et pratiques pour une finance éthique</a:t>
            </a:r>
          </a:p>
          <a:p>
            <a:pPr marL="360592" indent="-367937">
              <a:lnSpc>
                <a:spcPct val="80000"/>
              </a:lnSpc>
              <a:spcBef>
                <a:spcPts val="1809"/>
              </a:spcBef>
              <a:buClr>
                <a:schemeClr val="tx2">
                  <a:lumMod val="60000"/>
                  <a:lumOff val="40000"/>
                </a:schemeClr>
              </a:buClr>
              <a:buSzPct val="70000"/>
              <a:buFont typeface="Arial"/>
              <a:buChar char="■"/>
            </a:pPr>
            <a:r>
              <a:rPr lang="fr-FR" sz="2400" dirty="0">
                <a:solidFill>
                  <a:schemeClr val="accent2"/>
                </a:solidFill>
                <a:latin typeface="+mj-lt"/>
                <a:cs typeface="Helvetica Neue"/>
              </a:rPr>
              <a:t>Membres fondateurs </a:t>
            </a:r>
            <a:r>
              <a:rPr lang="fr-FR" sz="2400" dirty="0">
                <a:solidFill>
                  <a:srgbClr val="434343"/>
                </a:solidFill>
                <a:latin typeface="+mj-lt"/>
                <a:cs typeface="Helvetica Neue"/>
              </a:rPr>
              <a:t>: cinq organisations françaises spécialisées en microfinance </a:t>
            </a:r>
          </a:p>
          <a:p>
            <a:pPr marL="360592" indent="-367937">
              <a:lnSpc>
                <a:spcPct val="80000"/>
              </a:lnSpc>
              <a:spcBef>
                <a:spcPts val="1809"/>
              </a:spcBef>
              <a:buClr>
                <a:schemeClr val="tx2">
                  <a:lumMod val="60000"/>
                  <a:lumOff val="40000"/>
                </a:schemeClr>
              </a:buClr>
              <a:buSzPct val="70000"/>
              <a:buFont typeface="Arial"/>
              <a:buChar char="■"/>
            </a:pPr>
            <a:r>
              <a:rPr lang="fr-FR" sz="2400" dirty="0">
                <a:solidFill>
                  <a:schemeClr val="accent2"/>
                </a:solidFill>
                <a:latin typeface="+mj-lt"/>
                <a:cs typeface="Helvetica Neue"/>
              </a:rPr>
              <a:t>Partenaires :  </a:t>
            </a:r>
            <a:r>
              <a:rPr lang="fr-FR" sz="2400" dirty="0">
                <a:solidFill>
                  <a:srgbClr val="434343"/>
                </a:solidFill>
                <a:latin typeface="+mj-lt"/>
                <a:cs typeface="Helvetica Neue"/>
              </a:rPr>
              <a:t>IMF, réseaux, bailleurs, chercheurs et investisseurs, en Afrique, Amérique Latine, Europe et Asie</a:t>
            </a:r>
          </a:p>
          <a:p>
            <a:pPr marL="360592" indent="-367937">
              <a:lnSpc>
                <a:spcPct val="80000"/>
              </a:lnSpc>
              <a:spcBef>
                <a:spcPts val="1809"/>
              </a:spcBef>
              <a:buClr>
                <a:schemeClr val="tx2">
                  <a:lumMod val="60000"/>
                  <a:lumOff val="40000"/>
                </a:schemeClr>
              </a:buClr>
              <a:buSzPct val="70000"/>
              <a:buFont typeface="Arial"/>
              <a:buChar char="■"/>
            </a:pPr>
            <a:r>
              <a:rPr lang="fr-FR" sz="2400" dirty="0">
                <a:solidFill>
                  <a:schemeClr val="accent2"/>
                </a:solidFill>
                <a:latin typeface="+mj-lt"/>
                <a:cs typeface="Helvetica Neue"/>
              </a:rPr>
              <a:t>Principaux thèmes </a:t>
            </a:r>
            <a:r>
              <a:rPr lang="fr-FR" sz="2400" dirty="0">
                <a:latin typeface="+mj-lt"/>
                <a:cs typeface="Helvetica Neue"/>
              </a:rPr>
              <a:t>: </a:t>
            </a:r>
            <a:r>
              <a:rPr lang="fr-FR" sz="2400" dirty="0">
                <a:solidFill>
                  <a:srgbClr val="434343"/>
                </a:solidFill>
                <a:latin typeface="+mj-lt"/>
                <a:cs typeface="Helvetica Neue"/>
              </a:rPr>
              <a:t>impact et performances sociales en microfinance et social business, gouvernance, finance rurale et agricole</a:t>
            </a:r>
            <a:endParaRPr lang="en-US" sz="2000" dirty="0">
              <a:latin typeface="+mj-lt"/>
              <a:cs typeface="Helvetica Neue"/>
            </a:endParaRPr>
          </a:p>
          <a:p>
            <a:pPr algn="ctr">
              <a:buClr>
                <a:srgbClr val="434343"/>
              </a:buClr>
              <a:buSzPct val="100000"/>
            </a:pPr>
            <a:r>
              <a:rPr lang="en-US" sz="2000" dirty="0">
                <a:solidFill>
                  <a:srgbClr val="595959"/>
                </a:solidFill>
                <a:latin typeface="+mj-lt"/>
              </a:rPr>
              <a:t>https://cerise-</a:t>
            </a:r>
            <a:r>
              <a:rPr lang="en-US" sz="2000" dirty="0" err="1">
                <a:solidFill>
                  <a:srgbClr val="595959"/>
                </a:solidFill>
                <a:latin typeface="+mj-lt"/>
              </a:rPr>
              <a:t>spm.org</a:t>
            </a:r>
            <a:endParaRPr lang="en-US" sz="2000" dirty="0">
              <a:solidFill>
                <a:srgbClr val="595959"/>
              </a:solidFill>
              <a:latin typeface="+mj-lt"/>
            </a:endParaRPr>
          </a:p>
        </p:txBody>
      </p:sp>
    </p:spTree>
    <p:extLst>
      <p:ext uri="{BB962C8B-B14F-4D97-AF65-F5344CB8AC3E}">
        <p14:creationId xmlns:p14="http://schemas.microsoft.com/office/powerpoint/2010/main" val="164468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5F7580-5E8F-4483-9E29-327D12F5B71C}"/>
              </a:ext>
            </a:extLst>
          </p:cNvPr>
          <p:cNvSpPr>
            <a:spLocks noGrp="1"/>
          </p:cNvSpPr>
          <p:nvPr>
            <p:ph type="title"/>
          </p:nvPr>
        </p:nvSpPr>
        <p:spPr/>
        <p:txBody>
          <a:bodyPr/>
          <a:lstStyle/>
          <a:p>
            <a:r>
              <a:rPr lang="fr-FR" dirty="0"/>
              <a:t>CERISE, Performance Sociale et SPI4 </a:t>
            </a:r>
          </a:p>
        </p:txBody>
      </p:sp>
      <p:sp>
        <p:nvSpPr>
          <p:cNvPr id="2" name="Rectangle 1">
            <a:extLst>
              <a:ext uri="{FF2B5EF4-FFF2-40B4-BE49-F238E27FC236}">
                <a16:creationId xmlns:a16="http://schemas.microsoft.com/office/drawing/2014/main" id="{557CEC04-19AB-4347-81BD-B4F4B5DDBB73}"/>
              </a:ext>
            </a:extLst>
          </p:cNvPr>
          <p:cNvSpPr/>
          <p:nvPr/>
        </p:nvSpPr>
        <p:spPr>
          <a:xfrm>
            <a:off x="822960" y="2115322"/>
            <a:ext cx="8229600" cy="4106252"/>
          </a:xfrm>
          <a:prstGeom prst="rect">
            <a:avLst/>
          </a:prstGeom>
        </p:spPr>
        <p:txBody>
          <a:bodyPr wrap="square">
            <a:spAutoFit/>
          </a:bodyPr>
          <a:lstStyle/>
          <a:p>
            <a:pPr>
              <a:buClr>
                <a:schemeClr val="tx2">
                  <a:lumMod val="60000"/>
                  <a:lumOff val="40000"/>
                </a:schemeClr>
              </a:buClr>
              <a:buFont typeface="Wingdings" panose="05000000000000000000" pitchFamily="2" charset="2"/>
              <a:buChar char="§"/>
            </a:pPr>
            <a:r>
              <a:rPr lang="fr-FR" sz="2000" dirty="0">
                <a:solidFill>
                  <a:srgbClr val="434343"/>
                </a:solidFill>
                <a:latin typeface="News Gothic MT" panose="020B0503020103020203" pitchFamily="34" charset="0"/>
                <a:cs typeface="Helvetica Neue"/>
              </a:rPr>
              <a:t>Promotion active des performances sociales dans le secteur de la MF depuis 2001</a:t>
            </a:r>
          </a:p>
          <a:p>
            <a:pPr>
              <a:spcBef>
                <a:spcPts val="1262"/>
              </a:spcBef>
              <a:buClr>
                <a:schemeClr val="tx2">
                  <a:lumMod val="60000"/>
                  <a:lumOff val="40000"/>
                </a:schemeClr>
              </a:buClr>
              <a:buFont typeface="Wingdings" panose="05000000000000000000" pitchFamily="2" charset="2"/>
              <a:buChar char="§"/>
            </a:pPr>
            <a:r>
              <a:rPr lang="fr-FR" sz="2000" dirty="0">
                <a:solidFill>
                  <a:srgbClr val="434343"/>
                </a:solidFill>
                <a:latin typeface="News Gothic MT" panose="020B0503020103020203" pitchFamily="34" charset="0"/>
                <a:cs typeface="Helvetica Neue"/>
              </a:rPr>
              <a:t>En 2004, création de l’outil </a:t>
            </a:r>
            <a:r>
              <a:rPr lang="fr-FR" sz="2000" dirty="0">
                <a:solidFill>
                  <a:schemeClr val="accent1"/>
                </a:solidFill>
                <a:latin typeface="News Gothic MT" panose="020B0503020103020203" pitchFamily="34" charset="0"/>
                <a:cs typeface="Helvetica Neue"/>
              </a:rPr>
              <a:t>Social Performance </a:t>
            </a:r>
            <a:r>
              <a:rPr lang="fr-FR" sz="2000" dirty="0" err="1">
                <a:solidFill>
                  <a:schemeClr val="accent1"/>
                </a:solidFill>
                <a:latin typeface="News Gothic MT" panose="020B0503020103020203" pitchFamily="34" charset="0"/>
                <a:cs typeface="Helvetica Neue"/>
              </a:rPr>
              <a:t>Indicators</a:t>
            </a:r>
            <a:r>
              <a:rPr lang="fr-FR" sz="2000" dirty="0">
                <a:solidFill>
                  <a:schemeClr val="accent1"/>
                </a:solidFill>
                <a:latin typeface="News Gothic MT" panose="020B0503020103020203" pitchFamily="34" charset="0"/>
                <a:cs typeface="Helvetica Neue"/>
              </a:rPr>
              <a:t> </a:t>
            </a:r>
            <a:r>
              <a:rPr lang="fr-FR" sz="2000" dirty="0">
                <a:solidFill>
                  <a:srgbClr val="434343"/>
                </a:solidFill>
                <a:latin typeface="News Gothic MT" panose="020B0503020103020203" pitchFamily="34" charset="0"/>
                <a:cs typeface="Helvetica Neue"/>
              </a:rPr>
              <a:t>(SPI) pour mesurer les performances des IMF partenaires </a:t>
            </a:r>
            <a:endParaRPr lang="fr-FR" sz="1000" dirty="0">
              <a:solidFill>
                <a:srgbClr val="434343"/>
              </a:solidFill>
              <a:latin typeface="News Gothic MT" panose="020B0503020103020203" pitchFamily="34" charset="0"/>
              <a:cs typeface="Helvetica Neue"/>
            </a:endParaRPr>
          </a:p>
          <a:p>
            <a:pPr>
              <a:spcBef>
                <a:spcPts val="631"/>
              </a:spcBef>
              <a:buClr>
                <a:schemeClr val="tx2">
                  <a:lumMod val="60000"/>
                  <a:lumOff val="40000"/>
                </a:schemeClr>
              </a:buClr>
              <a:buFont typeface="Wingdings" panose="05000000000000000000" pitchFamily="2" charset="2"/>
              <a:buChar char="§"/>
            </a:pPr>
            <a:r>
              <a:rPr lang="fr-FR" sz="2000" dirty="0">
                <a:solidFill>
                  <a:srgbClr val="434343"/>
                </a:solidFill>
                <a:latin typeface="News Gothic MT" panose="020B0503020103020203" pitchFamily="34" charset="0"/>
                <a:cs typeface="Helvetica Neue"/>
              </a:rPr>
              <a:t>Depuis 2008, réflexion étendue à l’évaluation: </a:t>
            </a:r>
          </a:p>
          <a:p>
            <a:pPr marL="1024902" lvl="2" indent="-342900">
              <a:buClr>
                <a:schemeClr val="tx2">
                  <a:lumMod val="60000"/>
                  <a:lumOff val="40000"/>
                </a:schemeClr>
              </a:buClr>
              <a:buSzPct val="90000"/>
              <a:buFont typeface="Wingdings" panose="05000000000000000000" pitchFamily="2" charset="2"/>
              <a:buChar char="§"/>
            </a:pPr>
            <a:r>
              <a:rPr lang="fr-FR" sz="1600" dirty="0">
                <a:solidFill>
                  <a:srgbClr val="434343"/>
                </a:solidFill>
                <a:latin typeface="News Gothic MT" panose="020B0503020103020203" pitchFamily="34" charset="0"/>
                <a:cs typeface="Helvetica Neue"/>
              </a:rPr>
              <a:t>des investisseurs : </a:t>
            </a:r>
            <a:r>
              <a:rPr lang="fr-FR" sz="1600" dirty="0">
                <a:solidFill>
                  <a:srgbClr val="3C78D8"/>
                </a:solidFill>
                <a:latin typeface="News Gothic MT" panose="020B0503020103020203" pitchFamily="34" charset="0"/>
                <a:cs typeface="Helvetica Neue"/>
              </a:rPr>
              <a:t>SAM </a:t>
            </a:r>
            <a:r>
              <a:rPr lang="fr-FR" sz="1600" dirty="0">
                <a:solidFill>
                  <a:srgbClr val="434343"/>
                </a:solidFill>
                <a:latin typeface="News Gothic MT" panose="020B0503020103020203" pitchFamily="34" charset="0"/>
                <a:cs typeface="Helvetica Neue"/>
              </a:rPr>
              <a:t>(outil d’audit social pour les intermédiaires d’investissement)</a:t>
            </a:r>
          </a:p>
          <a:p>
            <a:pPr marL="1024902" lvl="2" indent="-342900">
              <a:buClr>
                <a:schemeClr val="tx2">
                  <a:lumMod val="60000"/>
                  <a:lumOff val="40000"/>
                </a:schemeClr>
              </a:buClr>
              <a:buSzPct val="90000"/>
              <a:buFont typeface="Wingdings" panose="05000000000000000000" pitchFamily="2" charset="2"/>
              <a:buChar char="§"/>
            </a:pPr>
            <a:r>
              <a:rPr lang="fr-FR" sz="1600" dirty="0">
                <a:solidFill>
                  <a:srgbClr val="434343"/>
                </a:solidFill>
                <a:latin typeface="News Gothic MT" panose="020B0503020103020203" pitchFamily="34" charset="0"/>
                <a:cs typeface="Helvetica Neue"/>
              </a:rPr>
              <a:t>des réseaux : </a:t>
            </a:r>
            <a:r>
              <a:rPr lang="fr-FR" sz="1600" dirty="0" err="1">
                <a:solidFill>
                  <a:srgbClr val="3C78D8"/>
                </a:solidFill>
                <a:latin typeface="News Gothic MT" panose="020B0503020103020203" pitchFamily="34" charset="0"/>
                <a:cs typeface="Helvetica Neue"/>
                <a:hlinkClick r:id="rId2"/>
              </a:rPr>
              <a:t>Decision</a:t>
            </a:r>
            <a:r>
              <a:rPr lang="fr-FR" sz="1600" dirty="0">
                <a:solidFill>
                  <a:srgbClr val="3C78D8"/>
                </a:solidFill>
                <a:latin typeface="News Gothic MT" panose="020B0503020103020203" pitchFamily="34" charset="0"/>
                <a:cs typeface="Helvetica Neue"/>
                <a:hlinkClick r:id="rId2"/>
              </a:rPr>
              <a:t> </a:t>
            </a:r>
            <a:r>
              <a:rPr lang="fr-FR" sz="1600" dirty="0" err="1">
                <a:solidFill>
                  <a:srgbClr val="3C78D8"/>
                </a:solidFill>
                <a:latin typeface="News Gothic MT" panose="020B0503020103020203" pitchFamily="34" charset="0"/>
                <a:cs typeface="Helvetica Neue"/>
                <a:hlinkClick r:id="rId2"/>
              </a:rPr>
              <a:t>Tree</a:t>
            </a:r>
            <a:r>
              <a:rPr lang="fr-FR" sz="1600" dirty="0">
                <a:solidFill>
                  <a:srgbClr val="434343"/>
                </a:solidFill>
                <a:latin typeface="News Gothic MT" panose="020B0503020103020203" pitchFamily="34" charset="0"/>
                <a:cs typeface="Helvetica Neue"/>
                <a:hlinkClick r:id="rId2"/>
              </a:rPr>
              <a:t> </a:t>
            </a:r>
            <a:r>
              <a:rPr lang="fr-FR" sz="1600" dirty="0">
                <a:solidFill>
                  <a:srgbClr val="434343"/>
                </a:solidFill>
                <a:latin typeface="News Gothic MT" panose="020B0503020103020203" pitchFamily="34" charset="0"/>
                <a:cs typeface="Helvetica Neue"/>
              </a:rPr>
              <a:t>for Networks (avec MFC/</a:t>
            </a:r>
            <a:r>
              <a:rPr lang="fr-FR" sz="1600" dirty="0" err="1">
                <a:solidFill>
                  <a:srgbClr val="434343"/>
                </a:solidFill>
                <a:latin typeface="News Gothic MT" panose="020B0503020103020203" pitchFamily="34" charset="0"/>
                <a:cs typeface="Helvetica Neue"/>
              </a:rPr>
              <a:t>ImpAct</a:t>
            </a:r>
            <a:r>
              <a:rPr lang="fr-FR" sz="1600" dirty="0">
                <a:solidFill>
                  <a:srgbClr val="434343"/>
                </a:solidFill>
                <a:latin typeface="News Gothic MT" panose="020B0503020103020203" pitchFamily="34" charset="0"/>
                <a:cs typeface="Helvetica Neue"/>
              </a:rPr>
              <a:t>)</a:t>
            </a:r>
          </a:p>
          <a:p>
            <a:pPr marL="1024902" lvl="2" indent="-342900">
              <a:buClr>
                <a:schemeClr val="tx2">
                  <a:lumMod val="60000"/>
                  <a:lumOff val="40000"/>
                </a:schemeClr>
              </a:buClr>
              <a:buSzPct val="90000"/>
              <a:buFont typeface="Wingdings" panose="05000000000000000000" pitchFamily="2" charset="2"/>
              <a:buChar char="§"/>
            </a:pPr>
            <a:r>
              <a:rPr lang="fr-FR" sz="1600" dirty="0">
                <a:solidFill>
                  <a:srgbClr val="434343"/>
                </a:solidFill>
                <a:latin typeface="News Gothic MT" panose="020B0503020103020203" pitchFamily="34" charset="0"/>
                <a:cs typeface="Helvetica Neue"/>
              </a:rPr>
              <a:t>des entreprises sociales: grille </a:t>
            </a:r>
            <a:r>
              <a:rPr lang="fr-FR" sz="1600" dirty="0">
                <a:solidFill>
                  <a:srgbClr val="3C78D8"/>
                </a:solidFill>
                <a:latin typeface="News Gothic MT" panose="020B0503020103020203" pitchFamily="34" charset="0"/>
                <a:cs typeface="Helvetica Neue"/>
              </a:rPr>
              <a:t>Social Business </a:t>
            </a:r>
            <a:r>
              <a:rPr lang="fr-FR" sz="1600" dirty="0">
                <a:solidFill>
                  <a:srgbClr val="434343"/>
                </a:solidFill>
                <a:latin typeface="News Gothic MT" panose="020B0503020103020203" pitchFamily="34" charset="0"/>
                <a:cs typeface="Helvetica Neue"/>
              </a:rPr>
              <a:t>(avec AFD, GCAMF, I&amp;P, Entrepreneurs Du Monde...)</a:t>
            </a:r>
          </a:p>
          <a:p>
            <a:pPr marL="1024902" lvl="2" indent="-342900">
              <a:buClr>
                <a:schemeClr val="tx2">
                  <a:lumMod val="60000"/>
                  <a:lumOff val="40000"/>
                </a:schemeClr>
              </a:buClr>
              <a:buSzPct val="90000"/>
              <a:buFont typeface="Wingdings" panose="05000000000000000000" pitchFamily="2" charset="2"/>
              <a:buChar char="§"/>
            </a:pPr>
            <a:r>
              <a:rPr lang="en-US" sz="1600" dirty="0">
                <a:solidFill>
                  <a:srgbClr val="434343"/>
                </a:solidFill>
                <a:latin typeface="News Gothic MT" panose="020B0503020103020203" pitchFamily="34" charset="0"/>
                <a:cs typeface="Helvetica Neue"/>
              </a:rPr>
              <a:t>2014 SPI4 in collaboration with SPTF</a:t>
            </a:r>
          </a:p>
          <a:p>
            <a:pPr marL="1024902" lvl="2" indent="-342900">
              <a:buClr>
                <a:schemeClr val="tx2">
                  <a:lumMod val="60000"/>
                  <a:lumOff val="40000"/>
                </a:schemeClr>
              </a:buClr>
              <a:buSzPct val="90000"/>
              <a:buFont typeface="Wingdings" panose="05000000000000000000" pitchFamily="2" charset="2"/>
              <a:buChar char="§"/>
            </a:pPr>
            <a:endParaRPr lang="en-US" sz="1600" dirty="0">
              <a:solidFill>
                <a:srgbClr val="434343"/>
              </a:solidFill>
              <a:latin typeface="News Gothic MT" panose="020B0503020103020203" pitchFamily="34" charset="0"/>
              <a:cs typeface="Helvetica Neue"/>
            </a:endParaRPr>
          </a:p>
          <a:p>
            <a:pPr>
              <a:spcBef>
                <a:spcPts val="631"/>
              </a:spcBef>
              <a:buClr>
                <a:schemeClr val="tx2">
                  <a:lumMod val="60000"/>
                  <a:lumOff val="40000"/>
                </a:schemeClr>
              </a:buClr>
              <a:buFont typeface="Wingdings" panose="05000000000000000000" pitchFamily="2" charset="2"/>
              <a:buChar char="§"/>
            </a:pPr>
            <a:r>
              <a:rPr lang="fr-FR" sz="2000" dirty="0">
                <a:solidFill>
                  <a:srgbClr val="434343"/>
                </a:solidFill>
                <a:latin typeface="News Gothic MT" panose="020B0503020103020203" pitchFamily="34" charset="0"/>
                <a:cs typeface="Helvetica Neue"/>
              </a:rPr>
              <a:t>Depuis 2014: </a:t>
            </a:r>
            <a:r>
              <a:rPr lang="fr-FR" sz="2000" dirty="0">
                <a:solidFill>
                  <a:schemeClr val="accent1"/>
                </a:solidFill>
                <a:latin typeface="News Gothic MT" panose="020B0503020103020203" pitchFamily="34" charset="0"/>
                <a:cs typeface="Helvetica Neue"/>
              </a:rPr>
              <a:t>SPI4</a:t>
            </a:r>
            <a:r>
              <a:rPr lang="fr-FR" sz="2000" dirty="0">
                <a:solidFill>
                  <a:srgbClr val="434343"/>
                </a:solidFill>
                <a:latin typeface="News Gothic MT" panose="020B0503020103020203" pitchFamily="34" charset="0"/>
                <a:cs typeface="Helvetica Neue"/>
              </a:rPr>
              <a:t> en collaboration avec la </a:t>
            </a:r>
            <a:r>
              <a:rPr lang="fr-FR" sz="2000" dirty="0">
                <a:solidFill>
                  <a:srgbClr val="434343"/>
                </a:solidFill>
                <a:latin typeface="News Gothic MT" panose="020B0503020103020203" pitchFamily="34" charset="0"/>
                <a:cs typeface="Helvetica Neue"/>
                <a:hlinkClick r:id="rId3"/>
              </a:rPr>
              <a:t>SPTF</a:t>
            </a:r>
            <a:endParaRPr lang="fr-FR" sz="2000" dirty="0">
              <a:solidFill>
                <a:srgbClr val="434343"/>
              </a:solidFill>
              <a:latin typeface="News Gothic MT" panose="020B0503020103020203" pitchFamily="34" charset="0"/>
              <a:cs typeface="Helvetica Neue"/>
            </a:endParaRPr>
          </a:p>
        </p:txBody>
      </p:sp>
    </p:spTree>
    <p:extLst>
      <p:ext uri="{BB962C8B-B14F-4D97-AF65-F5344CB8AC3E}">
        <p14:creationId xmlns:p14="http://schemas.microsoft.com/office/powerpoint/2010/main" val="280388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F2895-2754-47E6-91F2-0803C2BFFDC3}"/>
              </a:ext>
            </a:extLst>
          </p:cNvPr>
          <p:cNvSpPr>
            <a:spLocks noGrp="1"/>
          </p:cNvSpPr>
          <p:nvPr>
            <p:ph type="title"/>
          </p:nvPr>
        </p:nvSpPr>
        <p:spPr>
          <a:xfrm>
            <a:off x="822960" y="286604"/>
            <a:ext cx="8068792" cy="1450757"/>
          </a:xfrm>
        </p:spPr>
        <p:txBody>
          <a:bodyPr/>
          <a:lstStyle/>
          <a:p>
            <a:r>
              <a:rPr lang="fr-FR" dirty="0"/>
              <a:t>Objectifs de l’audit /de la collaboration </a:t>
            </a:r>
            <a:br>
              <a:rPr lang="fr-FR" dirty="0"/>
            </a:br>
            <a:r>
              <a:rPr lang="fr-FR" dirty="0"/>
              <a:t>IMF – partenaire/auditeur</a:t>
            </a:r>
          </a:p>
        </p:txBody>
      </p:sp>
      <p:sp>
        <p:nvSpPr>
          <p:cNvPr id="3" name="Espace réservé du contenu 2">
            <a:extLst>
              <a:ext uri="{FF2B5EF4-FFF2-40B4-BE49-F238E27FC236}">
                <a16:creationId xmlns:a16="http://schemas.microsoft.com/office/drawing/2014/main" id="{775A0DBC-92B1-4B6C-88F8-0CAB93D8FFE7}"/>
              </a:ext>
            </a:extLst>
          </p:cNvPr>
          <p:cNvSpPr>
            <a:spLocks noGrp="1"/>
          </p:cNvSpPr>
          <p:nvPr>
            <p:ph idx="1"/>
          </p:nvPr>
        </p:nvSpPr>
        <p:spPr>
          <a:xfrm>
            <a:off x="822960" y="1837985"/>
            <a:ext cx="7543800" cy="4023360"/>
          </a:xfrm>
        </p:spPr>
        <p:txBody>
          <a:bodyPr>
            <a:normAutofit fontScale="92500"/>
          </a:bodyPr>
          <a:lstStyle/>
          <a:p>
            <a:pPr marL="0" indent="0">
              <a:spcBef>
                <a:spcPts val="3144"/>
              </a:spcBef>
              <a:buNone/>
            </a:pPr>
            <a:endParaRPr lang="en-US" sz="2000" dirty="0"/>
          </a:p>
          <a:p>
            <a:pPr lvl="1">
              <a:spcBef>
                <a:spcPts val="3144"/>
              </a:spcBef>
              <a:buClr>
                <a:schemeClr val="tx2">
                  <a:lumMod val="60000"/>
                  <a:lumOff val="40000"/>
                </a:schemeClr>
              </a:buClr>
              <a:buSzPct val="90000"/>
              <a:buFont typeface="Wingdings" panose="05000000000000000000" pitchFamily="2" charset="2"/>
              <a:buChar char="§"/>
            </a:pPr>
            <a:r>
              <a:rPr lang="fr-FR" sz="2400" dirty="0"/>
              <a:t>Identifier les forces et points d’amélioration en GPS et la protection des clients à travers un audit social SPI4 </a:t>
            </a:r>
            <a:endParaRPr lang="en-US" sz="2400" dirty="0"/>
          </a:p>
          <a:p>
            <a:pPr lvl="1">
              <a:spcBef>
                <a:spcPts val="3144"/>
              </a:spcBef>
              <a:buClr>
                <a:schemeClr val="tx2">
                  <a:lumMod val="60000"/>
                  <a:lumOff val="40000"/>
                </a:schemeClr>
              </a:buClr>
              <a:buSzPct val="90000"/>
              <a:buFont typeface="Wingdings" panose="05000000000000000000" pitchFamily="2" charset="2"/>
              <a:buChar char="§"/>
            </a:pPr>
            <a:r>
              <a:rPr lang="fr-FR" sz="2400" dirty="0"/>
              <a:t>Apporter des outils pour combler les lacunes identifiées par l’audit</a:t>
            </a:r>
            <a:endParaRPr lang="en-US" sz="2400" dirty="0"/>
          </a:p>
          <a:p>
            <a:pPr lvl="1">
              <a:spcBef>
                <a:spcPts val="3144"/>
              </a:spcBef>
              <a:buClr>
                <a:schemeClr val="tx2">
                  <a:lumMod val="60000"/>
                  <a:lumOff val="40000"/>
                </a:schemeClr>
              </a:buClr>
              <a:buSzPct val="90000"/>
              <a:buFont typeface="Wingdings" panose="05000000000000000000" pitchFamily="2" charset="2"/>
              <a:buChar char="§"/>
            </a:pPr>
            <a:r>
              <a:rPr lang="fr-FR" sz="2400" dirty="0"/>
              <a:t>Renforcer la capacité de l’équipe sur la GPS</a:t>
            </a:r>
            <a:endParaRPr lang="en-US" sz="2400" dirty="0"/>
          </a:p>
          <a:p>
            <a:pPr lvl="1">
              <a:buClr>
                <a:schemeClr val="tx2">
                  <a:lumMod val="60000"/>
                  <a:lumOff val="40000"/>
                </a:schemeClr>
              </a:buClr>
              <a:buSzPct val="90000"/>
              <a:buFont typeface="Wingdings" panose="05000000000000000000" pitchFamily="2" charset="2"/>
              <a:buChar char="§"/>
            </a:pPr>
            <a:endParaRPr lang="en-US" sz="2400" dirty="0"/>
          </a:p>
          <a:p>
            <a:pPr lvl="1">
              <a:buClr>
                <a:schemeClr val="tx2">
                  <a:lumMod val="60000"/>
                  <a:lumOff val="40000"/>
                </a:schemeClr>
              </a:buClr>
              <a:buSzPct val="90000"/>
              <a:buFont typeface="Wingdings" panose="05000000000000000000" pitchFamily="2" charset="2"/>
              <a:buChar char="§"/>
            </a:pPr>
            <a:r>
              <a:rPr lang="en-US" sz="2400" dirty="0"/>
              <a:t>(AJOUTER OBJECTIFS)</a:t>
            </a:r>
          </a:p>
          <a:p>
            <a:endParaRPr lang="fr-FR" dirty="0"/>
          </a:p>
        </p:txBody>
      </p:sp>
    </p:spTree>
    <p:extLst>
      <p:ext uri="{BB962C8B-B14F-4D97-AF65-F5344CB8AC3E}">
        <p14:creationId xmlns:p14="http://schemas.microsoft.com/office/powerpoint/2010/main" val="423984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F2895-2754-47E6-91F2-0803C2BFFDC3}"/>
              </a:ext>
            </a:extLst>
          </p:cNvPr>
          <p:cNvSpPr>
            <a:spLocks noGrp="1"/>
          </p:cNvSpPr>
          <p:nvPr>
            <p:ph type="title"/>
          </p:nvPr>
        </p:nvSpPr>
        <p:spPr>
          <a:xfrm>
            <a:off x="822960" y="286604"/>
            <a:ext cx="8068792" cy="1450757"/>
          </a:xfrm>
        </p:spPr>
        <p:txBody>
          <a:bodyPr/>
          <a:lstStyle/>
          <a:p>
            <a:r>
              <a:rPr lang="fr-FR" dirty="0"/>
              <a:t>Objectifs de cet atelier introductif</a:t>
            </a:r>
          </a:p>
        </p:txBody>
      </p:sp>
      <p:sp>
        <p:nvSpPr>
          <p:cNvPr id="3" name="Espace réservé du contenu 2">
            <a:extLst>
              <a:ext uri="{FF2B5EF4-FFF2-40B4-BE49-F238E27FC236}">
                <a16:creationId xmlns:a16="http://schemas.microsoft.com/office/drawing/2014/main" id="{775A0DBC-92B1-4B6C-88F8-0CAB93D8FFE7}"/>
              </a:ext>
            </a:extLst>
          </p:cNvPr>
          <p:cNvSpPr>
            <a:spLocks noGrp="1"/>
          </p:cNvSpPr>
          <p:nvPr>
            <p:ph idx="1"/>
          </p:nvPr>
        </p:nvSpPr>
        <p:spPr/>
        <p:txBody>
          <a:bodyPr>
            <a:normAutofit/>
          </a:bodyPr>
          <a:lstStyle/>
          <a:p>
            <a:pPr marL="0" indent="0">
              <a:spcBef>
                <a:spcPts val="3144"/>
              </a:spcBef>
              <a:buNone/>
            </a:pPr>
            <a:endParaRPr lang="en-US" sz="2000" dirty="0">
              <a:solidFill>
                <a:srgbClr val="404040"/>
              </a:solidFill>
            </a:endParaRPr>
          </a:p>
          <a:p>
            <a:endParaRPr lang="fr-FR" dirty="0"/>
          </a:p>
        </p:txBody>
      </p:sp>
      <p:sp>
        <p:nvSpPr>
          <p:cNvPr id="5" name="Rectangle 4">
            <a:extLst>
              <a:ext uri="{FF2B5EF4-FFF2-40B4-BE49-F238E27FC236}">
                <a16:creationId xmlns:a16="http://schemas.microsoft.com/office/drawing/2014/main" id="{18301CF8-5414-4A75-8BE1-09083E73F833}"/>
              </a:ext>
            </a:extLst>
          </p:cNvPr>
          <p:cNvSpPr/>
          <p:nvPr/>
        </p:nvSpPr>
        <p:spPr>
          <a:xfrm>
            <a:off x="1024759" y="2149254"/>
            <a:ext cx="7296281" cy="3416320"/>
          </a:xfrm>
          <a:prstGeom prst="rect">
            <a:avLst/>
          </a:prstGeom>
        </p:spPr>
        <p:txBody>
          <a:bodyPr wrap="square">
            <a:spAutoFit/>
          </a:bodyPr>
          <a:lstStyle/>
          <a:p>
            <a:pPr defTabSz="685800">
              <a:lnSpc>
                <a:spcPct val="90000"/>
              </a:lnSpc>
            </a:pPr>
            <a:endParaRPr lang="en-US" sz="2000" dirty="0">
              <a:solidFill>
                <a:srgbClr val="666666"/>
              </a:solidFill>
              <a:latin typeface="News Gothic MT" panose="020B0503020103020203" pitchFamily="34" charset="0"/>
            </a:endParaRPr>
          </a:p>
          <a:p>
            <a:pPr marL="342900" indent="-342900" defTabSz="685800">
              <a:lnSpc>
                <a:spcPct val="90000"/>
              </a:lnSpc>
              <a:buClr>
                <a:schemeClr val="tx2">
                  <a:lumMod val="60000"/>
                  <a:lumOff val="40000"/>
                </a:schemeClr>
              </a:buClr>
              <a:buFont typeface="Wingdings" panose="05000000000000000000" pitchFamily="2" charset="2"/>
              <a:buChar char="§"/>
            </a:pPr>
            <a:r>
              <a:rPr lang="fr-FR" sz="2000" dirty="0">
                <a:solidFill>
                  <a:srgbClr val="666666"/>
                </a:solidFill>
                <a:latin typeface="News Gothic MT" panose="020B0503020103020203" pitchFamily="34" charset="0"/>
              </a:rPr>
              <a:t>Etablir les bases pour parler le même langage </a:t>
            </a:r>
          </a:p>
          <a:p>
            <a:pPr marL="342900" indent="-342900" defTabSz="685800">
              <a:lnSpc>
                <a:spcPct val="90000"/>
              </a:lnSpc>
              <a:buClr>
                <a:schemeClr val="tx2">
                  <a:lumMod val="60000"/>
                  <a:lumOff val="40000"/>
                </a:schemeClr>
              </a:buClr>
              <a:buFont typeface="Wingdings" panose="05000000000000000000" pitchFamily="2" charset="2"/>
              <a:buChar char="§"/>
            </a:pPr>
            <a:endParaRPr lang="fr-FR" sz="2000" dirty="0">
              <a:solidFill>
                <a:srgbClr val="666666"/>
              </a:solidFill>
              <a:latin typeface="News Gothic MT" panose="020B0503020103020203" pitchFamily="34" charset="0"/>
            </a:endParaRPr>
          </a:p>
          <a:p>
            <a:pPr marL="342900" indent="-342900" defTabSz="685800">
              <a:lnSpc>
                <a:spcPct val="90000"/>
              </a:lnSpc>
              <a:buClr>
                <a:schemeClr val="tx2">
                  <a:lumMod val="60000"/>
                  <a:lumOff val="40000"/>
                </a:schemeClr>
              </a:buClr>
              <a:buFont typeface="Wingdings" panose="05000000000000000000" pitchFamily="2" charset="2"/>
              <a:buChar char="§"/>
            </a:pPr>
            <a:r>
              <a:rPr lang="fr-FR" sz="2000" dirty="0">
                <a:solidFill>
                  <a:srgbClr val="666666"/>
                </a:solidFill>
                <a:latin typeface="News Gothic MT" panose="020B0503020103020203" pitchFamily="34" charset="0"/>
              </a:rPr>
              <a:t>Présenter l’outil SPI4 et le processus d’audit</a:t>
            </a:r>
          </a:p>
          <a:p>
            <a:pPr marL="342900" indent="-342900" defTabSz="685800">
              <a:lnSpc>
                <a:spcPct val="90000"/>
              </a:lnSpc>
              <a:buClr>
                <a:schemeClr val="tx2">
                  <a:lumMod val="60000"/>
                  <a:lumOff val="40000"/>
                </a:schemeClr>
              </a:buClr>
              <a:buFont typeface="Wingdings" panose="05000000000000000000" pitchFamily="2" charset="2"/>
              <a:buChar char="§"/>
            </a:pPr>
            <a:endParaRPr lang="fr-FR" sz="2000" dirty="0">
              <a:solidFill>
                <a:srgbClr val="666666"/>
              </a:solidFill>
              <a:latin typeface="News Gothic MT" panose="020B0503020103020203" pitchFamily="34" charset="0"/>
            </a:endParaRPr>
          </a:p>
          <a:p>
            <a:pPr marL="342900" indent="-342900" defTabSz="685800">
              <a:lnSpc>
                <a:spcPct val="90000"/>
              </a:lnSpc>
              <a:buClr>
                <a:schemeClr val="tx2">
                  <a:lumMod val="60000"/>
                  <a:lumOff val="40000"/>
                </a:schemeClr>
              </a:buClr>
              <a:buFont typeface="Wingdings" panose="05000000000000000000" pitchFamily="2" charset="2"/>
              <a:buChar char="§"/>
            </a:pPr>
            <a:r>
              <a:rPr lang="fr-FR" sz="2000" dirty="0">
                <a:solidFill>
                  <a:srgbClr val="666666"/>
                </a:solidFill>
                <a:latin typeface="News Gothic MT" panose="020B0503020103020203" pitchFamily="34" charset="0"/>
              </a:rPr>
              <a:t>Etablir l’objectif de l’audit SPI4 et les expectatives </a:t>
            </a:r>
          </a:p>
          <a:p>
            <a:pPr marL="342900" indent="-342900" defTabSz="685800">
              <a:lnSpc>
                <a:spcPct val="90000"/>
              </a:lnSpc>
              <a:buClr>
                <a:schemeClr val="tx2">
                  <a:lumMod val="60000"/>
                  <a:lumOff val="40000"/>
                </a:schemeClr>
              </a:buClr>
              <a:buFont typeface="Wingdings" panose="05000000000000000000" pitchFamily="2" charset="2"/>
              <a:buChar char="§"/>
            </a:pPr>
            <a:endParaRPr lang="fr-FR" sz="2000" dirty="0">
              <a:solidFill>
                <a:srgbClr val="666666"/>
              </a:solidFill>
              <a:latin typeface="News Gothic MT" panose="020B0503020103020203" pitchFamily="34" charset="0"/>
            </a:endParaRPr>
          </a:p>
          <a:p>
            <a:pPr marL="342900" indent="-342900" defTabSz="685800">
              <a:lnSpc>
                <a:spcPct val="90000"/>
              </a:lnSpc>
              <a:buClr>
                <a:schemeClr val="tx2">
                  <a:lumMod val="60000"/>
                  <a:lumOff val="40000"/>
                </a:schemeClr>
              </a:buClr>
              <a:buFont typeface="Wingdings" panose="05000000000000000000" pitchFamily="2" charset="2"/>
              <a:buChar char="§"/>
            </a:pPr>
            <a:r>
              <a:rPr lang="fr-FR" sz="2000" dirty="0">
                <a:solidFill>
                  <a:srgbClr val="666666"/>
                </a:solidFill>
                <a:latin typeface="News Gothic MT" panose="020B0503020103020203" pitchFamily="34" charset="0"/>
              </a:rPr>
              <a:t>Echanger sur vos attentes (IMF – partenaire/auditeur)</a:t>
            </a:r>
          </a:p>
          <a:p>
            <a:pPr defTabSz="685800">
              <a:lnSpc>
                <a:spcPct val="90000"/>
              </a:lnSpc>
              <a:buClr>
                <a:schemeClr val="tx2">
                  <a:lumMod val="60000"/>
                  <a:lumOff val="40000"/>
                </a:schemeClr>
              </a:buClr>
            </a:pPr>
            <a:endParaRPr lang="fr-FR" sz="2000" dirty="0">
              <a:solidFill>
                <a:srgbClr val="666666"/>
              </a:solidFill>
              <a:latin typeface="News Gothic MT" panose="020B0503020103020203" pitchFamily="34" charset="0"/>
            </a:endParaRPr>
          </a:p>
          <a:p>
            <a:pPr defTabSz="685800">
              <a:lnSpc>
                <a:spcPct val="90000"/>
              </a:lnSpc>
              <a:buClr>
                <a:schemeClr val="tx2">
                  <a:lumMod val="60000"/>
                  <a:lumOff val="40000"/>
                </a:schemeClr>
              </a:buClr>
            </a:pPr>
            <a:endParaRPr lang="fr-FR" sz="2000" dirty="0">
              <a:solidFill>
                <a:srgbClr val="666666"/>
              </a:solidFill>
              <a:latin typeface="News Gothic MT" panose="020B0503020103020203" pitchFamily="34" charset="0"/>
            </a:endParaRPr>
          </a:p>
          <a:p>
            <a:pPr defTabSz="685800">
              <a:lnSpc>
                <a:spcPct val="90000"/>
              </a:lnSpc>
              <a:buClr>
                <a:schemeClr val="tx2">
                  <a:lumMod val="60000"/>
                  <a:lumOff val="40000"/>
                </a:schemeClr>
              </a:buClr>
            </a:pPr>
            <a:endParaRPr lang="fr-FR" sz="2000" dirty="0">
              <a:solidFill>
                <a:srgbClr val="666666"/>
              </a:solidFill>
              <a:latin typeface="News Gothic MT" panose="020B0503020103020203" pitchFamily="34" charset="0"/>
            </a:endParaRPr>
          </a:p>
          <a:p>
            <a:pPr defTabSz="685800">
              <a:lnSpc>
                <a:spcPct val="90000"/>
              </a:lnSpc>
              <a:buClr>
                <a:schemeClr val="tx2">
                  <a:lumMod val="60000"/>
                  <a:lumOff val="40000"/>
                </a:schemeClr>
              </a:buClr>
            </a:pPr>
            <a:r>
              <a:rPr lang="en-US" sz="2000" dirty="0">
                <a:solidFill>
                  <a:srgbClr val="666666"/>
                </a:solidFill>
                <a:latin typeface="News Gothic MT" panose="020B0503020103020203" pitchFamily="34" charset="0"/>
              </a:rPr>
              <a:t>(AJOUTER OBJECTIFS)</a:t>
            </a:r>
          </a:p>
        </p:txBody>
      </p:sp>
    </p:spTree>
    <p:extLst>
      <p:ext uri="{BB962C8B-B14F-4D97-AF65-F5344CB8AC3E}">
        <p14:creationId xmlns:p14="http://schemas.microsoft.com/office/powerpoint/2010/main" val="239004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F2895-2754-47E6-91F2-0803C2BFFDC3}"/>
              </a:ext>
            </a:extLst>
          </p:cNvPr>
          <p:cNvSpPr>
            <a:spLocks noGrp="1"/>
          </p:cNvSpPr>
          <p:nvPr>
            <p:ph type="title"/>
          </p:nvPr>
        </p:nvSpPr>
        <p:spPr>
          <a:xfrm>
            <a:off x="822960" y="286604"/>
            <a:ext cx="8068792" cy="1450757"/>
          </a:xfrm>
        </p:spPr>
        <p:txBody>
          <a:bodyPr/>
          <a:lstStyle/>
          <a:p>
            <a:r>
              <a:rPr lang="fr-FR" dirty="0"/>
              <a:t>Parlons-nous du même langage?</a:t>
            </a:r>
          </a:p>
        </p:txBody>
      </p:sp>
      <p:sp>
        <p:nvSpPr>
          <p:cNvPr id="3" name="Espace réservé du contenu 2">
            <a:extLst>
              <a:ext uri="{FF2B5EF4-FFF2-40B4-BE49-F238E27FC236}">
                <a16:creationId xmlns:a16="http://schemas.microsoft.com/office/drawing/2014/main" id="{775A0DBC-92B1-4B6C-88F8-0CAB93D8FFE7}"/>
              </a:ext>
            </a:extLst>
          </p:cNvPr>
          <p:cNvSpPr>
            <a:spLocks noGrp="1"/>
          </p:cNvSpPr>
          <p:nvPr>
            <p:ph idx="1"/>
          </p:nvPr>
        </p:nvSpPr>
        <p:spPr/>
        <p:txBody>
          <a:bodyPr>
            <a:normAutofit/>
          </a:bodyPr>
          <a:lstStyle/>
          <a:p>
            <a:pPr marL="0" indent="0">
              <a:spcBef>
                <a:spcPts val="3144"/>
              </a:spcBef>
              <a:buNone/>
            </a:pPr>
            <a:endParaRPr lang="en-US" sz="2000" dirty="0">
              <a:solidFill>
                <a:srgbClr val="404040"/>
              </a:solidFill>
            </a:endParaRPr>
          </a:p>
          <a:p>
            <a:endParaRPr lang="fr-FR" dirty="0"/>
          </a:p>
        </p:txBody>
      </p:sp>
      <p:sp>
        <p:nvSpPr>
          <p:cNvPr id="5" name="Rectangle 4">
            <a:extLst>
              <a:ext uri="{FF2B5EF4-FFF2-40B4-BE49-F238E27FC236}">
                <a16:creationId xmlns:a16="http://schemas.microsoft.com/office/drawing/2014/main" id="{18301CF8-5414-4A75-8BE1-09083E73F833}"/>
              </a:ext>
            </a:extLst>
          </p:cNvPr>
          <p:cNvSpPr/>
          <p:nvPr/>
        </p:nvSpPr>
        <p:spPr>
          <a:xfrm>
            <a:off x="923859" y="2543149"/>
            <a:ext cx="7296281" cy="1323439"/>
          </a:xfrm>
          <a:prstGeom prst="rect">
            <a:avLst/>
          </a:prstGeom>
        </p:spPr>
        <p:txBody>
          <a:bodyPr wrap="square">
            <a:spAutoFit/>
          </a:bodyPr>
          <a:lstStyle/>
          <a:p>
            <a:pPr marL="571500" indent="-571500">
              <a:buClr>
                <a:schemeClr val="tx2">
                  <a:lumMod val="60000"/>
                  <a:lumOff val="40000"/>
                </a:schemeClr>
              </a:buClr>
              <a:buSzPct val="90000"/>
              <a:buFont typeface="Wingdings" charset="2"/>
              <a:buChar char="§"/>
            </a:pPr>
            <a:r>
              <a:rPr lang="fr-FR" sz="2000" dirty="0">
                <a:solidFill>
                  <a:srgbClr val="595959"/>
                </a:solidFill>
                <a:latin typeface="News Gothic MT" panose="020B0503020103020203" pitchFamily="34" charset="0"/>
                <a:ea typeface="ＭＳ Ｐゴシック" charset="-128"/>
              </a:rPr>
              <a:t>Que signifie «performance sociale» pour vous?</a:t>
            </a:r>
          </a:p>
          <a:p>
            <a:pPr marL="571500" indent="-571500">
              <a:buClr>
                <a:schemeClr val="tx2">
                  <a:lumMod val="60000"/>
                  <a:lumOff val="40000"/>
                </a:schemeClr>
              </a:buClr>
              <a:buSzPct val="90000"/>
              <a:buFont typeface="Wingdings" charset="2"/>
              <a:buChar char="§"/>
            </a:pPr>
            <a:endParaRPr lang="fr-FR" sz="2000" dirty="0">
              <a:solidFill>
                <a:srgbClr val="595959"/>
              </a:solidFill>
              <a:latin typeface="News Gothic MT" panose="020B0503020103020203" pitchFamily="34" charset="0"/>
              <a:ea typeface="ＭＳ Ｐゴシック" charset="-128"/>
            </a:endParaRPr>
          </a:p>
          <a:p>
            <a:pPr marL="571500" indent="-571500">
              <a:buClr>
                <a:schemeClr val="tx2">
                  <a:lumMod val="60000"/>
                  <a:lumOff val="40000"/>
                </a:schemeClr>
              </a:buClr>
              <a:buSzPct val="90000"/>
              <a:buFont typeface="Wingdings" charset="2"/>
              <a:buChar char="§"/>
            </a:pPr>
            <a:r>
              <a:rPr lang="fr-FR" sz="2000" dirty="0">
                <a:solidFill>
                  <a:srgbClr val="595959"/>
                </a:solidFill>
                <a:latin typeface="News Gothic MT" panose="020B0503020103020203" pitchFamily="34" charset="0"/>
                <a:ea typeface="ＭＳ Ｐゴシック" charset="-128"/>
              </a:rPr>
              <a:t>Qu'entendez-vous par le terme « Gestion de la Performance Sociale »?</a:t>
            </a:r>
          </a:p>
        </p:txBody>
      </p:sp>
    </p:spTree>
    <p:extLst>
      <p:ext uri="{BB962C8B-B14F-4D97-AF65-F5344CB8AC3E}">
        <p14:creationId xmlns:p14="http://schemas.microsoft.com/office/powerpoint/2010/main" val="243003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F2895-2754-47E6-91F2-0803C2BFFDC3}"/>
              </a:ext>
            </a:extLst>
          </p:cNvPr>
          <p:cNvSpPr>
            <a:spLocks noGrp="1"/>
          </p:cNvSpPr>
          <p:nvPr>
            <p:ph type="title"/>
          </p:nvPr>
        </p:nvSpPr>
        <p:spPr>
          <a:xfrm>
            <a:off x="822960" y="286604"/>
            <a:ext cx="8068792" cy="1450757"/>
          </a:xfrm>
        </p:spPr>
        <p:txBody>
          <a:bodyPr/>
          <a:lstStyle/>
          <a:p>
            <a:r>
              <a:rPr lang="fr-FR" dirty="0"/>
              <a:t>Performance sociale </a:t>
            </a:r>
          </a:p>
        </p:txBody>
      </p:sp>
      <p:sp>
        <p:nvSpPr>
          <p:cNvPr id="3" name="Espace réservé du contenu 2">
            <a:extLst>
              <a:ext uri="{FF2B5EF4-FFF2-40B4-BE49-F238E27FC236}">
                <a16:creationId xmlns:a16="http://schemas.microsoft.com/office/drawing/2014/main" id="{775A0DBC-92B1-4B6C-88F8-0CAB93D8FFE7}"/>
              </a:ext>
            </a:extLst>
          </p:cNvPr>
          <p:cNvSpPr>
            <a:spLocks noGrp="1"/>
          </p:cNvSpPr>
          <p:nvPr>
            <p:ph idx="1"/>
          </p:nvPr>
        </p:nvSpPr>
        <p:spPr/>
        <p:txBody>
          <a:bodyPr>
            <a:normAutofit/>
          </a:bodyPr>
          <a:lstStyle/>
          <a:p>
            <a:pPr marL="0" indent="0">
              <a:spcBef>
                <a:spcPts val="3144"/>
              </a:spcBef>
              <a:buNone/>
            </a:pPr>
            <a:endParaRPr lang="en-US" sz="2000" dirty="0">
              <a:solidFill>
                <a:srgbClr val="404040"/>
              </a:solidFill>
            </a:endParaRPr>
          </a:p>
          <a:p>
            <a:endParaRPr lang="fr-FR" dirty="0"/>
          </a:p>
        </p:txBody>
      </p:sp>
      <p:sp>
        <p:nvSpPr>
          <p:cNvPr id="5" name="Rectangle 4">
            <a:extLst>
              <a:ext uri="{FF2B5EF4-FFF2-40B4-BE49-F238E27FC236}">
                <a16:creationId xmlns:a16="http://schemas.microsoft.com/office/drawing/2014/main" id="{18301CF8-5414-4A75-8BE1-09083E73F833}"/>
              </a:ext>
            </a:extLst>
          </p:cNvPr>
          <p:cNvSpPr/>
          <p:nvPr/>
        </p:nvSpPr>
        <p:spPr>
          <a:xfrm>
            <a:off x="822960" y="2068843"/>
            <a:ext cx="7296281" cy="3211135"/>
          </a:xfrm>
          <a:prstGeom prst="rect">
            <a:avLst/>
          </a:prstGeom>
        </p:spPr>
        <p:txBody>
          <a:bodyPr wrap="square">
            <a:spAutoFit/>
          </a:bodyPr>
          <a:lstStyle/>
          <a:p>
            <a:pPr marL="349106" lvl="1" indent="-349106">
              <a:buClr>
                <a:schemeClr val="tx2">
                  <a:lumMod val="60000"/>
                  <a:lumOff val="40000"/>
                </a:schemeClr>
              </a:buClr>
              <a:buSzPct val="90000"/>
              <a:buFont typeface="Wingdings" charset="2"/>
              <a:buChar char="§"/>
            </a:pPr>
            <a:r>
              <a:rPr lang="fr-FR" sz="2000" dirty="0">
                <a:solidFill>
                  <a:srgbClr val="595959"/>
                </a:solidFill>
                <a:latin typeface="News Gothic MT" panose="020B0503020103020203" pitchFamily="34" charset="0"/>
              </a:rPr>
              <a:t>La mise en pratique de la mission d'une institution, en accord avec des valeurs sociales reconnues</a:t>
            </a:r>
          </a:p>
          <a:p>
            <a:pPr marL="349106" lvl="1" indent="-349106">
              <a:buSzPct val="90000"/>
              <a:buFont typeface="Wingdings" charset="2"/>
              <a:buChar char="§"/>
            </a:pPr>
            <a:endParaRPr lang="fr-FR" sz="2000" dirty="0">
              <a:solidFill>
                <a:srgbClr val="595959"/>
              </a:solidFill>
              <a:latin typeface="News Gothic MT" panose="020B0503020103020203" pitchFamily="34" charset="0"/>
            </a:endParaRPr>
          </a:p>
          <a:p>
            <a:pPr lvl="1" indent="-403337">
              <a:lnSpc>
                <a:spcPct val="90000"/>
              </a:lnSpc>
              <a:spcBef>
                <a:spcPts val="496"/>
              </a:spcBef>
              <a:buClr>
                <a:schemeClr val="tx2">
                  <a:lumMod val="60000"/>
                  <a:lumOff val="40000"/>
                </a:schemeClr>
              </a:buClr>
              <a:buFont typeface="Wingdings" charset="2"/>
              <a:buChar char="ü"/>
            </a:pPr>
            <a:r>
              <a:rPr lang="fr-FR" sz="2000" dirty="0">
                <a:solidFill>
                  <a:srgbClr val="595959"/>
                </a:solidFill>
                <a:latin typeface="News Gothic MT" panose="020B0503020103020203" pitchFamily="34" charset="0"/>
              </a:rPr>
              <a:t>Atteindre le public ciblé</a:t>
            </a:r>
          </a:p>
          <a:p>
            <a:pPr lvl="1" indent="-403337">
              <a:lnSpc>
                <a:spcPct val="90000"/>
              </a:lnSpc>
              <a:spcBef>
                <a:spcPts val="496"/>
              </a:spcBef>
              <a:buClr>
                <a:schemeClr val="tx2">
                  <a:lumMod val="60000"/>
                  <a:lumOff val="40000"/>
                </a:schemeClr>
              </a:buClr>
              <a:buFont typeface="Wingdings" charset="2"/>
              <a:buChar char="ü"/>
            </a:pPr>
            <a:r>
              <a:rPr lang="fr-FR" sz="2000" dirty="0">
                <a:solidFill>
                  <a:srgbClr val="595959"/>
                </a:solidFill>
                <a:latin typeface="News Gothic MT" panose="020B0503020103020203" pitchFamily="34" charset="0"/>
              </a:rPr>
              <a:t>Fournir des services de qualité et adaptés</a:t>
            </a:r>
          </a:p>
          <a:p>
            <a:pPr lvl="1" indent="-403337">
              <a:lnSpc>
                <a:spcPct val="90000"/>
              </a:lnSpc>
              <a:spcBef>
                <a:spcPts val="496"/>
              </a:spcBef>
              <a:buClr>
                <a:schemeClr val="tx2">
                  <a:lumMod val="60000"/>
                  <a:lumOff val="40000"/>
                </a:schemeClr>
              </a:buClr>
              <a:buFont typeface="Wingdings" charset="2"/>
              <a:buChar char="ü"/>
            </a:pPr>
            <a:r>
              <a:rPr lang="fr-FR" sz="2000" dirty="0">
                <a:solidFill>
                  <a:srgbClr val="595959"/>
                </a:solidFill>
                <a:latin typeface="News Gothic MT" panose="020B0503020103020203" pitchFamily="34" charset="0"/>
              </a:rPr>
              <a:t>Répondre aux besoins et préférences des clients, de leurs familles et des communautés</a:t>
            </a:r>
          </a:p>
          <a:p>
            <a:pPr lvl="1" indent="-403337">
              <a:lnSpc>
                <a:spcPct val="90000"/>
              </a:lnSpc>
              <a:spcBef>
                <a:spcPts val="496"/>
              </a:spcBef>
              <a:buClr>
                <a:schemeClr val="tx2">
                  <a:lumMod val="60000"/>
                  <a:lumOff val="40000"/>
                </a:schemeClr>
              </a:buClr>
              <a:buFont typeface="Wingdings" charset="2"/>
              <a:buChar char="ü"/>
            </a:pPr>
            <a:r>
              <a:rPr lang="fr-FR" sz="2000" dirty="0">
                <a:solidFill>
                  <a:srgbClr val="595959"/>
                </a:solidFill>
                <a:latin typeface="News Gothic MT" panose="020B0503020103020203" pitchFamily="34" charset="0"/>
              </a:rPr>
              <a:t>Assumer sa responsabilité à l’égard de ses employés, de ses clients, de la communauté qu’elle dessert et de l’environnement</a:t>
            </a:r>
          </a:p>
        </p:txBody>
      </p:sp>
    </p:spTree>
    <p:extLst>
      <p:ext uri="{BB962C8B-B14F-4D97-AF65-F5344CB8AC3E}">
        <p14:creationId xmlns:p14="http://schemas.microsoft.com/office/powerpoint/2010/main" val="331262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F2895-2754-47E6-91F2-0803C2BFFDC3}"/>
              </a:ext>
            </a:extLst>
          </p:cNvPr>
          <p:cNvSpPr>
            <a:spLocks noGrp="1"/>
          </p:cNvSpPr>
          <p:nvPr>
            <p:ph type="title"/>
          </p:nvPr>
        </p:nvSpPr>
        <p:spPr>
          <a:xfrm>
            <a:off x="822960" y="286604"/>
            <a:ext cx="8068792" cy="1450757"/>
          </a:xfrm>
        </p:spPr>
        <p:txBody>
          <a:bodyPr/>
          <a:lstStyle/>
          <a:p>
            <a:r>
              <a:rPr lang="fr-FR" dirty="0"/>
              <a:t>Gestion de la Performance sociale </a:t>
            </a:r>
          </a:p>
        </p:txBody>
      </p:sp>
      <p:sp>
        <p:nvSpPr>
          <p:cNvPr id="3" name="Espace réservé du contenu 2">
            <a:extLst>
              <a:ext uri="{FF2B5EF4-FFF2-40B4-BE49-F238E27FC236}">
                <a16:creationId xmlns:a16="http://schemas.microsoft.com/office/drawing/2014/main" id="{775A0DBC-92B1-4B6C-88F8-0CAB93D8FFE7}"/>
              </a:ext>
            </a:extLst>
          </p:cNvPr>
          <p:cNvSpPr>
            <a:spLocks noGrp="1"/>
          </p:cNvSpPr>
          <p:nvPr>
            <p:ph idx="1"/>
          </p:nvPr>
        </p:nvSpPr>
        <p:spPr/>
        <p:txBody>
          <a:bodyPr>
            <a:normAutofit/>
          </a:bodyPr>
          <a:lstStyle/>
          <a:p>
            <a:pPr marL="0" indent="0">
              <a:spcBef>
                <a:spcPts val="3144"/>
              </a:spcBef>
              <a:buNone/>
            </a:pPr>
            <a:endParaRPr lang="en-US" sz="2000" dirty="0">
              <a:solidFill>
                <a:srgbClr val="404040"/>
              </a:solidFill>
            </a:endParaRPr>
          </a:p>
          <a:p>
            <a:endParaRPr lang="fr-FR" dirty="0"/>
          </a:p>
        </p:txBody>
      </p:sp>
      <p:sp>
        <p:nvSpPr>
          <p:cNvPr id="5" name="Rectangle 4">
            <a:extLst>
              <a:ext uri="{FF2B5EF4-FFF2-40B4-BE49-F238E27FC236}">
                <a16:creationId xmlns:a16="http://schemas.microsoft.com/office/drawing/2014/main" id="{18301CF8-5414-4A75-8BE1-09083E73F833}"/>
              </a:ext>
            </a:extLst>
          </p:cNvPr>
          <p:cNvSpPr/>
          <p:nvPr/>
        </p:nvSpPr>
        <p:spPr>
          <a:xfrm>
            <a:off x="822960" y="2068843"/>
            <a:ext cx="7296281" cy="1200329"/>
          </a:xfrm>
          <a:prstGeom prst="rect">
            <a:avLst/>
          </a:prstGeom>
        </p:spPr>
        <p:txBody>
          <a:bodyPr wrap="square">
            <a:spAutoFit/>
          </a:bodyPr>
          <a:lstStyle/>
          <a:p>
            <a:pPr marL="349106" lvl="1" indent="-349106">
              <a:buClr>
                <a:schemeClr val="tx2">
                  <a:lumMod val="60000"/>
                  <a:lumOff val="40000"/>
                </a:schemeClr>
              </a:buClr>
              <a:buSzPct val="90000"/>
              <a:buFont typeface="Wingdings" charset="2"/>
              <a:buChar char="§"/>
            </a:pPr>
            <a:r>
              <a:rPr lang="fr-FR" sz="2400" dirty="0">
                <a:solidFill>
                  <a:srgbClr val="595959"/>
                </a:solidFill>
                <a:latin typeface="News Gothic MT" panose="020B0503020103020203" pitchFamily="34" charset="0"/>
              </a:rPr>
              <a:t>La mise en œuvre des pratiques de gestion qui mettent en pratique la mission sociale de l'institution.</a:t>
            </a:r>
          </a:p>
        </p:txBody>
      </p:sp>
    </p:spTree>
    <p:extLst>
      <p:ext uri="{BB962C8B-B14F-4D97-AF65-F5344CB8AC3E}">
        <p14:creationId xmlns:p14="http://schemas.microsoft.com/office/powerpoint/2010/main" val="3517620612"/>
      </p:ext>
    </p:extLst>
  </p:cSld>
  <p:clrMapOvr>
    <a:masterClrMapping/>
  </p:clrMapOvr>
</p:sld>
</file>

<file path=ppt/theme/theme1.xml><?xml version="1.0" encoding="utf-8"?>
<a:theme xmlns:a="http://schemas.openxmlformats.org/drawingml/2006/main" name="Rétrospection">
  <a:themeElements>
    <a:clrScheme name="CERISE 2">
      <a:dk1>
        <a:srgbClr val="000000"/>
      </a:dk1>
      <a:lt1>
        <a:srgbClr val="FEFDFF"/>
      </a:lt1>
      <a:dk2>
        <a:srgbClr val="000000"/>
      </a:dk2>
      <a:lt2>
        <a:srgbClr val="E0DBD4"/>
      </a:lt2>
      <a:accent1>
        <a:srgbClr val="38732E"/>
      </a:accent1>
      <a:accent2>
        <a:srgbClr val="2D5F2D"/>
      </a:accent2>
      <a:accent3>
        <a:srgbClr val="88B219"/>
      </a:accent3>
      <a:accent4>
        <a:srgbClr val="3C792E"/>
      </a:accent4>
      <a:accent5>
        <a:srgbClr val="2E6023"/>
      </a:accent5>
      <a:accent6>
        <a:srgbClr val="E93F36"/>
      </a:accent6>
      <a:hlink>
        <a:srgbClr val="3D7B2E"/>
      </a:hlink>
      <a:folHlink>
        <a:srgbClr val="8EB716"/>
      </a:folHlink>
    </a:clrScheme>
    <a:fontScheme name="Rétrospectio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o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CERISE celine</Template>
  <TotalTime>4918</TotalTime>
  <Words>3479</Words>
  <Application>Microsoft Macintosh PowerPoint</Application>
  <PresentationFormat>On-screen Show (4:3)</PresentationFormat>
  <Paragraphs>368</Paragraphs>
  <Slides>29</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Malgun Gothic Semilight</vt:lpstr>
      <vt:lpstr>ＭＳ Ｐゴシック</vt:lpstr>
      <vt:lpstr>Arial</vt:lpstr>
      <vt:lpstr>Avenir Black</vt:lpstr>
      <vt:lpstr>Calibri</vt:lpstr>
      <vt:lpstr>Calibri Light</vt:lpstr>
      <vt:lpstr>Franklin Gothic Medium</vt:lpstr>
      <vt:lpstr>Garamond</vt:lpstr>
      <vt:lpstr>Helvetica Neue</vt:lpstr>
      <vt:lpstr>Helvetica Neue Light</vt:lpstr>
      <vt:lpstr>News Gothic MT</vt:lpstr>
      <vt:lpstr>Times New Roman</vt:lpstr>
      <vt:lpstr>Wingdings</vt:lpstr>
      <vt:lpstr>Rétrospection</vt:lpstr>
      <vt:lpstr>Mission SPI4+ NOM IMF  </vt:lpstr>
      <vt:lpstr>Présentation du partenaire et de l’auditeur</vt:lpstr>
      <vt:lpstr>Présentation de CERISE</vt:lpstr>
      <vt:lpstr>CERISE, Performance Sociale et SPI4 </vt:lpstr>
      <vt:lpstr>Objectifs de l’audit /de la collaboration  IMF – partenaire/auditeur</vt:lpstr>
      <vt:lpstr>Objectifs de cet atelier introductif</vt:lpstr>
      <vt:lpstr>Parlons-nous du même langage?</vt:lpstr>
      <vt:lpstr>Performance sociale </vt:lpstr>
      <vt:lpstr>Gestion de la Performance sociale </vt:lpstr>
      <vt:lpstr>Gestion de la performance sociale</vt:lpstr>
      <vt:lpstr>Pourquoi est-ce important de mesurer les performances sociales?</vt:lpstr>
      <vt:lpstr>PowerPoint Presentation</vt:lpstr>
      <vt:lpstr>Quels risques d’une gestion déséquilibrée? </vt:lpstr>
      <vt:lpstr>Performances Sociale et Financière : une relation mutuellement bénéfique</vt:lpstr>
      <vt:lpstr>Gestion de la performance sociale </vt:lpstr>
      <vt:lpstr>19 normes, organisées selon 6 dimensions </vt:lpstr>
      <vt:lpstr>La hiérarchie dans les normes universelles</vt:lpstr>
      <vt:lpstr>PowerPoint Presentation</vt:lpstr>
      <vt:lpstr>Vos perceptions </vt:lpstr>
      <vt:lpstr>Comment a-t-il été développé ?</vt:lpstr>
      <vt:lpstr>PowerPoint Presentation</vt:lpstr>
      <vt:lpstr>PowerPoint Presentation</vt:lpstr>
      <vt:lpstr>Pourquoi l’utiliser? </vt:lpstr>
      <vt:lpstr>PowerPoint Presentation</vt:lpstr>
      <vt:lpstr>Benchmarker votre organisation (exemple) </vt:lpstr>
      <vt:lpstr>Objectifs de l’audit SPI4 et expectatives </vt:lpstr>
      <vt:lpstr>Agenda de l’audit </vt:lpstr>
      <vt:lpstr>Echanger sur vos attentes (IMF – partenaire/auditeur)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Dubuc</dc:creator>
  <cp:lastModifiedBy>Bonnie Brusky</cp:lastModifiedBy>
  <cp:revision>195</cp:revision>
  <dcterms:created xsi:type="dcterms:W3CDTF">2014-07-02T15:36:26Z</dcterms:created>
  <dcterms:modified xsi:type="dcterms:W3CDTF">2019-02-08T16:35:50Z</dcterms:modified>
</cp:coreProperties>
</file>